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8"/>
  </p:notesMasterIdLst>
  <p:handoutMasterIdLst>
    <p:handoutMasterId r:id="rId119"/>
  </p:handoutMasterIdLst>
  <p:sldIdLst>
    <p:sldId id="358" r:id="rId2"/>
    <p:sldId id="257" r:id="rId3"/>
    <p:sldId id="367" r:id="rId4"/>
    <p:sldId id="360" r:id="rId5"/>
    <p:sldId id="339" r:id="rId6"/>
    <p:sldId id="324" r:id="rId7"/>
    <p:sldId id="325" r:id="rId8"/>
    <p:sldId id="326" r:id="rId9"/>
    <p:sldId id="361" r:id="rId10"/>
    <p:sldId id="354" r:id="rId11"/>
    <p:sldId id="409" r:id="rId12"/>
    <p:sldId id="444" r:id="rId13"/>
    <p:sldId id="393" r:id="rId14"/>
    <p:sldId id="395" r:id="rId15"/>
    <p:sldId id="394" r:id="rId16"/>
    <p:sldId id="369" r:id="rId17"/>
    <p:sldId id="462" r:id="rId18"/>
    <p:sldId id="386" r:id="rId19"/>
    <p:sldId id="451" r:id="rId20"/>
    <p:sldId id="465" r:id="rId21"/>
    <p:sldId id="387" r:id="rId22"/>
    <p:sldId id="389" r:id="rId23"/>
    <p:sldId id="413" r:id="rId24"/>
    <p:sldId id="414" r:id="rId25"/>
    <p:sldId id="452" r:id="rId26"/>
    <p:sldId id="396" r:id="rId27"/>
    <p:sldId id="363" r:id="rId28"/>
    <p:sldId id="364" r:id="rId29"/>
    <p:sldId id="365" r:id="rId30"/>
    <p:sldId id="450" r:id="rId31"/>
    <p:sldId id="370" r:id="rId32"/>
    <p:sldId id="397" r:id="rId33"/>
    <p:sldId id="352" r:id="rId34"/>
    <p:sldId id="330" r:id="rId35"/>
    <p:sldId id="383" r:id="rId36"/>
    <p:sldId id="345" r:id="rId37"/>
    <p:sldId id="437" r:id="rId38"/>
    <p:sldId id="436" r:id="rId39"/>
    <p:sldId id="438" r:id="rId40"/>
    <p:sldId id="415" r:id="rId41"/>
    <p:sldId id="468" r:id="rId42"/>
    <p:sldId id="469" r:id="rId43"/>
    <p:sldId id="470" r:id="rId44"/>
    <p:sldId id="471" r:id="rId45"/>
    <p:sldId id="472" r:id="rId46"/>
    <p:sldId id="473" r:id="rId47"/>
    <p:sldId id="474" r:id="rId48"/>
    <p:sldId id="475" r:id="rId49"/>
    <p:sldId id="476" r:id="rId50"/>
    <p:sldId id="482" r:id="rId51"/>
    <p:sldId id="477" r:id="rId52"/>
    <p:sldId id="485" r:id="rId53"/>
    <p:sldId id="480" r:id="rId54"/>
    <p:sldId id="481" r:id="rId55"/>
    <p:sldId id="487" r:id="rId56"/>
    <p:sldId id="489" r:id="rId57"/>
    <p:sldId id="490" r:id="rId58"/>
    <p:sldId id="488" r:id="rId59"/>
    <p:sldId id="378" r:id="rId60"/>
    <p:sldId id="372" r:id="rId61"/>
    <p:sldId id="384" r:id="rId62"/>
    <p:sldId id="371" r:id="rId63"/>
    <p:sldId id="453" r:id="rId64"/>
    <p:sldId id="454" r:id="rId65"/>
    <p:sldId id="353" r:id="rId66"/>
    <p:sldId id="355" r:id="rId67"/>
    <p:sldId id="356" r:id="rId68"/>
    <p:sldId id="357" r:id="rId69"/>
    <p:sldId id="411" r:id="rId70"/>
    <p:sldId id="455" r:id="rId71"/>
    <p:sldId id="429" r:id="rId72"/>
    <p:sldId id="431" r:id="rId73"/>
    <p:sldId id="408" r:id="rId74"/>
    <p:sldId id="335" r:id="rId75"/>
    <p:sldId id="373" r:id="rId76"/>
    <p:sldId id="374" r:id="rId77"/>
    <p:sldId id="375" r:id="rId78"/>
    <p:sldId id="376" r:id="rId79"/>
    <p:sldId id="377" r:id="rId80"/>
    <p:sldId id="445" r:id="rId81"/>
    <p:sldId id="430" r:id="rId82"/>
    <p:sldId id="432" r:id="rId83"/>
    <p:sldId id="399" r:id="rId84"/>
    <p:sldId id="404" r:id="rId85"/>
    <p:sldId id="405" r:id="rId86"/>
    <p:sldId id="406" r:id="rId87"/>
    <p:sldId id="337" r:id="rId88"/>
    <p:sldId id="407" r:id="rId89"/>
    <p:sldId id="338" r:id="rId90"/>
    <p:sldId id="412" r:id="rId91"/>
    <p:sldId id="427" r:id="rId92"/>
    <p:sldId id="380" r:id="rId93"/>
    <p:sldId id="416" r:id="rId94"/>
    <p:sldId id="417" r:id="rId95"/>
    <p:sldId id="418" r:id="rId96"/>
    <p:sldId id="422" r:id="rId97"/>
    <p:sldId id="423" r:id="rId98"/>
    <p:sldId id="424" r:id="rId99"/>
    <p:sldId id="425" r:id="rId100"/>
    <p:sldId id="463" r:id="rId101"/>
    <p:sldId id="419" r:id="rId102"/>
    <p:sldId id="420" r:id="rId103"/>
    <p:sldId id="421" r:id="rId104"/>
    <p:sldId id="459" r:id="rId105"/>
    <p:sldId id="456" r:id="rId106"/>
    <p:sldId id="457" r:id="rId107"/>
    <p:sldId id="466" r:id="rId108"/>
    <p:sldId id="458" r:id="rId109"/>
    <p:sldId id="382" r:id="rId110"/>
    <p:sldId id="348" r:id="rId111"/>
    <p:sldId id="440" r:id="rId112"/>
    <p:sldId id="441" r:id="rId113"/>
    <p:sldId id="442" r:id="rId114"/>
    <p:sldId id="443" r:id="rId115"/>
    <p:sldId id="349" r:id="rId116"/>
    <p:sldId id="491" r:id="rId1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ção Predefinida" id="{1533B691-9111-49E2-89B7-787BC018103E}">
          <p14:sldIdLst>
            <p14:sldId id="358"/>
            <p14:sldId id="257"/>
            <p14:sldId id="367"/>
            <p14:sldId id="360"/>
            <p14:sldId id="339"/>
            <p14:sldId id="324"/>
            <p14:sldId id="325"/>
            <p14:sldId id="326"/>
            <p14:sldId id="361"/>
            <p14:sldId id="354"/>
            <p14:sldId id="409"/>
            <p14:sldId id="444"/>
            <p14:sldId id="393"/>
            <p14:sldId id="395"/>
            <p14:sldId id="394"/>
            <p14:sldId id="369"/>
            <p14:sldId id="462"/>
            <p14:sldId id="386"/>
            <p14:sldId id="451"/>
            <p14:sldId id="465"/>
            <p14:sldId id="387"/>
            <p14:sldId id="389"/>
            <p14:sldId id="413"/>
            <p14:sldId id="414"/>
            <p14:sldId id="452"/>
            <p14:sldId id="396"/>
            <p14:sldId id="363"/>
            <p14:sldId id="364"/>
            <p14:sldId id="365"/>
            <p14:sldId id="450"/>
            <p14:sldId id="370"/>
            <p14:sldId id="397"/>
            <p14:sldId id="352"/>
            <p14:sldId id="330"/>
            <p14:sldId id="383"/>
            <p14:sldId id="345"/>
            <p14:sldId id="437"/>
            <p14:sldId id="436"/>
            <p14:sldId id="438"/>
            <p14:sldId id="415"/>
            <p14:sldId id="468"/>
            <p14:sldId id="469"/>
            <p14:sldId id="470"/>
            <p14:sldId id="471"/>
            <p14:sldId id="472"/>
            <p14:sldId id="473"/>
            <p14:sldId id="474"/>
            <p14:sldId id="475"/>
            <p14:sldId id="476"/>
            <p14:sldId id="482"/>
            <p14:sldId id="477"/>
            <p14:sldId id="485"/>
            <p14:sldId id="480"/>
            <p14:sldId id="481"/>
            <p14:sldId id="487"/>
            <p14:sldId id="489"/>
            <p14:sldId id="490"/>
            <p14:sldId id="488"/>
            <p14:sldId id="378"/>
            <p14:sldId id="372"/>
            <p14:sldId id="384"/>
            <p14:sldId id="371"/>
            <p14:sldId id="453"/>
            <p14:sldId id="454"/>
            <p14:sldId id="353"/>
            <p14:sldId id="355"/>
            <p14:sldId id="356"/>
            <p14:sldId id="357"/>
            <p14:sldId id="411"/>
            <p14:sldId id="455"/>
            <p14:sldId id="429"/>
            <p14:sldId id="431"/>
            <p14:sldId id="408"/>
            <p14:sldId id="335"/>
            <p14:sldId id="373"/>
            <p14:sldId id="374"/>
            <p14:sldId id="375"/>
            <p14:sldId id="376"/>
            <p14:sldId id="377"/>
            <p14:sldId id="445"/>
            <p14:sldId id="430"/>
            <p14:sldId id="432"/>
            <p14:sldId id="399"/>
            <p14:sldId id="404"/>
            <p14:sldId id="405"/>
            <p14:sldId id="406"/>
            <p14:sldId id="337"/>
            <p14:sldId id="407"/>
            <p14:sldId id="338"/>
            <p14:sldId id="412"/>
            <p14:sldId id="427"/>
            <p14:sldId id="380"/>
            <p14:sldId id="416"/>
            <p14:sldId id="417"/>
            <p14:sldId id="418"/>
            <p14:sldId id="422"/>
            <p14:sldId id="423"/>
            <p14:sldId id="424"/>
            <p14:sldId id="425"/>
            <p14:sldId id="463"/>
            <p14:sldId id="419"/>
            <p14:sldId id="420"/>
            <p14:sldId id="421"/>
            <p14:sldId id="459"/>
            <p14:sldId id="456"/>
            <p14:sldId id="457"/>
            <p14:sldId id="466"/>
            <p14:sldId id="458"/>
            <p14:sldId id="382"/>
            <p14:sldId id="348"/>
            <p14:sldId id="440"/>
            <p14:sldId id="441"/>
            <p14:sldId id="442"/>
            <p14:sldId id="443"/>
            <p14:sldId id="349"/>
            <p14:sldId id="4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2CA090-7D1B-0C83-072A-31D09A6BE238}" name="Francisco António Lisboa Guarda" initials="FG" userId="S::2201675@my.ipleiria.pt::90b98ad4-6058-46dd-9132-d3cb1d9a4b5f" providerId="AD"/>
  <p188:author id="{0E53A7E2-184B-D74A-D157-24869873B353}" name="Samuel Domingos Lourenço" initials="SL" userId="S::2200904@my.ipleiria.pt::aa7018a1-75c9-40b9-a032-be33dca576d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300"/>
    <a:srgbClr val="E1512B"/>
    <a:srgbClr val="D52100"/>
    <a:srgbClr val="FFFF99"/>
    <a:srgbClr val="2A9D8F"/>
    <a:srgbClr val="FFFFFF"/>
    <a:srgbClr val="D72700"/>
    <a:srgbClr val="264653"/>
    <a:srgbClr val="F4A579"/>
    <a:srgbClr val="FFC000"/>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B8538-4EE5-264F-680A-10E95C12CC58}" v="66" dt="2023-04-27T08:39:35.915"/>
    <p1510:client id="{2347B746-6CFF-8AAE-0139-E58B3CCF1B1B}" v="242" dt="2023-04-04T17:32:37.957"/>
    <p1510:client id="{46CE28A1-7D70-ACE2-D3BF-E169041A3CE8}" v="24" dt="2023-04-27T09:56:04.514"/>
    <p1510:client id="{4D4B73C2-0CDB-3D25-216B-0D0CE193437E}" v="7" dt="2023-04-05T11:15:53.204"/>
    <p1510:client id="{4FE93920-05A5-D753-EAF6-22E1F6DC7096}" v="5" dt="2023-05-28T17:37:54.688"/>
    <p1510:client id="{6429AF26-22E8-DBC7-E1B9-32D3D1C3A9A5}" v="4" dt="2023-08-15T14:51:09.596"/>
    <p1510:client id="{7548A71C-20F7-6356-2436-575F1E74D01B}" v="21" dt="2023-04-13T09:01:48.852"/>
    <p1510:client id="{849AA6BA-6CC7-FA03-DB7A-4DE0DF0DF9F6}" v="90" dt="2023-07-10T20:32:25.734"/>
    <p1510:client id="{89C4F8DD-432D-00D1-BB49-869C6FABACD0}" v="244" dt="2023-04-20T09:01:42.048"/>
    <p1510:client id="{9B94C6BD-4AAA-CBBF-2C34-E7024806E5A6}" v="73" dt="2023-03-29T16:10:55.504"/>
    <p1510:client id="{9F67BC32-8ABC-C66F-23E4-EC5DDC246172}" v="2" dt="2023-04-06T09:03:57.238"/>
    <p1510:client id="{A4FE35DC-88C8-738E-0042-F30EA9700BF5}" v="292" dt="2023-04-13T08:56:12.591"/>
    <p1510:client id="{E24E6E8C-5ED0-8531-65E4-6E161B5B7D82}" v="7" dt="2023-04-04T18:09:39.253"/>
    <p1510:client id="{E9EBE2F4-77E9-94A2-05EE-06A80CDBDD4E}" v="2" dt="2023-09-09T17:16:25.6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68" d="100"/>
          <a:sy n="68" d="100"/>
        </p:scale>
        <p:origin x="123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Domingos Lourenço" userId="S::2200904@my.ipleiria.pt::aa7018a1-75c9-40b9-a032-be33dca576d6" providerId="AD" clId="Web-{E9EBE2F4-77E9-94A2-05EE-06A80CDBDD4E}"/>
    <pc:docChg chg="modSld">
      <pc:chgData name="Samuel Domingos Lourenço" userId="S::2200904@my.ipleiria.pt::aa7018a1-75c9-40b9-a032-be33dca576d6" providerId="AD" clId="Web-{E9EBE2F4-77E9-94A2-05EE-06A80CDBDD4E}" dt="2023-09-09T17:16:25.688" v="1"/>
      <pc:docMkLst>
        <pc:docMk/>
      </pc:docMkLst>
      <pc:sldChg chg="addSp delSp">
        <pc:chgData name="Samuel Domingos Lourenço" userId="S::2200904@my.ipleiria.pt::aa7018a1-75c9-40b9-a032-be33dca576d6" providerId="AD" clId="Web-{E9EBE2F4-77E9-94A2-05EE-06A80CDBDD4E}" dt="2023-09-09T17:16:25.688" v="1"/>
        <pc:sldMkLst>
          <pc:docMk/>
          <pc:sldMk cId="114942010" sldId="471"/>
        </pc:sldMkLst>
        <pc:spChg chg="add">
          <ac:chgData name="Samuel Domingos Lourenço" userId="S::2200904@my.ipleiria.pt::aa7018a1-75c9-40b9-a032-be33dca576d6" providerId="AD" clId="Web-{E9EBE2F4-77E9-94A2-05EE-06A80CDBDD4E}" dt="2023-09-09T17:16:25.688" v="1"/>
          <ac:spMkLst>
            <pc:docMk/>
            <pc:sldMk cId="114942010" sldId="471"/>
            <ac:spMk id="13" creationId="{E2FB8486-9BD4-00C2-33E4-A070E4E2AE86}"/>
          </ac:spMkLst>
        </pc:spChg>
        <pc:spChg chg="del">
          <ac:chgData name="Samuel Domingos Lourenço" userId="S::2200904@my.ipleiria.pt::aa7018a1-75c9-40b9-a032-be33dca576d6" providerId="AD" clId="Web-{E9EBE2F4-77E9-94A2-05EE-06A80CDBDD4E}" dt="2023-09-09T17:16:23.359" v="0"/>
          <ac:spMkLst>
            <pc:docMk/>
            <pc:sldMk cId="114942010" sldId="471"/>
            <ac:spMk id="29" creationId="{C636DFFC-C973-5E76-7855-6836DC89A819}"/>
          </ac:spMkLst>
        </pc:spChg>
      </pc:sldChg>
    </pc:docChg>
  </pc:docChgLst>
  <pc:docChgLst>
    <pc:chgData name="Samuel Domingos Lourenço" userId="S::2200904@my.ipleiria.pt::aa7018a1-75c9-40b9-a032-be33dca576d6" providerId="AD" clId="Web-{4FE93920-05A5-D753-EAF6-22E1F6DC7096}"/>
    <pc:docChg chg="modSld">
      <pc:chgData name="Samuel Domingos Lourenço" userId="S::2200904@my.ipleiria.pt::aa7018a1-75c9-40b9-a032-be33dca576d6" providerId="AD" clId="Web-{4FE93920-05A5-D753-EAF6-22E1F6DC7096}" dt="2023-05-28T17:37:54.688" v="4" actId="1076"/>
      <pc:docMkLst>
        <pc:docMk/>
      </pc:docMkLst>
      <pc:sldChg chg="modSp">
        <pc:chgData name="Samuel Domingos Lourenço" userId="S::2200904@my.ipleiria.pt::aa7018a1-75c9-40b9-a032-be33dca576d6" providerId="AD" clId="Web-{4FE93920-05A5-D753-EAF6-22E1F6DC7096}" dt="2023-05-28T16:10:54.974" v="2" actId="1076"/>
        <pc:sldMkLst>
          <pc:docMk/>
          <pc:sldMk cId="2760547315" sldId="470"/>
        </pc:sldMkLst>
        <pc:spChg chg="mod">
          <ac:chgData name="Samuel Domingos Lourenço" userId="S::2200904@my.ipleiria.pt::aa7018a1-75c9-40b9-a032-be33dca576d6" providerId="AD" clId="Web-{4FE93920-05A5-D753-EAF6-22E1F6DC7096}" dt="2023-05-28T16:10:54.974" v="2" actId="1076"/>
          <ac:spMkLst>
            <pc:docMk/>
            <pc:sldMk cId="2760547315" sldId="470"/>
            <ac:spMk id="75" creationId="{EFD5B9FA-5B4F-3B67-8F12-963004D9E55E}"/>
          </ac:spMkLst>
        </pc:spChg>
      </pc:sldChg>
      <pc:sldChg chg="modSp">
        <pc:chgData name="Samuel Domingos Lourenço" userId="S::2200904@my.ipleiria.pt::aa7018a1-75c9-40b9-a032-be33dca576d6" providerId="AD" clId="Web-{4FE93920-05A5-D753-EAF6-22E1F6DC7096}" dt="2023-05-28T17:37:54.688" v="4" actId="1076"/>
        <pc:sldMkLst>
          <pc:docMk/>
          <pc:sldMk cId="3091625159" sldId="473"/>
        </pc:sldMkLst>
        <pc:spChg chg="mod">
          <ac:chgData name="Samuel Domingos Lourenço" userId="S::2200904@my.ipleiria.pt::aa7018a1-75c9-40b9-a032-be33dca576d6" providerId="AD" clId="Web-{4FE93920-05A5-D753-EAF6-22E1F6DC7096}" dt="2023-05-28T17:37:54.688" v="4" actId="1076"/>
          <ac:spMkLst>
            <pc:docMk/>
            <pc:sldMk cId="3091625159" sldId="473"/>
            <ac:spMk id="2" creationId="{C1C5A053-52EE-F854-F512-D79FB2AA53AB}"/>
          </ac:spMkLst>
        </pc:spChg>
      </pc:sldChg>
    </pc:docChg>
  </pc:docChgLst>
  <pc:docChgLst>
    <pc:chgData name="Samuel Domingos Lourenço" userId="S::2200904@my.ipleiria.pt::aa7018a1-75c9-40b9-a032-be33dca576d6" providerId="AD" clId="Web-{6429AF26-22E8-DBC7-E1B9-32D3D1C3A9A5}"/>
    <pc:docChg chg="modSld">
      <pc:chgData name="Samuel Domingos Lourenço" userId="S::2200904@my.ipleiria.pt::aa7018a1-75c9-40b9-a032-be33dca576d6" providerId="AD" clId="Web-{6429AF26-22E8-DBC7-E1B9-32D3D1C3A9A5}" dt="2023-08-15T14:51:09.596" v="3" actId="1076"/>
      <pc:docMkLst>
        <pc:docMk/>
      </pc:docMkLst>
      <pc:sldChg chg="modSp">
        <pc:chgData name="Samuel Domingos Lourenço" userId="S::2200904@my.ipleiria.pt::aa7018a1-75c9-40b9-a032-be33dca576d6" providerId="AD" clId="Web-{6429AF26-22E8-DBC7-E1B9-32D3D1C3A9A5}" dt="2023-08-15T14:51:09.596" v="3" actId="1076"/>
        <pc:sldMkLst>
          <pc:docMk/>
          <pc:sldMk cId="4208924016" sldId="358"/>
        </pc:sldMkLst>
        <pc:spChg chg="mod">
          <ac:chgData name="Samuel Domingos Lourenço" userId="S::2200904@my.ipleiria.pt::aa7018a1-75c9-40b9-a032-be33dca576d6" providerId="AD" clId="Web-{6429AF26-22E8-DBC7-E1B9-32D3D1C3A9A5}" dt="2023-08-15T14:51:03.596" v="0" actId="1076"/>
          <ac:spMkLst>
            <pc:docMk/>
            <pc:sldMk cId="4208924016" sldId="358"/>
            <ac:spMk id="3" creationId="{8C771C08-99C0-C92C-729D-720D64B11A30}"/>
          </ac:spMkLst>
        </pc:spChg>
        <pc:spChg chg="mod">
          <ac:chgData name="Samuel Domingos Lourenço" userId="S::2200904@my.ipleiria.pt::aa7018a1-75c9-40b9-a032-be33dca576d6" providerId="AD" clId="Web-{6429AF26-22E8-DBC7-E1B9-32D3D1C3A9A5}" dt="2023-08-15T14:51:03.596" v="1" actId="1076"/>
          <ac:spMkLst>
            <pc:docMk/>
            <pc:sldMk cId="4208924016" sldId="358"/>
            <ac:spMk id="4" creationId="{5464699D-A812-BB41-D9AB-BF681F8B1D30}"/>
          </ac:spMkLst>
        </pc:spChg>
        <pc:spChg chg="mod">
          <ac:chgData name="Samuel Domingos Lourenço" userId="S::2200904@my.ipleiria.pt::aa7018a1-75c9-40b9-a032-be33dca576d6" providerId="AD" clId="Web-{6429AF26-22E8-DBC7-E1B9-32D3D1C3A9A5}" dt="2023-08-15T14:51:03.611" v="2" actId="1076"/>
          <ac:spMkLst>
            <pc:docMk/>
            <pc:sldMk cId="4208924016" sldId="358"/>
            <ac:spMk id="8" creationId="{E7724B9A-AC70-B745-B822-2197FFE82FAF}"/>
          </ac:spMkLst>
        </pc:spChg>
        <pc:picChg chg="mod">
          <ac:chgData name="Samuel Domingos Lourenço" userId="S::2200904@my.ipleiria.pt::aa7018a1-75c9-40b9-a032-be33dca576d6" providerId="AD" clId="Web-{6429AF26-22E8-DBC7-E1B9-32D3D1C3A9A5}" dt="2023-08-15T14:51:09.596" v="3" actId="1076"/>
          <ac:picMkLst>
            <pc:docMk/>
            <pc:sldMk cId="4208924016" sldId="358"/>
            <ac:picMk id="6" creationId="{00B11993-DE4E-834C-32AE-54033B543AB0}"/>
          </ac:picMkLst>
        </pc:picChg>
      </pc:sldChg>
    </pc:docChg>
  </pc:docChgLst>
  <pc:docChgLst>
    <pc:chgData name="Samuel Domingos Lourenço" userId="S::2200904@my.ipleiria.pt::aa7018a1-75c9-40b9-a032-be33dca576d6" providerId="AD" clId="Web-{849AA6BA-6CC7-FA03-DB7A-4DE0DF0DF9F6}"/>
    <pc:docChg chg="addSld delSld modSld modSection">
      <pc:chgData name="Samuel Domingos Lourenço" userId="S::2200904@my.ipleiria.pt::aa7018a1-75c9-40b9-a032-be33dca576d6" providerId="AD" clId="Web-{849AA6BA-6CC7-FA03-DB7A-4DE0DF0DF9F6}" dt="2023-07-10T20:32:21.484" v="82" actId="20577"/>
      <pc:docMkLst>
        <pc:docMk/>
      </pc:docMkLst>
      <pc:sldChg chg="modSp">
        <pc:chgData name="Samuel Domingos Lourenço" userId="S::2200904@my.ipleiria.pt::aa7018a1-75c9-40b9-a032-be33dca576d6" providerId="AD" clId="Web-{849AA6BA-6CC7-FA03-DB7A-4DE0DF0DF9F6}" dt="2023-07-10T20:23:00.878" v="14" actId="20577"/>
        <pc:sldMkLst>
          <pc:docMk/>
          <pc:sldMk cId="425143400" sldId="257"/>
        </pc:sldMkLst>
        <pc:spChg chg="mod">
          <ac:chgData name="Samuel Domingos Lourenço" userId="S::2200904@my.ipleiria.pt::aa7018a1-75c9-40b9-a032-be33dca576d6" providerId="AD" clId="Web-{849AA6BA-6CC7-FA03-DB7A-4DE0DF0DF9F6}" dt="2023-07-10T20:23:00.878" v="14" actId="20577"/>
          <ac:spMkLst>
            <pc:docMk/>
            <pc:sldMk cId="425143400" sldId="257"/>
            <ac:spMk id="5" creationId="{AC829841-18FA-425E-B1D9-83E77391BCFE}"/>
          </ac:spMkLst>
        </pc:spChg>
      </pc:sldChg>
      <pc:sldChg chg="new del">
        <pc:chgData name="Samuel Domingos Lourenço" userId="S::2200904@my.ipleiria.pt::aa7018a1-75c9-40b9-a032-be33dca576d6" providerId="AD" clId="Web-{849AA6BA-6CC7-FA03-DB7A-4DE0DF0DF9F6}" dt="2023-07-10T20:20:21.262" v="1"/>
        <pc:sldMkLst>
          <pc:docMk/>
          <pc:sldMk cId="1214721093" sldId="491"/>
        </pc:sldMkLst>
      </pc:sldChg>
      <pc:sldChg chg="modSp new">
        <pc:chgData name="Samuel Domingos Lourenço" userId="S::2200904@my.ipleiria.pt::aa7018a1-75c9-40b9-a032-be33dca576d6" providerId="AD" clId="Web-{849AA6BA-6CC7-FA03-DB7A-4DE0DF0DF9F6}" dt="2023-07-10T20:32:21.484" v="82" actId="20577"/>
        <pc:sldMkLst>
          <pc:docMk/>
          <pc:sldMk cId="1709580876" sldId="491"/>
        </pc:sldMkLst>
        <pc:spChg chg="mod">
          <ac:chgData name="Samuel Domingos Lourenço" userId="S::2200904@my.ipleiria.pt::aa7018a1-75c9-40b9-a032-be33dca576d6" providerId="AD" clId="Web-{849AA6BA-6CC7-FA03-DB7A-4DE0DF0DF9F6}" dt="2023-07-10T20:32:21.484" v="82" actId="20577"/>
          <ac:spMkLst>
            <pc:docMk/>
            <pc:sldMk cId="1709580876" sldId="491"/>
            <ac:spMk id="2" creationId="{7612BB21-F3F1-CF14-6455-41CC8A1BB965}"/>
          </ac:spMkLst>
        </pc:spChg>
        <pc:spChg chg="mod">
          <ac:chgData name="Samuel Domingos Lourenço" userId="S::2200904@my.ipleiria.pt::aa7018a1-75c9-40b9-a032-be33dca576d6" providerId="AD" clId="Web-{849AA6BA-6CC7-FA03-DB7A-4DE0DF0DF9F6}" dt="2023-07-10T20:32:08.374" v="71" actId="20577"/>
          <ac:spMkLst>
            <pc:docMk/>
            <pc:sldMk cId="1709580876" sldId="491"/>
            <ac:spMk id="3" creationId="{74D94221-1188-1E17-CA44-9603FEFC0E2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5760" cy="456839"/>
          </a:xfrm>
          <a:prstGeom prst="rect">
            <a:avLst/>
          </a:prstGeom>
          <a:noFill/>
          <a:ln>
            <a:noFill/>
          </a:ln>
        </p:spPr>
        <p:txBody>
          <a:bodyPr vert="horz" wrap="none" lIns="90000" tIns="45000" rIns="90000" bIns="45000"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pt-PT" sz="1400" b="0" i="0" u="none" strike="noStrike" cap="none" baseline="0" dirty="0">
              <a:ln>
                <a:noFill/>
              </a:ln>
              <a:solidFill>
                <a:srgbClr val="FFFFFF"/>
              </a:solidFill>
              <a:latin typeface="Arial" pitchFamily="34"/>
              <a:ea typeface="SimSun" pitchFamily="2"/>
              <a:cs typeface="SimSun" pitchFamily="2"/>
            </a:endParaRPr>
          </a:p>
        </p:txBody>
      </p:sp>
      <p:sp>
        <p:nvSpPr>
          <p:cNvPr id="3" name="Date Placeholder 2"/>
          <p:cNvSpPr txBox="1">
            <a:spLocks noGrp="1"/>
          </p:cNvSpPr>
          <p:nvPr>
            <p:ph type="dt" sz="quarter" idx="1"/>
          </p:nvPr>
        </p:nvSpPr>
        <p:spPr>
          <a:xfrm>
            <a:off x="3881880" y="0"/>
            <a:ext cx="2975760" cy="456839"/>
          </a:xfrm>
          <a:prstGeom prst="rect">
            <a:avLst/>
          </a:prstGeom>
          <a:noFill/>
          <a:ln>
            <a:noFill/>
          </a:ln>
        </p:spPr>
        <p:txBody>
          <a:bodyPr vert="horz" wrap="none" lIns="90000" tIns="45000" rIns="90000" bIns="45000" anchorCtr="0" compatLnSpc="1">
            <a:noAutofit/>
          </a:bodyPr>
          <a:lstStyle/>
          <a:p>
            <a: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pt-PT" sz="1400" b="0" i="0" u="none" strike="noStrike" cap="none" baseline="0" dirty="0">
              <a:ln>
                <a:noFill/>
              </a:ln>
              <a:solidFill>
                <a:srgbClr val="FFFFFF"/>
              </a:solidFill>
              <a:latin typeface="Arial" pitchFamily="34"/>
              <a:ea typeface="SimSun" pitchFamily="2"/>
              <a:cs typeface="SimSun" pitchFamily="2"/>
            </a:endParaRPr>
          </a:p>
        </p:txBody>
      </p:sp>
      <p:sp>
        <p:nvSpPr>
          <p:cNvPr id="4" name="Footer Placeholder 3"/>
          <p:cNvSpPr txBox="1">
            <a:spLocks noGrp="1"/>
          </p:cNvSpPr>
          <p:nvPr>
            <p:ph type="ftr" sz="quarter" idx="2"/>
          </p:nvPr>
        </p:nvSpPr>
        <p:spPr>
          <a:xfrm>
            <a:off x="0" y="8686800"/>
            <a:ext cx="2975760" cy="456839"/>
          </a:xfrm>
          <a:prstGeom prst="rect">
            <a:avLst/>
          </a:prstGeom>
          <a:noFill/>
          <a:ln>
            <a:noFill/>
          </a:ln>
        </p:spPr>
        <p:txBody>
          <a:bodyPr vert="horz" wrap="none" lIns="90000" tIns="45000" rIns="90000" bIns="45000" anchor="b"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pt-PT" sz="1400" b="0" i="0" u="none" strike="noStrike" cap="none" baseline="0" dirty="0">
              <a:ln>
                <a:noFill/>
              </a:ln>
              <a:solidFill>
                <a:srgbClr val="FFFFFF"/>
              </a:solidFill>
              <a:latin typeface="Arial" pitchFamily="34"/>
              <a:ea typeface="SimSun" pitchFamily="2"/>
              <a:cs typeface="SimSun" pitchFamily="2"/>
            </a:endParaRPr>
          </a:p>
        </p:txBody>
      </p:sp>
      <p:sp>
        <p:nvSpPr>
          <p:cNvPr id="5" name="Slide Number Placeholder 4"/>
          <p:cNvSpPr txBox="1">
            <a:spLocks noGrp="1"/>
          </p:cNvSpPr>
          <p:nvPr>
            <p:ph type="sldNum" sz="quarter" idx="3"/>
          </p:nvPr>
        </p:nvSpPr>
        <p:spPr>
          <a:xfrm>
            <a:off x="3881880" y="8686800"/>
            <a:ext cx="2975760" cy="456839"/>
          </a:xfrm>
          <a:prstGeom prst="rect">
            <a:avLst/>
          </a:prstGeom>
          <a:noFill/>
          <a:ln>
            <a:noFill/>
          </a:ln>
        </p:spPr>
        <p:txBody>
          <a:bodyPr vert="horz" wrap="none" lIns="90000" tIns="45000" rIns="90000" bIns="45000" anchor="b" anchorCtr="0" compatLnSpc="1">
            <a:noAutofit/>
          </a:bodyPr>
          <a:lstStyle/>
          <a:p>
            <a: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720550FF-572C-45B7-BC36-2410F0D83FBD}" type="slidenum">
              <a:t>‹nº›</a:t>
            </a:fld>
            <a:endParaRPr lang="pt-PT" sz="1400" b="0" i="0" u="none" strike="noStrike" cap="none" baseline="0" dirty="0">
              <a:ln>
                <a:noFill/>
              </a:ln>
              <a:solidFill>
                <a:srgbClr val="FFFFFF"/>
              </a:solidFill>
              <a:latin typeface="Arial" pitchFamily="34"/>
              <a:ea typeface="SimSun" pitchFamily="2"/>
              <a:cs typeface="SimSun" pitchFamily="2"/>
            </a:endParaRPr>
          </a:p>
        </p:txBody>
      </p:sp>
    </p:spTree>
    <p:extLst>
      <p:ext uri="{BB962C8B-B14F-4D97-AF65-F5344CB8AC3E}">
        <p14:creationId xmlns:p14="http://schemas.microsoft.com/office/powerpoint/2010/main" val="111873464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Move="1" noResize="1"/>
          </p:cNvSpPr>
          <p:nvPr/>
        </p:nvSpPr>
        <p:spPr>
          <a:xfrm>
            <a:off x="0" y="0"/>
            <a:ext cx="6858000" cy="9144000"/>
          </a:xfrm>
          <a:prstGeom prst="rect">
            <a:avLst/>
          </a:prstGeom>
          <a:solidFill>
            <a:srgbClr val="FFFFFF"/>
          </a:solidFill>
          <a:ln>
            <a:noFill/>
            <a:prstDash val="solid"/>
          </a:ln>
        </p:spPr>
        <p:txBody>
          <a:bodyPr vert="horz" wrap="none" lIns="90000" tIns="45000" rIns="90000" bIns="45000" anchor="ctr" anchorCtr="1"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1800" b="0" i="0" u="none" strike="noStrike" cap="none" baseline="0" dirty="0">
              <a:ln>
                <a:noFill/>
              </a:ln>
              <a:solidFill>
                <a:srgbClr val="FFFFFF"/>
              </a:solidFill>
              <a:latin typeface="Arial" pitchFamily="34"/>
              <a:ea typeface="SimSun" pitchFamily="2"/>
              <a:cs typeface="SimSun" pitchFamily="2"/>
            </a:endParaRPr>
          </a:p>
        </p:txBody>
      </p:sp>
      <p:sp>
        <p:nvSpPr>
          <p:cNvPr id="3" name="AutoShape 1"/>
          <p:cNvSpPr/>
          <p:nvPr/>
        </p:nvSpPr>
        <p:spPr>
          <a:xfrm>
            <a:off x="0" y="0"/>
            <a:ext cx="6858000" cy="9144000"/>
          </a:xfrm>
          <a:custGeom>
            <a:avLst>
              <a:gd name="f0" fmla="val 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1800" b="0" i="0" u="none" strike="noStrike" cap="none" baseline="0" dirty="0">
              <a:ln>
                <a:noFill/>
              </a:ln>
              <a:solidFill>
                <a:srgbClr val="FFFFFF"/>
              </a:solidFill>
              <a:latin typeface="Arial" pitchFamily="34"/>
              <a:ea typeface="SimSun" pitchFamily="2"/>
              <a:cs typeface="SimSun" pitchFamily="2"/>
            </a:endParaRPr>
          </a:p>
        </p:txBody>
      </p:sp>
      <p:sp>
        <p:nvSpPr>
          <p:cNvPr id="4" name="AutoShape 2"/>
          <p:cNvSpPr/>
          <p:nvPr/>
        </p:nvSpPr>
        <p:spPr>
          <a:xfrm>
            <a:off x="0" y="0"/>
            <a:ext cx="6858000" cy="9144000"/>
          </a:xfrm>
          <a:custGeom>
            <a:avLst>
              <a:gd name="f0" fmla="val 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1800" b="0" i="0" u="none" strike="noStrike" cap="none" baseline="0" dirty="0">
              <a:ln>
                <a:noFill/>
              </a:ln>
              <a:solidFill>
                <a:srgbClr val="FFFFFF"/>
              </a:solidFill>
              <a:latin typeface="Arial" pitchFamily="34"/>
              <a:ea typeface="SimSun" pitchFamily="2"/>
              <a:cs typeface="SimSun" pitchFamily="2"/>
            </a:endParaRPr>
          </a:p>
        </p:txBody>
      </p:sp>
      <p:sp>
        <p:nvSpPr>
          <p:cNvPr id="5" name="AutoShape 3"/>
          <p:cNvSpPr/>
          <p:nvPr/>
        </p:nvSpPr>
        <p:spPr>
          <a:xfrm>
            <a:off x="0" y="0"/>
            <a:ext cx="6858000" cy="9144000"/>
          </a:xfrm>
          <a:custGeom>
            <a:avLst>
              <a:gd name="f0" fmla="val 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1800" b="0" i="0" u="none" strike="noStrike" cap="none" baseline="0" dirty="0">
              <a:ln>
                <a:noFill/>
              </a:ln>
              <a:solidFill>
                <a:srgbClr val="FFFFFF"/>
              </a:solidFill>
              <a:latin typeface="Arial" pitchFamily="34"/>
              <a:ea typeface="SimSun" pitchFamily="2"/>
              <a:cs typeface="SimSun" pitchFamily="2"/>
            </a:endParaRPr>
          </a:p>
        </p:txBody>
      </p:sp>
      <p:sp>
        <p:nvSpPr>
          <p:cNvPr id="6" name="AutoShape 4"/>
          <p:cNvSpPr/>
          <p:nvPr/>
        </p:nvSpPr>
        <p:spPr>
          <a:xfrm>
            <a:off x="0" y="0"/>
            <a:ext cx="6858000" cy="9144000"/>
          </a:xfrm>
          <a:custGeom>
            <a:avLst>
              <a:gd name="f0" fmla="val 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1800" b="0" i="0" u="none" strike="noStrike" cap="none" baseline="0" dirty="0">
              <a:ln>
                <a:noFill/>
              </a:ln>
              <a:solidFill>
                <a:srgbClr val="FFFFFF"/>
              </a:solidFill>
              <a:latin typeface="Arial" pitchFamily="34"/>
              <a:ea typeface="SimSun" pitchFamily="2"/>
              <a:cs typeface="SimSun" pitchFamily="2"/>
            </a:endParaRPr>
          </a:p>
        </p:txBody>
      </p:sp>
      <p:sp>
        <p:nvSpPr>
          <p:cNvPr id="7" name="Slide Image Placeholder 6"/>
          <p:cNvSpPr>
            <a:spLocks noGrp="1" noRot="1" noChangeAspect="1"/>
          </p:cNvSpPr>
          <p:nvPr>
            <p:ph type="sldImg" idx="2"/>
          </p:nvPr>
        </p:nvSpPr>
        <p:spPr>
          <a:xfrm>
            <a:off x="1106280" y="812880"/>
            <a:ext cx="5337000" cy="4000320"/>
          </a:xfrm>
          <a:prstGeom prst="rect">
            <a:avLst/>
          </a:prstGeom>
          <a:noFill/>
          <a:ln>
            <a:noFill/>
            <a:prstDash val="solid"/>
          </a:ln>
        </p:spPr>
      </p:sp>
      <p:sp>
        <p:nvSpPr>
          <p:cNvPr id="8" name="Notes Placeholder 7"/>
          <p:cNvSpPr txBox="1">
            <a:spLocks noGrp="1"/>
          </p:cNvSpPr>
          <p:nvPr>
            <p:ph type="body" sz="quarter" idx="3"/>
          </p:nvPr>
        </p:nvSpPr>
        <p:spPr>
          <a:xfrm>
            <a:off x="755280" y="5078520"/>
            <a:ext cx="6040440" cy="4803840"/>
          </a:xfrm>
          <a:prstGeom prst="rect">
            <a:avLst/>
          </a:prstGeom>
          <a:noFill/>
          <a:ln>
            <a:noFill/>
          </a:ln>
        </p:spPr>
        <p:txBody>
          <a:bodyPr vert="horz" lIns="0" tIns="0" rIns="0" bIns="0" compatLnSpc="1"/>
          <a:lstStyle/>
          <a:p>
            <a:endParaRPr lang="pt-PT"/>
          </a:p>
        </p:txBody>
      </p:sp>
      <p:sp>
        <p:nvSpPr>
          <p:cNvPr id="9" name="Text Box 7"/>
          <p:cNvSpPr/>
          <p:nvPr/>
        </p:nvSpPr>
        <p:spPr>
          <a:xfrm>
            <a:off x="0" y="0"/>
            <a:ext cx="3279600" cy="533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1800" b="0" i="0" u="none" strike="noStrike" cap="none" baseline="0" dirty="0">
              <a:ln>
                <a:noFill/>
              </a:ln>
              <a:solidFill>
                <a:srgbClr val="FFFFFF"/>
              </a:solidFill>
              <a:latin typeface="Arial" pitchFamily="34"/>
              <a:ea typeface="SimSun" pitchFamily="2"/>
              <a:cs typeface="SimSun" pitchFamily="2"/>
            </a:endParaRPr>
          </a:p>
        </p:txBody>
      </p:sp>
      <p:sp>
        <p:nvSpPr>
          <p:cNvPr id="10" name="Text Box 8"/>
          <p:cNvSpPr/>
          <p:nvPr/>
        </p:nvSpPr>
        <p:spPr>
          <a:xfrm>
            <a:off x="4278240" y="0"/>
            <a:ext cx="3279959" cy="533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1800" b="0" i="0" u="none" strike="noStrike" cap="none" baseline="0" dirty="0">
              <a:ln>
                <a:noFill/>
              </a:ln>
              <a:solidFill>
                <a:srgbClr val="FFFFFF"/>
              </a:solidFill>
              <a:latin typeface="Arial" pitchFamily="34"/>
              <a:ea typeface="SimSun" pitchFamily="2"/>
              <a:cs typeface="SimSun" pitchFamily="2"/>
            </a:endParaRPr>
          </a:p>
        </p:txBody>
      </p:sp>
      <p:sp>
        <p:nvSpPr>
          <p:cNvPr id="11" name="Text Box 9"/>
          <p:cNvSpPr/>
          <p:nvPr/>
        </p:nvSpPr>
        <p:spPr>
          <a:xfrm>
            <a:off x="0" y="10156680"/>
            <a:ext cx="3279600" cy="533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ctr"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1800" b="0" i="0" u="none" strike="noStrike" cap="none" baseline="0" dirty="0">
              <a:ln>
                <a:noFill/>
              </a:ln>
              <a:solidFill>
                <a:srgbClr val="FFFFFF"/>
              </a:solidFill>
              <a:latin typeface="Arial" pitchFamily="34"/>
              <a:ea typeface="SimSun" pitchFamily="2"/>
              <a:cs typeface="SimSun" pitchFamily="2"/>
            </a:endParaRPr>
          </a:p>
        </p:txBody>
      </p:sp>
      <p:sp>
        <p:nvSpPr>
          <p:cNvPr id="12" name="Slide Number Placeholder 11"/>
          <p:cNvSpPr txBox="1">
            <a:spLocks noGrp="1"/>
          </p:cNvSpPr>
          <p:nvPr>
            <p:ph type="sldNum" sz="quarter" idx="5"/>
          </p:nvPr>
        </p:nvSpPr>
        <p:spPr>
          <a:xfrm>
            <a:off x="4277880" y="10155240"/>
            <a:ext cx="3273480" cy="527040"/>
          </a:xfrm>
          <a:prstGeom prst="rect">
            <a:avLst/>
          </a:prstGeom>
          <a:noFill/>
          <a:ln>
            <a:noFill/>
          </a:ln>
        </p:spPr>
        <p:txBody>
          <a:bodyPr vert="horz" wrap="square" lIns="0" tIns="0" rIns="0" bIns="0" anchor="b" anchorCtr="0" compatLnSpc="1">
            <a:noAutofit/>
          </a:bodyPr>
          <a:lstStyle>
            <a:lvl1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400" b="0" i="0" u="none" strike="noStrike" cap="none" baseline="0">
                <a:ln>
                  <a:noFill/>
                </a:ln>
                <a:solidFill>
                  <a:srgbClr val="000000"/>
                </a:solidFill>
                <a:latin typeface="Times New Roman" pitchFamily="18"/>
                <a:ea typeface="Arial Unicode MS" pitchFamily="2"/>
                <a:cs typeface="Arial Unicode MS" pitchFamily="2"/>
              </a:defRPr>
            </a:lvl1pPr>
          </a:lstStyle>
          <a:p>
            <a:pPr lvl="0"/>
            <a:fld id="{24A7B20B-7274-49A8-A28B-A2E9F463B4A8}" type="slidenum">
              <a:t>‹nº›</a:t>
            </a:fld>
            <a:endParaRPr lang="pt-PT" dirty="0"/>
          </a:p>
        </p:txBody>
      </p:sp>
    </p:spTree>
    <p:extLst>
      <p:ext uri="{BB962C8B-B14F-4D97-AF65-F5344CB8AC3E}">
        <p14:creationId xmlns:p14="http://schemas.microsoft.com/office/powerpoint/2010/main" val="3983992508"/>
      </p:ext>
    </p:extLst>
  </p:cSld>
  <p:clrMap bg1="lt1" tx1="dk1" bg2="lt2" tx2="dk2" accent1="accent1" accent2="accent2" accent3="accent3" accent4="accent4" accent5="accent5" accent6="accent6" hlink="hlink" folHlink="folHlink"/>
  <p:hf sldNum="0" hdr="0" ftr="0" dt="0"/>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200" b="0" i="0" u="none" strike="noStrike" cap="non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geeksforgeeks.org/residual-networks-resnet-deep-learning/"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hackinganalytics.wordpress.com/2020/04/02/redes-neurais-autoencoders-feed-forward/" TargetMode="External"/><Relationship Id="rId2" Type="http://schemas.openxmlformats.org/officeDocument/2006/relationships/slide" Target="../slides/slide110.xml"/><Relationship Id="rId1" Type="http://schemas.openxmlformats.org/officeDocument/2006/relationships/notesMaster" Target="../notesMasters/notesMaster1.xml"/><Relationship Id="rId5" Type="http://schemas.openxmlformats.org/officeDocument/2006/relationships/hyperlink" Target="https://www.deeplearningbook.com.br/introducao-aos-autoencoders/" TargetMode="External"/><Relationship Id="rId4" Type="http://schemas.openxmlformats.org/officeDocument/2006/relationships/hyperlink" Target="https://pt.quora.com/O-que-s%C3%A3o-e-como-funcionam-as-redes-neurais-artificiais-do-tipo-Autoencoder"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jeremyjordan.me/autoencoders/"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medium.com/data-hackers/deep-learning-para-sistemas-de-recomenda%C3%A7%C3%A3o-parte-2-filtragem-colaborativa-com-autoencoders-347ba7d53bae"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jeremyjordan.me/autoencoders/" TargetMode="External"/><Relationship Id="rId2" Type="http://schemas.openxmlformats.org/officeDocument/2006/relationships/slide" Target="../slides/slide115.xml"/><Relationship Id="rId1" Type="http://schemas.openxmlformats.org/officeDocument/2006/relationships/notesMaster" Target="../notesMasters/notesMaster1.xml"/><Relationship Id="rId4" Type="http://schemas.openxmlformats.org/officeDocument/2006/relationships/hyperlink" Target="https://medium.com/data-hackers/deep-learning-para-sistemas-de-recomenda%C3%A7%C3%A3o-parte-2-filtragem-colaborativa-com-autoencoders-347ba7d53ba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eeplearningbook.com.br/o-efeito-do-batch-size-no-treinamento-de-redes-neurais-artificiai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stats.stackexchange.com/questions/153531/what-is-batch-size-in-neural-networ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p:nvPr/>
        </p:nvSpPr>
        <p:spPr>
          <a:xfrm>
            <a:off x="4278240" y="10155240"/>
            <a:ext cx="3273480" cy="527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0" rIns="0" bIns="0" anchor="b" anchorCtr="0" compatLnSpc="1">
            <a:noAutofit/>
          </a:bodyPr>
          <a:lstStyle/>
          <a:p>
            <a: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0B7891BF-888A-4ACB-90F3-572FCBECF64F}" type="slidenum">
              <a:t>2</a:t>
            </a:fld>
            <a:endParaRPr lang="pt-PT" sz="1800" b="0" i="0" u="none" strike="noStrike" cap="none" baseline="0" dirty="0">
              <a:ln>
                <a:noFill/>
              </a:ln>
              <a:solidFill>
                <a:srgbClr val="FFFFFF"/>
              </a:solidFill>
              <a:latin typeface="Arial" pitchFamily="34"/>
              <a:ea typeface="SimSun" pitchFamily="2"/>
              <a:cs typeface="SimSun" pitchFamily="2"/>
            </a:endParaRPr>
          </a:p>
        </p:txBody>
      </p:sp>
      <p:sp>
        <p:nvSpPr>
          <p:cNvPr id="3" name="Slide Image Placeholder 2"/>
          <p:cNvSpPr>
            <a:spLocks noGrp="1" noRot="1" noChangeAspect="1" noResize="1"/>
          </p:cNvSpPr>
          <p:nvPr>
            <p:ph type="sldImg"/>
          </p:nvPr>
        </p:nvSpPr>
        <p:spPr>
          <a:xfrm>
            <a:off x="1108075" y="812800"/>
            <a:ext cx="5335588" cy="4002088"/>
          </a:xfrm>
          <a:solidFill>
            <a:srgbClr val="729FCF"/>
          </a:solidFill>
          <a:ln w="25400">
            <a:solidFill>
              <a:srgbClr val="3465A4"/>
            </a:solidFill>
            <a:prstDash val="solid"/>
          </a:ln>
        </p:spPr>
      </p:sp>
      <p:sp>
        <p:nvSpPr>
          <p:cNvPr id="4" name="TextBox 3"/>
          <p:cNvSpPr txBox="1"/>
          <p:nvPr/>
        </p:nvSpPr>
        <p:spPr>
          <a:xfrm>
            <a:off x="755280" y="5078520"/>
            <a:ext cx="6041879" cy="4805280"/>
          </a:xfrm>
          <a:prstGeom prst="rect">
            <a:avLst/>
          </a:prstGeom>
          <a:noFill/>
          <a:ln>
            <a:noFill/>
          </a:ln>
        </p:spPr>
        <p:txBody>
          <a:bodyPr vert="horz" wrap="none" lIns="0" tIns="0" rIns="0" bIns="0" anchor="ctr" anchorCtr="0" compatLnSpc="1">
            <a:noAutofit/>
          </a:bodyPr>
          <a:lstStyle/>
          <a:p>
            <a:pPr marL="0" marR="0" lvl="0" indent="0" algn="l" rtl="0" hangingPunct="0">
              <a:lnSpc>
                <a:spcPct val="100000"/>
              </a:lnSpc>
              <a:spcBef>
                <a:spcPts val="4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1200" b="0" i="0" u="none" strike="noStrike" kern="1200" cap="none" baseline="0" dirty="0">
              <a:ln>
                <a:noFill/>
              </a:ln>
              <a:solidFill>
                <a:srgbClr val="000000"/>
              </a:solidFill>
              <a:latin typeface="Times New Roman" pitchFamily="18"/>
              <a:ea typeface="Droid Sans" pitchFamily="2"/>
              <a:cs typeface="FreeSans" pitchFamily="2"/>
            </a:endParaRPr>
          </a:p>
        </p:txBody>
      </p:sp>
    </p:spTree>
    <p:extLst>
      <p:ext uri="{BB962C8B-B14F-4D97-AF65-F5344CB8AC3E}">
        <p14:creationId xmlns:p14="http://schemas.microsoft.com/office/powerpoint/2010/main" val="3992585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en-US" dirty="0">
              <a:cs typeface="Times New Roman"/>
            </a:endParaRPr>
          </a:p>
        </p:txBody>
      </p:sp>
    </p:spTree>
    <p:extLst>
      <p:ext uri="{BB962C8B-B14F-4D97-AF65-F5344CB8AC3E}">
        <p14:creationId xmlns:p14="http://schemas.microsoft.com/office/powerpoint/2010/main" val="206375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108075" y="812800"/>
            <a:ext cx="5334000" cy="4000500"/>
          </a:xfrm>
        </p:spPr>
      </p:sp>
      <p:sp>
        <p:nvSpPr>
          <p:cNvPr id="3" name="Marcador de Posição de Notas 2"/>
          <p:cNvSpPr>
            <a:spLocks noGrp="1"/>
          </p:cNvSpPr>
          <p:nvPr>
            <p:ph type="body" idx="1"/>
          </p:nvPr>
        </p:nvSpPr>
        <p:spPr/>
        <p:txBody>
          <a:bodyPr/>
          <a:lstStyle/>
          <a:p>
            <a:r>
              <a:rPr lang="pt-PT" dirty="0"/>
              <a:t>Alterar para incremento</a:t>
            </a:r>
          </a:p>
        </p:txBody>
      </p:sp>
    </p:spTree>
    <p:extLst>
      <p:ext uri="{BB962C8B-B14F-4D97-AF65-F5344CB8AC3E}">
        <p14:creationId xmlns:p14="http://schemas.microsoft.com/office/powerpoint/2010/main" val="89746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344315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205288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341226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866545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r>
              <a:rPr lang="en-US" dirty="0"/>
              <a:t>Redes Feedforward = DNNs ?</a:t>
            </a:r>
            <a:endParaRPr lang="pt-PT" dirty="0"/>
          </a:p>
        </p:txBody>
      </p:sp>
    </p:spTree>
    <p:extLst>
      <p:ext uri="{BB962C8B-B14F-4D97-AF65-F5344CB8AC3E}">
        <p14:creationId xmlns:p14="http://schemas.microsoft.com/office/powerpoint/2010/main" val="2442371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pPr>
              <a:spcBef>
                <a:spcPts val="0"/>
              </a:spcBef>
            </a:pPr>
            <a:endParaRPr lang="en-US" dirty="0">
              <a:cs typeface="Times New Roman"/>
            </a:endParaRPr>
          </a:p>
          <a:p>
            <a:endParaRPr lang="en-US" dirty="0">
              <a:latin typeface="Calibri"/>
              <a:ea typeface="Calibri"/>
              <a:cs typeface="Calibri"/>
            </a:endParaRPr>
          </a:p>
        </p:txBody>
      </p:sp>
    </p:spTree>
    <p:extLst>
      <p:ext uri="{BB962C8B-B14F-4D97-AF65-F5344CB8AC3E}">
        <p14:creationId xmlns:p14="http://schemas.microsoft.com/office/powerpoint/2010/main" val="289229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525077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108075" y="812800"/>
            <a:ext cx="5334000" cy="4000500"/>
          </a:xfrm>
        </p:spPr>
      </p:sp>
      <p:sp>
        <p:nvSpPr>
          <p:cNvPr id="3" name="Marcador de Posição de Notas 2"/>
          <p:cNvSpPr>
            <a:spLocks noGrp="1"/>
          </p:cNvSpPr>
          <p:nvPr>
            <p:ph type="body" idx="1"/>
          </p:nvPr>
        </p:nvSpPr>
        <p:spPr/>
        <p:txBody>
          <a:bodyPr/>
          <a:lstStyle/>
          <a:p>
            <a:r>
              <a:rPr lang="pt-PT" dirty="0"/>
              <a:t>a camada de saída da rede neuronal produz vetores de saída bidimensionais representados pelos valores [0, 1], [1, 0], [1, 0] e [0, 1]. </a:t>
            </a:r>
          </a:p>
        </p:txBody>
      </p:sp>
    </p:spTree>
    <p:extLst>
      <p:ext uri="{BB962C8B-B14F-4D97-AF65-F5344CB8AC3E}">
        <p14:creationId xmlns:p14="http://schemas.microsoft.com/office/powerpoint/2010/main" val="142990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29757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108075" y="812800"/>
            <a:ext cx="5334000" cy="4000500"/>
          </a:xfrm>
        </p:spPr>
      </p:sp>
      <p:sp>
        <p:nvSpPr>
          <p:cNvPr id="3" name="Marcador de Posição de Notas 2"/>
          <p:cNvSpPr>
            <a:spLocks noGrp="1"/>
          </p:cNvSpPr>
          <p:nvPr>
            <p:ph type="body" idx="1"/>
          </p:nvPr>
        </p:nvSpPr>
        <p:spPr/>
        <p:txBody>
          <a:bodyPr/>
          <a:lstStyle/>
          <a:p>
            <a:r>
              <a:rPr lang="pt-PT" dirty="0"/>
              <a:t>a camada de saída da rede neuronal produz vetores de saída bidimensionais representados pelos valores [0, 1], [1, 0], [1, 0] e [0, 1]. </a:t>
            </a:r>
          </a:p>
        </p:txBody>
      </p:sp>
    </p:spTree>
    <p:extLst>
      <p:ext uri="{BB962C8B-B14F-4D97-AF65-F5344CB8AC3E}">
        <p14:creationId xmlns:p14="http://schemas.microsoft.com/office/powerpoint/2010/main" val="4294552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108075" y="812800"/>
            <a:ext cx="5334000" cy="4000500"/>
          </a:xfrm>
        </p:spPr>
      </p:sp>
      <p:sp>
        <p:nvSpPr>
          <p:cNvPr id="3" name="Marcador de Posição de Notas 2"/>
          <p:cNvSpPr>
            <a:spLocks noGrp="1"/>
          </p:cNvSpPr>
          <p:nvPr>
            <p:ph type="body" idx="1"/>
          </p:nvPr>
        </p:nvSpPr>
        <p:spPr/>
        <p:txBody>
          <a:bodyPr/>
          <a:lstStyle/>
          <a:p>
            <a:r>
              <a:rPr lang="pt-PT" dirty="0"/>
              <a:t>a camada de saída da rede neuronal produz vetores de saída bidimensionais representados pelos valores [0, 1], [1, 0], [1, 0] e [0, 1]. </a:t>
            </a:r>
          </a:p>
        </p:txBody>
      </p:sp>
    </p:spTree>
    <p:extLst>
      <p:ext uri="{BB962C8B-B14F-4D97-AF65-F5344CB8AC3E}">
        <p14:creationId xmlns:p14="http://schemas.microsoft.com/office/powerpoint/2010/main" val="2082004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2721830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108075" y="812800"/>
            <a:ext cx="5334000" cy="4000500"/>
          </a:xfrm>
        </p:spPr>
      </p:sp>
      <p:sp>
        <p:nvSpPr>
          <p:cNvPr id="3" name="Marcador de Posição de Notas 2"/>
          <p:cNvSpPr>
            <a:spLocks noGrp="1"/>
          </p:cNvSpPr>
          <p:nvPr>
            <p:ph type="body" idx="1"/>
          </p:nvPr>
        </p:nvSpPr>
        <p:spPr/>
        <p:txBody>
          <a:bodyPr/>
          <a:lstStyle/>
          <a:p>
            <a:r>
              <a:rPr lang="pt-PT" dirty="0"/>
              <a:t>https://www.sakurai.dev.br/cnn-mapreduce/</a:t>
            </a:r>
          </a:p>
          <a:p>
            <a:r>
              <a:rPr lang="pt-PT" dirty="0"/>
              <a:t>https://repositorio.ufpb.br/jspui/bitstream/123456789/15606/1/DAR20052019.pdf</a:t>
            </a:r>
          </a:p>
          <a:p>
            <a:endParaRPr lang="pt-PT" dirty="0"/>
          </a:p>
        </p:txBody>
      </p:sp>
    </p:spTree>
    <p:extLst>
      <p:ext uri="{BB962C8B-B14F-4D97-AF65-F5344CB8AC3E}">
        <p14:creationId xmlns:p14="http://schemas.microsoft.com/office/powerpoint/2010/main" val="778870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907378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108075" y="812800"/>
            <a:ext cx="5334000" cy="4000500"/>
          </a:xfrm>
        </p:spPr>
      </p:sp>
      <p:sp>
        <p:nvSpPr>
          <p:cNvPr id="3" name="Marcador de Posição de Notas 2"/>
          <p:cNvSpPr>
            <a:spLocks noGrp="1"/>
          </p:cNvSpPr>
          <p:nvPr>
            <p:ph type="body" idx="1"/>
          </p:nvPr>
        </p:nvSpPr>
        <p:spPr/>
        <p:txBody>
          <a:bodyPr/>
          <a:lstStyle/>
          <a:p>
            <a:r>
              <a:rPr lang="pt-PT" dirty="0"/>
              <a:t>Qual é o filtro </a:t>
            </a:r>
          </a:p>
        </p:txBody>
      </p:sp>
    </p:spTree>
    <p:extLst>
      <p:ext uri="{BB962C8B-B14F-4D97-AF65-F5344CB8AC3E}">
        <p14:creationId xmlns:p14="http://schemas.microsoft.com/office/powerpoint/2010/main" val="2687105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3164019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1108075" y="812800"/>
            <a:ext cx="5334000" cy="4000500"/>
          </a:xfrm>
        </p:spPr>
      </p:sp>
      <p:sp>
        <p:nvSpPr>
          <p:cNvPr id="3" name="Marcador de Posição de Notas 2"/>
          <p:cNvSpPr>
            <a:spLocks noGrp="1"/>
          </p:cNvSpPr>
          <p:nvPr>
            <p:ph type="body" idx="1"/>
          </p:nvPr>
        </p:nvSpPr>
        <p:spPr/>
        <p:txBody>
          <a:bodyPr/>
          <a:lstStyle/>
          <a:p>
            <a:r>
              <a:rPr lang="pt-PT" dirty="0">
                <a:hlinkClick r:id="rId3"/>
              </a:rPr>
              <a:t>https://www.geeksforgeeks.org/residual-networks-resnet-deep-learning/</a:t>
            </a:r>
            <a:endParaRPr lang="pt-PT" dirty="0"/>
          </a:p>
          <a:p>
            <a:endParaRPr lang="pt-PT" dirty="0"/>
          </a:p>
          <a:p>
            <a:endParaRPr lang="pt-PT" dirty="0"/>
          </a:p>
        </p:txBody>
      </p:sp>
    </p:spTree>
    <p:extLst>
      <p:ext uri="{BB962C8B-B14F-4D97-AF65-F5344CB8AC3E}">
        <p14:creationId xmlns:p14="http://schemas.microsoft.com/office/powerpoint/2010/main" val="3187675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r>
              <a:rPr lang="en-US" dirty="0"/>
              <a:t>Duvida na RNN - é one-to-many?</a:t>
            </a:r>
          </a:p>
          <a:p>
            <a:endParaRPr lang="pt-PT" dirty="0"/>
          </a:p>
        </p:txBody>
      </p:sp>
    </p:spTree>
    <p:extLst>
      <p:ext uri="{BB962C8B-B14F-4D97-AF65-F5344CB8AC3E}">
        <p14:creationId xmlns:p14="http://schemas.microsoft.com/office/powerpoint/2010/main" val="2749427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r>
              <a:rPr lang="en-US" dirty="0"/>
              <a:t>Passar o exemplo para portugues</a:t>
            </a:r>
            <a:endParaRPr lang="pt-PT" dirty="0"/>
          </a:p>
        </p:txBody>
      </p:sp>
    </p:spTree>
    <p:extLst>
      <p:ext uri="{BB962C8B-B14F-4D97-AF65-F5344CB8AC3E}">
        <p14:creationId xmlns:p14="http://schemas.microsoft.com/office/powerpoint/2010/main" val="1521306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3577495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pPr>
              <a:spcBef>
                <a:spcPts val="0"/>
              </a:spcBef>
            </a:pPr>
            <a:endParaRPr lang="en-US" dirty="0">
              <a:cs typeface="Times New Roman"/>
            </a:endParaRPr>
          </a:p>
          <a:p>
            <a:r>
              <a:rPr lang="en-US" dirty="0">
                <a:latin typeface="Times New Roman"/>
                <a:cs typeface="Times New Roman"/>
                <a:hlinkClick r:id="rId3"/>
              </a:rPr>
              <a:t>https://hackinganalytics.wordpress.com/2020/04/02/redes-neurais-autoencoders-feed-forward/</a:t>
            </a:r>
          </a:p>
          <a:p>
            <a:r>
              <a:rPr lang="en-US" dirty="0">
                <a:latin typeface="Times New Roman"/>
                <a:cs typeface="Times New Roman"/>
                <a:hlinkClick r:id="rId4"/>
              </a:rPr>
              <a:t>https://pt.quora.com/O-que-s%C3%A3o-e-como-funcionam-as-redes-neurais-artificiais-do-tipo-Autoencoder</a:t>
            </a:r>
          </a:p>
          <a:p>
            <a:r>
              <a:rPr lang="en-US" dirty="0">
                <a:latin typeface="Times New Roman"/>
                <a:cs typeface="Times New Roman"/>
                <a:hlinkClick r:id="rId5"/>
              </a:rPr>
              <a:t>https://www.deeplearningbook.com.br/introducao-aos-autoencoders/</a:t>
            </a:r>
          </a:p>
          <a:p>
            <a:endParaRPr lang="en-US" dirty="0">
              <a:cs typeface="Times New Roman"/>
            </a:endParaRPr>
          </a:p>
          <a:p>
            <a:endParaRPr lang="en-US" dirty="0">
              <a:cs typeface="Times New Roman"/>
            </a:endParaRPr>
          </a:p>
          <a:p>
            <a:endParaRPr lang="en-US" dirty="0">
              <a:cs typeface="Times New Roman"/>
            </a:endParaRPr>
          </a:p>
        </p:txBody>
      </p:sp>
    </p:spTree>
    <p:extLst>
      <p:ext uri="{BB962C8B-B14F-4D97-AF65-F5344CB8AC3E}">
        <p14:creationId xmlns:p14="http://schemas.microsoft.com/office/powerpoint/2010/main" val="3431351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pPr>
              <a:spcBef>
                <a:spcPts val="0"/>
              </a:spcBef>
            </a:pPr>
            <a:r>
              <a:rPr lang="en-US" dirty="0">
                <a:latin typeface="Times New Roman"/>
                <a:cs typeface="Times New Roman"/>
                <a:hlinkClick r:id="rId3"/>
              </a:rPr>
              <a:t>https://www.jeremyjordan.me/autoencoders/</a:t>
            </a:r>
            <a:endParaRPr lang="en-US" dirty="0"/>
          </a:p>
          <a:p>
            <a:pPr>
              <a:spcBef>
                <a:spcPts val="0"/>
              </a:spcBef>
            </a:pPr>
            <a:r>
              <a:rPr lang="en-US" dirty="0">
                <a:latin typeface="Times New Roman"/>
                <a:cs typeface="Times New Roman"/>
                <a:hlinkClick r:id="rId4"/>
              </a:rPr>
              <a:t>https://medium.com/data-hackers/deep-learning-para-sistemas-de-recomenda%C3%A7%C3%A3o-parte-2-filtragem-colaborativa-com-autoencoders-347ba7d53bae</a:t>
            </a:r>
          </a:p>
          <a:p>
            <a:pPr>
              <a:spcBef>
                <a:spcPts val="0"/>
              </a:spcBef>
            </a:pPr>
            <a:endParaRPr lang="en-US" dirty="0">
              <a:cs typeface="Times New Roman"/>
            </a:endParaRPr>
          </a:p>
          <a:p>
            <a:endParaRPr lang="en-US" dirty="0">
              <a:cs typeface="Times New Roman"/>
            </a:endParaRPr>
          </a:p>
          <a:p>
            <a:endParaRPr lang="en-US" dirty="0">
              <a:cs typeface="Times New Roman"/>
            </a:endParaRPr>
          </a:p>
          <a:p>
            <a:endParaRPr lang="en-US" dirty="0">
              <a:cs typeface="Times New Roman"/>
            </a:endParaRPr>
          </a:p>
          <a:p>
            <a:endParaRPr lang="en-US" dirty="0">
              <a:cs typeface="Times New Roman"/>
            </a:endParaRPr>
          </a:p>
        </p:txBody>
      </p:sp>
    </p:spTree>
    <p:extLst>
      <p:ext uri="{BB962C8B-B14F-4D97-AF65-F5344CB8AC3E}">
        <p14:creationId xmlns:p14="http://schemas.microsoft.com/office/powerpoint/2010/main" val="3013517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pPr>
              <a:spcBef>
                <a:spcPts val="0"/>
              </a:spcBef>
            </a:pPr>
            <a:r>
              <a:rPr lang="en-US" dirty="0">
                <a:latin typeface="Times New Roman"/>
                <a:cs typeface="Times New Roman"/>
                <a:hlinkClick r:id="rId3"/>
              </a:rPr>
              <a:t>https://www.jeremyjordan.me/autoencoders/</a:t>
            </a:r>
            <a:endParaRPr lang="en-US" dirty="0"/>
          </a:p>
          <a:p>
            <a:pPr>
              <a:spcBef>
                <a:spcPts val="0"/>
              </a:spcBef>
            </a:pPr>
            <a:r>
              <a:rPr lang="en-US" dirty="0">
                <a:latin typeface="Times New Roman"/>
                <a:cs typeface="Times New Roman"/>
                <a:hlinkClick r:id="rId4"/>
              </a:rPr>
              <a:t>https://medium.com/data-hackers/deep-learning-para-sistemas-de-recomenda%C3%A7%C3%A3o-parte-2-filtragem-colaborativa-com-autoencoders-347ba7d53bae</a:t>
            </a:r>
          </a:p>
          <a:p>
            <a:pPr>
              <a:spcBef>
                <a:spcPts val="0"/>
              </a:spcBef>
            </a:pPr>
            <a:endParaRPr lang="en-US" dirty="0">
              <a:cs typeface="Times New Roman"/>
            </a:endParaRPr>
          </a:p>
          <a:p>
            <a:endParaRPr lang="en-US" dirty="0">
              <a:cs typeface="Times New Roman"/>
            </a:endParaRPr>
          </a:p>
          <a:p>
            <a:endParaRPr lang="en-US" dirty="0">
              <a:cs typeface="Times New Roman"/>
            </a:endParaRPr>
          </a:p>
          <a:p>
            <a:endParaRPr lang="en-US" dirty="0">
              <a:cs typeface="Times New Roman"/>
            </a:endParaRPr>
          </a:p>
          <a:p>
            <a:endParaRPr lang="en-US" dirty="0">
              <a:cs typeface="Times New Roman"/>
            </a:endParaRPr>
          </a:p>
        </p:txBody>
      </p:sp>
    </p:spTree>
    <p:extLst>
      <p:ext uri="{BB962C8B-B14F-4D97-AF65-F5344CB8AC3E}">
        <p14:creationId xmlns:p14="http://schemas.microsoft.com/office/powerpoint/2010/main" val="203159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2004993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263202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3084441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046078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3618895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34000" cy="4000500"/>
          </a:xfrm>
        </p:spPr>
      </p:sp>
      <p:sp>
        <p:nvSpPr>
          <p:cNvPr id="3" name="Notes Placeholder 2"/>
          <p:cNvSpPr>
            <a:spLocks noGrp="1"/>
          </p:cNvSpPr>
          <p:nvPr>
            <p:ph type="body" idx="1"/>
          </p:nvPr>
        </p:nvSpPr>
        <p:spPr/>
        <p:txBody>
          <a:bodyPr/>
          <a:lstStyle/>
          <a:p>
            <a:r>
              <a:rPr lang="en-US" dirty="0">
                <a:latin typeface="Times New Roman"/>
                <a:cs typeface="Times New Roman"/>
                <a:hlinkClick r:id="rId3"/>
              </a:rPr>
              <a:t>https://www.deeplearningbook.com.br/o-efeito-do-batch-size-no-treinamento-de-redes-neurais-artificiais/</a:t>
            </a:r>
            <a:endParaRPr lang="en-US" dirty="0">
              <a:latin typeface="Times New Roman"/>
              <a:cs typeface="Times New Roman"/>
            </a:endParaRPr>
          </a:p>
          <a:p>
            <a:r>
              <a:rPr lang="en-US" dirty="0">
                <a:latin typeface="Times New Roman"/>
                <a:cs typeface="Times New Roman"/>
                <a:hlinkClick r:id="rId4"/>
              </a:rPr>
              <a:t>https://stats.stackexchange.com/questions/153531/what-is-batch-size-in-neural-network</a:t>
            </a:r>
          </a:p>
          <a:p>
            <a:endParaRPr lang="en-US" dirty="0">
              <a:cs typeface="Times New Roman"/>
            </a:endParaRPr>
          </a:p>
        </p:txBody>
      </p:sp>
    </p:spTree>
    <p:extLst>
      <p:ext uri="{BB962C8B-B14F-4D97-AF65-F5344CB8AC3E}">
        <p14:creationId xmlns:p14="http://schemas.microsoft.com/office/powerpoint/2010/main" val="1457023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lvl="0"/>
            <a:fld id="{B534B70C-C19B-4127-BF72-7F905DA1F32B}" type="datetime1">
              <a:rPr lang="pt-PT" smtClean="0"/>
              <a:t>09/09/2023</a:t>
            </a:fld>
            <a:endParaRPr lang="pt-PT" dirty="0"/>
          </a:p>
        </p:txBody>
      </p:sp>
    </p:spTree>
    <p:extLst>
      <p:ext uri="{BB962C8B-B14F-4D97-AF65-F5344CB8AC3E}">
        <p14:creationId xmlns:p14="http://schemas.microsoft.com/office/powerpoint/2010/main" val="117532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64DF7BC5-A206-443C-A26B-0B8918880627}" type="datetime1">
              <a:rPr lang="pt-PT" smtClean="0"/>
              <a:t>09/09/2023</a:t>
            </a:fld>
            <a:endParaRPr lang="pt-PT" dirty="0"/>
          </a:p>
        </p:txBody>
      </p:sp>
    </p:spTree>
    <p:extLst>
      <p:ext uri="{BB962C8B-B14F-4D97-AF65-F5344CB8AC3E}">
        <p14:creationId xmlns:p14="http://schemas.microsoft.com/office/powerpoint/2010/main" val="1372465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857250"/>
            <a:ext cx="2054225" cy="49736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857250"/>
            <a:ext cx="6015038" cy="49736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120D82EB-05F9-4F37-A272-FC3F94501E18}" type="datetime1">
              <a:rPr lang="pt-PT" smtClean="0"/>
              <a:t>09/09/2023</a:t>
            </a:fld>
            <a:endParaRPr lang="pt-PT" dirty="0"/>
          </a:p>
        </p:txBody>
      </p:sp>
    </p:spTree>
    <p:extLst>
      <p:ext uri="{BB962C8B-B14F-4D97-AF65-F5344CB8AC3E}">
        <p14:creationId xmlns:p14="http://schemas.microsoft.com/office/powerpoint/2010/main" val="217580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fld id="{E1BD1787-2878-4C26-8473-5C3FF92622F5}" type="datetime1">
              <a:rPr lang="pt-PT" smtClean="0"/>
              <a:t>09/09/2023</a:t>
            </a:fld>
            <a:endParaRPr lang="pt-PT" dirty="0"/>
          </a:p>
        </p:txBody>
      </p:sp>
    </p:spTree>
    <p:extLst>
      <p:ext uri="{BB962C8B-B14F-4D97-AF65-F5344CB8AC3E}">
        <p14:creationId xmlns:p14="http://schemas.microsoft.com/office/powerpoint/2010/main" val="316235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lvl="0"/>
            <a:fld id="{EA889104-BB6B-4C7E-85ED-D36C0D902621}" type="datetime1">
              <a:rPr lang="pt-PT" smtClean="0"/>
              <a:t>09/09/2023</a:t>
            </a:fld>
            <a:endParaRPr lang="pt-PT" dirty="0"/>
          </a:p>
        </p:txBody>
      </p:sp>
    </p:spTree>
    <p:extLst>
      <p:ext uri="{BB962C8B-B14F-4D97-AF65-F5344CB8AC3E}">
        <p14:creationId xmlns:p14="http://schemas.microsoft.com/office/powerpoint/2010/main" val="106177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6088"/>
            <a:ext cx="4033838"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716088"/>
            <a:ext cx="4035425"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fld id="{40CF0DF2-88E5-4C48-AC02-A41416EEEBDB}" type="datetime1">
              <a:rPr lang="pt-PT" smtClean="0"/>
              <a:t>09/09/2023</a:t>
            </a:fld>
            <a:endParaRPr lang="pt-PT" dirty="0"/>
          </a:p>
        </p:txBody>
      </p:sp>
    </p:spTree>
    <p:extLst>
      <p:ext uri="{BB962C8B-B14F-4D97-AF65-F5344CB8AC3E}">
        <p14:creationId xmlns:p14="http://schemas.microsoft.com/office/powerpoint/2010/main" val="800127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fld id="{AE0E2777-3D30-4E78-BD77-B83F67E8F4A8}" type="datetime1">
              <a:rPr lang="pt-PT" smtClean="0"/>
              <a:t>09/09/2023</a:t>
            </a:fld>
            <a:endParaRPr lang="pt-PT" dirty="0"/>
          </a:p>
        </p:txBody>
      </p:sp>
    </p:spTree>
    <p:extLst>
      <p:ext uri="{BB962C8B-B14F-4D97-AF65-F5344CB8AC3E}">
        <p14:creationId xmlns:p14="http://schemas.microsoft.com/office/powerpoint/2010/main" val="930571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fld id="{D1623A5C-B0FA-4BC1-B19A-68F7045EAF5C}" type="datetime1">
              <a:rPr lang="pt-PT" smtClean="0"/>
              <a:t>09/09/2023</a:t>
            </a:fld>
            <a:endParaRPr lang="pt-PT" dirty="0"/>
          </a:p>
        </p:txBody>
      </p:sp>
    </p:spTree>
    <p:extLst>
      <p:ext uri="{BB962C8B-B14F-4D97-AF65-F5344CB8AC3E}">
        <p14:creationId xmlns:p14="http://schemas.microsoft.com/office/powerpoint/2010/main" val="3196449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9A795C24-71D2-470E-86AB-C7916D0BE7C2}" type="datetime1">
              <a:rPr lang="pt-PT" smtClean="0"/>
              <a:t>09/09/2023</a:t>
            </a:fld>
            <a:endParaRPr lang="pt-PT" dirty="0"/>
          </a:p>
        </p:txBody>
      </p:sp>
    </p:spTree>
    <p:extLst>
      <p:ext uri="{BB962C8B-B14F-4D97-AF65-F5344CB8AC3E}">
        <p14:creationId xmlns:p14="http://schemas.microsoft.com/office/powerpoint/2010/main" val="40176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lvl="0"/>
            <a:fld id="{B8DD3154-3AF6-4FE8-9981-2E09DC374BD6}" type="datetime1">
              <a:rPr lang="pt-PT" smtClean="0"/>
              <a:t>09/09/2023</a:t>
            </a:fld>
            <a:endParaRPr lang="pt-PT" dirty="0"/>
          </a:p>
        </p:txBody>
      </p:sp>
    </p:spTree>
    <p:extLst>
      <p:ext uri="{BB962C8B-B14F-4D97-AF65-F5344CB8AC3E}">
        <p14:creationId xmlns:p14="http://schemas.microsoft.com/office/powerpoint/2010/main" val="1122720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lvl="0"/>
            <a:fld id="{391F096B-9E1E-4AA1-8DE5-E698EC3DDB3B}" type="datetime1">
              <a:rPr lang="pt-PT" smtClean="0"/>
              <a:t>09/09/2023</a:t>
            </a:fld>
            <a:endParaRPr lang="pt-PT" dirty="0"/>
          </a:p>
        </p:txBody>
      </p:sp>
    </p:spTree>
    <p:extLst>
      <p:ext uri="{BB962C8B-B14F-4D97-AF65-F5344CB8AC3E}">
        <p14:creationId xmlns:p14="http://schemas.microsoft.com/office/powerpoint/2010/main" val="1666815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457200" y="857159"/>
            <a:ext cx="8221680" cy="673200"/>
          </a:xfrm>
          <a:prstGeom prst="rect">
            <a:avLst/>
          </a:prstGeom>
          <a:noFill/>
          <a:ln>
            <a:noFill/>
          </a:ln>
        </p:spPr>
        <p:txBody>
          <a:bodyPr vert="horz" lIns="90000" tIns="91440" rIns="90000" bIns="46800" anchor="t" anchorCtr="0" compatLnSpc="1"/>
          <a:lstStyle/>
          <a:p>
            <a:endParaRPr lang="pt-PT"/>
          </a:p>
        </p:txBody>
      </p:sp>
      <p:sp>
        <p:nvSpPr>
          <p:cNvPr id="3" name="Text Placeholder 2"/>
          <p:cNvSpPr txBox="1">
            <a:spLocks noGrp="1"/>
          </p:cNvSpPr>
          <p:nvPr>
            <p:ph type="body" idx="1"/>
          </p:nvPr>
        </p:nvSpPr>
        <p:spPr>
          <a:xfrm>
            <a:off x="457200" y="1716119"/>
            <a:ext cx="8221680" cy="4114800"/>
          </a:xfrm>
          <a:prstGeom prst="rect">
            <a:avLst/>
          </a:prstGeom>
          <a:noFill/>
          <a:ln>
            <a:noFill/>
          </a:ln>
        </p:spPr>
        <p:txBody>
          <a:bodyPr vert="horz" lIns="90000" tIns="91440" rIns="90000" bIns="4680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txBox="1">
            <a:spLocks noGrp="1"/>
          </p:cNvSpPr>
          <p:nvPr>
            <p:ph type="dt" sz="half" idx="2"/>
          </p:nvPr>
        </p:nvSpPr>
        <p:spPr>
          <a:xfrm>
            <a:off x="154080" y="6424560"/>
            <a:ext cx="8804160" cy="357120"/>
          </a:xfrm>
          <a:prstGeom prst="rect">
            <a:avLst/>
          </a:prstGeom>
          <a:noFill/>
          <a:ln>
            <a:noFill/>
          </a:ln>
        </p:spPr>
        <p:txBody>
          <a:bodyPr wrap="square" lIns="90000" tIns="91440" rIns="90000" bIns="46800" anchor="ctr" anchorCtr="0">
            <a:noAutofit/>
          </a:bodyPr>
          <a:lstStyle>
            <a:lvl1pPr marL="0" marR="0" lvl="0" indent="0" algn="r" rtl="0" hangingPunct="1">
              <a:lnSpc>
                <a:spcPct val="100000"/>
              </a:lnSpc>
              <a:buNone/>
              <a:tabLst/>
              <a:defRPr lang="pt-PT" sz="1200" kern="1200">
                <a:solidFill>
                  <a:srgbClr val="808080"/>
                </a:solidFill>
                <a:latin typeface="Calibri" pitchFamily="2"/>
                <a:ea typeface="Arial Unicode MS" pitchFamily="2"/>
                <a:cs typeface="Arial Unicode MS" pitchFamily="2"/>
              </a:defRPr>
            </a:lvl1pPr>
          </a:lstStyle>
          <a:p>
            <a:pPr lvl="0"/>
            <a:fld id="{58842BF6-7E3C-4A94-8A4C-4D4C8987A0EC}" type="datetime1">
              <a:rPr lang="pt-PT" smtClean="0"/>
              <a:t>09/09/2023</a:t>
            </a:fld>
            <a:endParaRPr lang="pt-PT" dirty="0"/>
          </a:p>
        </p:txBody>
      </p:sp>
      <p:pic>
        <p:nvPicPr>
          <p:cNvPr id="5" name="Picture 5"/>
          <p:cNvPicPr>
            <a:picLocks noChangeAspect="1"/>
          </p:cNvPicPr>
          <p:nvPr/>
        </p:nvPicPr>
        <p:blipFill>
          <a:blip r:embed="rId13">
            <a:lum/>
            <a:alphaModFix/>
          </a:blip>
          <a:srcRect/>
          <a:stretch>
            <a:fillRect/>
          </a:stretch>
        </p:blipFill>
        <p:spPr>
          <a:xfrm>
            <a:off x="0" y="-52560"/>
            <a:ext cx="9144000" cy="81468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p:titleStyle>
    <p:body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0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http://karpathy.github.io/2015/05/21/rnn-effectiveness/" TargetMode="External"/><Relationship Id="rId13" Type="http://schemas.openxmlformats.org/officeDocument/2006/relationships/hyperlink" Target="https://imasters.com.br/data/um-mergulho-profundo-nas-redes-neurais-recorrentes" TargetMode="External"/><Relationship Id="rId3" Type="http://schemas.openxmlformats.org/officeDocument/2006/relationships/hyperlink" Target="https://devpost.com/software/animation-autoencoder-wp0cdt" TargetMode="External"/><Relationship Id="rId7" Type="http://schemas.openxmlformats.org/officeDocument/2006/relationships/hyperlink" Target="https://analyticsindiamag.com/most-common-activation-functions-in-neural-networks-and-rationale-behind-it/" TargetMode="External"/><Relationship Id="rId12" Type="http://schemas.openxmlformats.org/officeDocument/2006/relationships/hyperlink" Target="https://bdm.unb.br/bitstream/10483/31168/1/2021_LeonardoAlmeida_MarcusViniciusBorges_tcc.pdf" TargetMode="External"/><Relationship Id="rId2" Type="http://schemas.openxmlformats.org/officeDocument/2006/relationships/hyperlink" Target="https://www.jeremyjordan.me/variational-autoencoders/" TargetMode="External"/><Relationship Id="rId16" Type="http://schemas.openxmlformats.org/officeDocument/2006/relationships/hyperlink" Target="https://www.spicelogic.com/Blog/Perceptron-Artificial-Neural-Networks-10" TargetMode="External"/><Relationship Id="rId1" Type="http://schemas.openxmlformats.org/officeDocument/2006/relationships/slideLayout" Target="../slideLayouts/slideLayout2.xml"/><Relationship Id="rId6" Type="http://schemas.openxmlformats.org/officeDocument/2006/relationships/hyperlink" Target="https://www.baeldung.com/cs/learning-rate-batch-size" TargetMode="External"/><Relationship Id="rId11" Type="http://schemas.openxmlformats.org/officeDocument/2006/relationships/hyperlink" Target="https://viceri.com.br/insights/arquiteturas-de-redes-neurais-convolucionais-para-reconhecimento-de-imagens/" TargetMode="External"/><Relationship Id="rId5" Type="http://schemas.openxmlformats.org/officeDocument/2006/relationships/hyperlink" Target="https://machinelearningmastery.com/how-to-control-the-speed-and-stability-of-training-neural-networks-with-gradient-descent-batch-size/" TargetMode="External"/><Relationship Id="rId15" Type="http://schemas.openxmlformats.org/officeDocument/2006/relationships/hyperlink" Target="https://www.gormanalysis.com/blog/neural-networks-for-your-dog-1-1-introduction/" TargetMode="External"/><Relationship Id="rId10" Type="http://schemas.openxmlformats.org/officeDocument/2006/relationships/hyperlink" Target="https://www.deeplearningbook.com.br/redes-neurais-recorrentes/" TargetMode="External"/><Relationship Id="rId4" Type="http://schemas.openxmlformats.org/officeDocument/2006/relationships/hyperlink" Target="https://iq.opengenus.org/applications-of-autoencoders/" TargetMode="External"/><Relationship Id="rId9" Type="http://schemas.openxmlformats.org/officeDocument/2006/relationships/hyperlink" Target="https://hackernoon.com/exploding-and-vanishing-gradient-problem-math-behind-the-truth-6bd008df6e25" TargetMode="External"/><Relationship Id="rId14" Type="http://schemas.openxmlformats.org/officeDocument/2006/relationships/hyperlink" Target="https://insightlab.ufc.br/aprenda-a-criar-e-treinar-uma-rede-neural-convolucional-cn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olab.research.google.com/drive/1WsSyjNaYudU-O8wN9NeQIvvTlRQVzJW7?authuser=2#scrollTo=vlaJXYZlUGDJ(N&#227;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380.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51.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9.png"/><Relationship Id="rId4" Type="http://schemas.openxmlformats.org/officeDocument/2006/relationships/image" Target="../media/image740.png"/></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drive/1WsSyjNaYudU-O8wN9NeQIvvTlRQVzJW7?authuser=2#scrollTo=vlaJXYZlUGDJ(N&#227;o" TargetMode="External"/><Relationship Id="rId2" Type="http://schemas.openxmlformats.org/officeDocument/2006/relationships/hyperlink" Target="https://colab.research.google.com/drive/1WsSyjNa" TargetMode="External"/><Relationship Id="rId1" Type="http://schemas.openxmlformats.org/officeDocument/2006/relationships/slideLayout" Target="../slideLayouts/slideLayout2.xml"/><Relationship Id="rId4" Type="http://schemas.openxmlformats.org/officeDocument/2006/relationships/hyperlink" Target="https://mattmazur.com/2015/03/17/a-step-by-step-backpropagation-exampl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6.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5.svg"/><Relationship Id="rId7" Type="http://schemas.openxmlformats.org/officeDocument/2006/relationships/image" Target="../media/image129.sv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svg"/><Relationship Id="rId4" Type="http://schemas.openxmlformats.org/officeDocument/2006/relationships/image" Target="../media/image126.png"/></Relationships>
</file>

<file path=ppt/slides/_rels/slide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gi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8C771C08-99C0-C92C-729D-720D64B11A30}"/>
              </a:ext>
            </a:extLst>
          </p:cNvPr>
          <p:cNvSpPr txBox="1">
            <a:spLocks/>
          </p:cNvSpPr>
          <p:nvPr/>
        </p:nvSpPr>
        <p:spPr>
          <a:xfrm>
            <a:off x="245239" y="955161"/>
            <a:ext cx="6080485" cy="1543131"/>
          </a:xfrm>
          <a:prstGeom prst="rect">
            <a:avLst/>
          </a:prstGeom>
          <a:noFill/>
          <a:ln>
            <a:noFill/>
          </a:ln>
        </p:spPr>
        <p:txBody>
          <a:bodyPr vert="horz" wrap="square" lIns="90000" tIns="91440" rIns="90000" bIns="46800" anchor="t" anchorCtr="0" compatLnSpc="1">
            <a:noAutofit/>
          </a:bodyPr>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GB" sz="9600" dirty="0"/>
              <a:t>Dem4AI</a:t>
            </a:r>
            <a:endParaRPr lang="en-GB" sz="4000" b="1" dirty="0">
              <a:latin typeface="Liberation Sans" pitchFamily="34"/>
            </a:endParaRPr>
          </a:p>
        </p:txBody>
      </p:sp>
      <p:sp>
        <p:nvSpPr>
          <p:cNvPr id="4" name="Subtitle 5">
            <a:extLst>
              <a:ext uri="{FF2B5EF4-FFF2-40B4-BE49-F238E27FC236}">
                <a16:creationId xmlns:a16="http://schemas.microsoft.com/office/drawing/2014/main" id="{5464699D-A812-BB41-D9AB-BF681F8B1D30}"/>
              </a:ext>
            </a:extLst>
          </p:cNvPr>
          <p:cNvSpPr txBox="1">
            <a:spLocks/>
          </p:cNvSpPr>
          <p:nvPr/>
        </p:nvSpPr>
        <p:spPr>
          <a:xfrm>
            <a:off x="-122753" y="2103965"/>
            <a:ext cx="6835159" cy="1023791"/>
          </a:xfrm>
          <a:prstGeom prst="rect">
            <a:avLst/>
          </a:prstGeom>
          <a:noFill/>
          <a:ln>
            <a:noFill/>
          </a:ln>
        </p:spPr>
        <p:txBody>
          <a:bodyPr vert="horz" wrap="square" lIns="0" tIns="0" rIns="0" bIns="0" anchor="ctr"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440" algn="ctr">
              <a:lnSpc>
                <a:spcPct val="100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US" dirty="0">
                <a:latin typeface="Liberation Sans" pitchFamily="34"/>
              </a:rPr>
              <a:t>Redes Neuronais</a:t>
            </a:r>
          </a:p>
        </p:txBody>
      </p:sp>
      <p:pic>
        <p:nvPicPr>
          <p:cNvPr id="6" name="Gráfico 5" descr="Robô destaque">
            <a:extLst>
              <a:ext uri="{FF2B5EF4-FFF2-40B4-BE49-F238E27FC236}">
                <a16:creationId xmlns:a16="http://schemas.microsoft.com/office/drawing/2014/main" id="{00B11993-DE4E-834C-32AE-54033B543A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2726" y="2157186"/>
            <a:ext cx="4800600" cy="4800600"/>
          </a:xfrm>
          <a:prstGeom prst="rect">
            <a:avLst/>
          </a:prstGeom>
        </p:spPr>
      </p:pic>
      <p:sp>
        <p:nvSpPr>
          <p:cNvPr id="8" name="Bolha de Discurso: Retângulo com Cantos Arredondados 7">
            <a:extLst>
              <a:ext uri="{FF2B5EF4-FFF2-40B4-BE49-F238E27FC236}">
                <a16:creationId xmlns:a16="http://schemas.microsoft.com/office/drawing/2014/main" id="{E7724B9A-AC70-B745-B822-2197FFE82FAF}"/>
              </a:ext>
            </a:extLst>
          </p:cNvPr>
          <p:cNvSpPr/>
          <p:nvPr/>
        </p:nvSpPr>
        <p:spPr>
          <a:xfrm>
            <a:off x="442903" y="1006348"/>
            <a:ext cx="5715000" cy="2148840"/>
          </a:xfrm>
          <a:prstGeom prst="wedgeRoundRectCallout">
            <a:avLst>
              <a:gd name="adj1" fmla="val 64534"/>
              <a:gd name="adj2" fmla="val 23673"/>
              <a:gd name="adj3" fmla="val 1666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CaixaDeTexto 1">
            <a:extLst>
              <a:ext uri="{FF2B5EF4-FFF2-40B4-BE49-F238E27FC236}">
                <a16:creationId xmlns:a16="http://schemas.microsoft.com/office/drawing/2014/main" id="{F60960EE-EFDC-C0EF-95B1-E4C80D98ADC2}"/>
              </a:ext>
            </a:extLst>
          </p:cNvPr>
          <p:cNvSpPr txBox="1"/>
          <p:nvPr/>
        </p:nvSpPr>
        <p:spPr>
          <a:xfrm>
            <a:off x="442903" y="4148339"/>
            <a:ext cx="7882128" cy="2585323"/>
          </a:xfrm>
          <a:prstGeom prst="rect">
            <a:avLst/>
          </a:prstGeom>
          <a:noFill/>
        </p:spPr>
        <p:txBody>
          <a:bodyPr wrap="square" rtlCol="0">
            <a:spAutoFit/>
          </a:bodyPr>
          <a:lstStyle/>
          <a:p>
            <a:br>
              <a:rPr lang="pt-PT" b="0" dirty="0">
                <a:solidFill>
                  <a:srgbClr val="D4D4D4"/>
                </a:solidFill>
                <a:effectLst/>
                <a:latin typeface="Courier New" panose="02070309020205020404" pitchFamily="49" charset="0"/>
              </a:rPr>
            </a:br>
            <a:r>
              <a:rPr lang="pt-PT" b="1" dirty="0">
                <a:effectLst/>
                <a:latin typeface="Centaur" panose="02030504050205020304" pitchFamily="18" charset="0"/>
              </a:rPr>
              <a:t>Autores:</a:t>
            </a:r>
          </a:p>
          <a:p>
            <a:r>
              <a:rPr lang="pt-PT" b="0" dirty="0">
                <a:effectLst/>
                <a:latin typeface="Centaur" panose="02030504050205020304" pitchFamily="18" charset="0"/>
              </a:rPr>
              <a:t>Francisco António Lisboa Guarda   Nº2201675 </a:t>
            </a:r>
          </a:p>
          <a:p>
            <a:r>
              <a:rPr lang="pt-PT" b="0" dirty="0">
                <a:effectLst/>
                <a:latin typeface="Centaur" panose="02030504050205020304" pitchFamily="18" charset="0"/>
              </a:rPr>
              <a:t>Samuel Domingos Lourenço           Nº2200904</a:t>
            </a:r>
          </a:p>
          <a:p>
            <a:br>
              <a:rPr lang="pt-PT" b="0" dirty="0">
                <a:effectLst/>
                <a:latin typeface="Centaur" panose="02030504050205020304" pitchFamily="18" charset="0"/>
              </a:rPr>
            </a:br>
            <a:r>
              <a:rPr lang="pt-PT" b="1" dirty="0">
                <a:effectLst/>
                <a:latin typeface="Centaur" panose="02030504050205020304" pitchFamily="18" charset="0"/>
              </a:rPr>
              <a:t>Orientadores:</a:t>
            </a:r>
          </a:p>
          <a:p>
            <a:r>
              <a:rPr lang="pt-PT" b="0" dirty="0">
                <a:effectLst/>
                <a:latin typeface="Centaur" panose="02030504050205020304" pitchFamily="18" charset="0"/>
              </a:rPr>
              <a:t>Luís Manuel Conde Bento</a:t>
            </a:r>
          </a:p>
          <a:p>
            <a:r>
              <a:rPr lang="pt-PT" b="0" dirty="0">
                <a:effectLst/>
                <a:latin typeface="Centaur" panose="02030504050205020304" pitchFamily="18" charset="0"/>
              </a:rPr>
              <a:t>Mónica Jorge Carvalho de Figueiredo</a:t>
            </a:r>
          </a:p>
          <a:p>
            <a:endParaRPr lang="pt-PT" dirty="0"/>
          </a:p>
        </p:txBody>
      </p:sp>
    </p:spTree>
    <p:extLst>
      <p:ext uri="{BB962C8B-B14F-4D97-AF65-F5344CB8AC3E}">
        <p14:creationId xmlns:p14="http://schemas.microsoft.com/office/powerpoint/2010/main" val="4208924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e Conteúdo 2">
            <a:extLst>
              <a:ext uri="{FF2B5EF4-FFF2-40B4-BE49-F238E27FC236}">
                <a16:creationId xmlns:a16="http://schemas.microsoft.com/office/drawing/2014/main" id="{46DBCA9C-8F0A-89EB-2403-A23EBF79C88F}"/>
              </a:ext>
            </a:extLst>
          </p:cNvPr>
          <p:cNvSpPr txBox="1">
            <a:spLocks/>
          </p:cNvSpPr>
          <p:nvPr/>
        </p:nvSpPr>
        <p:spPr>
          <a:xfrm>
            <a:off x="545212" y="1282669"/>
            <a:ext cx="8075006" cy="20426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Todos os perceptrões da camada oculta têm uma função de ativação associada.</a:t>
            </a:r>
          </a:p>
          <a:p>
            <a:pPr marL="0" indent="0" algn="just"/>
            <a:r>
              <a:rPr lang="pt-PT" sz="1800" dirty="0">
                <a:latin typeface="Calibri"/>
                <a:ea typeface="SimSun"/>
                <a:cs typeface="Times New Roman"/>
              </a:rPr>
              <a:t>Como apresentado anteriormente, existem múltiplos tipos de funções, nomeadamente as de degrau unitário, as lineares e as não lineares.</a:t>
            </a:r>
          </a:p>
          <a:p>
            <a:pPr marL="0" indent="0" algn="just"/>
            <a:r>
              <a:rPr lang="pt-PT" sz="1800" dirty="0">
                <a:latin typeface="Calibri"/>
                <a:ea typeface="SimSun"/>
                <a:cs typeface="Times New Roman"/>
              </a:rPr>
              <a:t>Dentro de todas estas, duas das mais usadas são:</a:t>
            </a:r>
            <a:endParaRPr lang="pt-PT" sz="1800" dirty="0">
              <a:cs typeface="Times New Roman"/>
            </a:endParaRPr>
          </a:p>
        </p:txBody>
      </p:sp>
      <p:sp>
        <p:nvSpPr>
          <p:cNvPr id="3" name="Título 1">
            <a:extLst>
              <a:ext uri="{FF2B5EF4-FFF2-40B4-BE49-F238E27FC236}">
                <a16:creationId xmlns:a16="http://schemas.microsoft.com/office/drawing/2014/main" id="{B19B0511-C44C-F3DA-26EE-359B46BBA375}"/>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Função de Ativação</a:t>
            </a:r>
            <a:endParaRPr lang="pt-BR" sz="2400" b="1" dirty="0">
              <a:solidFill>
                <a:schemeClr val="bg1"/>
              </a:solidFill>
            </a:endParaRPr>
          </a:p>
        </p:txBody>
      </p:sp>
      <p:sp>
        <p:nvSpPr>
          <p:cNvPr id="4" name="Marcador de Posição de Conteúdo 2">
            <a:extLst>
              <a:ext uri="{FF2B5EF4-FFF2-40B4-BE49-F238E27FC236}">
                <a16:creationId xmlns:a16="http://schemas.microsoft.com/office/drawing/2014/main" id="{2AACF3B1-4C3D-F808-ED77-EEA9C9F91FB7}"/>
              </a:ext>
            </a:extLst>
          </p:cNvPr>
          <p:cNvSpPr txBox="1">
            <a:spLocks/>
          </p:cNvSpPr>
          <p:nvPr/>
        </p:nvSpPr>
        <p:spPr>
          <a:xfrm>
            <a:off x="2063573" y="5781559"/>
            <a:ext cx="656113"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i="1" dirty="0">
                <a:cs typeface="Times New Roman"/>
              </a:rPr>
              <a:t>ReLú</a:t>
            </a:r>
            <a:endParaRPr lang="pt-PT" sz="1800" i="1" dirty="0">
              <a:cs typeface="Times New Roman"/>
            </a:endParaRPr>
          </a:p>
        </p:txBody>
      </p:sp>
      <p:sp>
        <p:nvSpPr>
          <p:cNvPr id="6" name="Marcador de Posição de Conteúdo 2">
            <a:extLst>
              <a:ext uri="{FF2B5EF4-FFF2-40B4-BE49-F238E27FC236}">
                <a16:creationId xmlns:a16="http://schemas.microsoft.com/office/drawing/2014/main" id="{7FF5B702-5F29-C70C-2B50-D8A2A9582A37}"/>
              </a:ext>
            </a:extLst>
          </p:cNvPr>
          <p:cNvSpPr txBox="1">
            <a:spLocks/>
          </p:cNvSpPr>
          <p:nvPr/>
        </p:nvSpPr>
        <p:spPr>
          <a:xfrm>
            <a:off x="5655413" y="5781558"/>
            <a:ext cx="932649"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i="1" dirty="0">
                <a:cs typeface="Times New Roman"/>
              </a:rPr>
              <a:t>Sigmoid</a:t>
            </a:r>
            <a:endParaRPr lang="pt-PT" sz="1800" i="1" dirty="0">
              <a:cs typeface="Times New Roman"/>
            </a:endParaRPr>
          </a:p>
        </p:txBody>
      </p:sp>
      <p:pic>
        <p:nvPicPr>
          <p:cNvPr id="15" name="Picture 14">
            <a:extLst>
              <a:ext uri="{FF2B5EF4-FFF2-40B4-BE49-F238E27FC236}">
                <a16:creationId xmlns:a16="http://schemas.microsoft.com/office/drawing/2014/main" id="{AF44F01C-6872-BE13-10BE-0759017A42D0}"/>
              </a:ext>
            </a:extLst>
          </p:cNvPr>
          <p:cNvPicPr>
            <a:picLocks noChangeAspect="1"/>
          </p:cNvPicPr>
          <p:nvPr/>
        </p:nvPicPr>
        <p:blipFill rotWithShape="1">
          <a:blip r:embed="rId2"/>
          <a:srcRect t="-18" b="19467"/>
          <a:stretch/>
        </p:blipFill>
        <p:spPr>
          <a:xfrm>
            <a:off x="4667778" y="3439211"/>
            <a:ext cx="2907917" cy="2342347"/>
          </a:xfrm>
          <a:prstGeom prst="rect">
            <a:avLst/>
          </a:prstGeom>
        </p:spPr>
      </p:pic>
      <p:pic>
        <p:nvPicPr>
          <p:cNvPr id="21" name="Picture 20">
            <a:extLst>
              <a:ext uri="{FF2B5EF4-FFF2-40B4-BE49-F238E27FC236}">
                <a16:creationId xmlns:a16="http://schemas.microsoft.com/office/drawing/2014/main" id="{BB8F1DB3-3827-F658-9E9C-15AAB5976345}"/>
              </a:ext>
            </a:extLst>
          </p:cNvPr>
          <p:cNvPicPr>
            <a:picLocks noChangeAspect="1"/>
          </p:cNvPicPr>
          <p:nvPr/>
        </p:nvPicPr>
        <p:blipFill rotWithShape="1">
          <a:blip r:embed="rId3"/>
          <a:srcRect b="19557"/>
          <a:stretch/>
        </p:blipFill>
        <p:spPr>
          <a:xfrm>
            <a:off x="918759" y="3411935"/>
            <a:ext cx="2945740" cy="2369623"/>
          </a:xfrm>
          <a:prstGeom prst="rect">
            <a:avLst/>
          </a:prstGeom>
        </p:spPr>
      </p:pic>
      <p:sp>
        <p:nvSpPr>
          <p:cNvPr id="2" name="CaixaDeTexto 1">
            <a:extLst>
              <a:ext uri="{FF2B5EF4-FFF2-40B4-BE49-F238E27FC236}">
                <a16:creationId xmlns:a16="http://schemas.microsoft.com/office/drawing/2014/main" id="{FC14D7BA-2766-2D6A-BC7A-74556080019E}"/>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10</a:t>
            </a:fld>
            <a:endParaRPr lang="pt-PT" dirty="0"/>
          </a:p>
        </p:txBody>
      </p:sp>
    </p:spTree>
    <p:extLst>
      <p:ext uri="{BB962C8B-B14F-4D97-AF65-F5344CB8AC3E}">
        <p14:creationId xmlns:p14="http://schemas.microsoft.com/office/powerpoint/2010/main" val="28153764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EEE45-CAC3-C1B3-D525-0F1D3E1068AD}"/>
              </a:ext>
            </a:extLst>
          </p:cNvPr>
          <p:cNvSpPr txBox="1">
            <a:spLocks/>
          </p:cNvSpPr>
          <p:nvPr/>
        </p:nvSpPr>
        <p:spPr>
          <a:xfrm>
            <a:off x="2984016" y="57344"/>
            <a:ext cx="4396498"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Long Short Term Memory (</a:t>
            </a:r>
            <a:r>
              <a:rPr lang="en-US" sz="2400" b="1" dirty="0">
                <a:solidFill>
                  <a:schemeClr val="bg1"/>
                </a:solidFill>
                <a:latin typeface="Calibri"/>
                <a:ea typeface="SimSun"/>
                <a:cs typeface="Calibri"/>
              </a:rPr>
              <a:t>LSTM)</a:t>
            </a:r>
            <a:endParaRPr lang="en-US" sz="2400" dirty="0">
              <a:solidFill>
                <a:schemeClr val="bg1"/>
              </a:solidFill>
              <a:cs typeface="Calibri"/>
            </a:endParaRPr>
          </a:p>
        </p:txBody>
      </p:sp>
      <p:sp>
        <p:nvSpPr>
          <p:cNvPr id="4" name="Marcador de Posição de Conteúdo 2">
            <a:extLst>
              <a:ext uri="{FF2B5EF4-FFF2-40B4-BE49-F238E27FC236}">
                <a16:creationId xmlns:a16="http://schemas.microsoft.com/office/drawing/2014/main" id="{38C57359-08DB-81EA-F68A-DD835C1F9C8E}"/>
              </a:ext>
            </a:extLst>
          </p:cNvPr>
          <p:cNvSpPr txBox="1">
            <a:spLocks/>
          </p:cNvSpPr>
          <p:nvPr/>
        </p:nvSpPr>
        <p:spPr>
          <a:xfrm>
            <a:off x="492612" y="918621"/>
            <a:ext cx="7559188" cy="32415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A rede neuronal LSTM funciona de forma muito semelhante às redes neuronais biológicas (cérebro humano), sendo possível dividir em dois tipos de memorias dos quais são:</a:t>
            </a:r>
          </a:p>
          <a:p>
            <a:pPr marL="628650" lvl="1" indent="-285750" algn="just"/>
            <a:r>
              <a:rPr lang="pt-PT" sz="1400" dirty="0">
                <a:latin typeface="Calibri"/>
                <a:ea typeface="SimSun"/>
                <a:cs typeface="Calibri"/>
              </a:rPr>
              <a:t>Memorias de longo prazo é a informação que é armazenada que pode ser depois recuperada.</a:t>
            </a:r>
          </a:p>
          <a:p>
            <a:pPr marL="628650" lvl="1" indent="-285750" algn="just"/>
            <a:r>
              <a:rPr lang="pt-PT" sz="1400" dirty="0">
                <a:latin typeface="Calibri"/>
                <a:ea typeface="SimSun"/>
                <a:cs typeface="Calibri"/>
              </a:rPr>
              <a:t>Memoria de curto prazo é a informação que é retida por alguns segundo e depois descartada.</a:t>
            </a:r>
          </a:p>
          <a:p>
            <a:pPr marL="342900" lvl="1" indent="0" algn="just">
              <a:buNone/>
            </a:pPr>
            <a:endParaRPr lang="pt-PT" sz="1400" dirty="0">
              <a:latin typeface="Calibri"/>
              <a:ea typeface="SimSun"/>
              <a:cs typeface="Calibri"/>
            </a:endParaRPr>
          </a:p>
        </p:txBody>
      </p:sp>
      <p:sp>
        <p:nvSpPr>
          <p:cNvPr id="7" name="Marcador de Posição de Conteúdo 2">
            <a:extLst>
              <a:ext uri="{FF2B5EF4-FFF2-40B4-BE49-F238E27FC236}">
                <a16:creationId xmlns:a16="http://schemas.microsoft.com/office/drawing/2014/main" id="{7AF8035D-2D6C-E319-1988-98F6D066D8CE}"/>
              </a:ext>
            </a:extLst>
          </p:cNvPr>
          <p:cNvSpPr txBox="1">
            <a:spLocks/>
          </p:cNvSpPr>
          <p:nvPr/>
        </p:nvSpPr>
        <p:spPr>
          <a:xfrm>
            <a:off x="3478026" y="6582398"/>
            <a:ext cx="5738835" cy="34547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Calibri"/>
                <a:cs typeface="Calibri"/>
              </a:rPr>
              <a:t>https://www.deeplearningbook.com.br/arquitetura-de-redes-neurais-long-short-term-memory/</a:t>
            </a:r>
            <a:endParaRPr lang="en-US" dirty="0">
              <a:latin typeface="Calibri"/>
            </a:endParaRPr>
          </a:p>
        </p:txBody>
      </p:sp>
      <p:pic>
        <p:nvPicPr>
          <p:cNvPr id="3" name="Picture 4" descr="Graphical user interface, application, icon, Teams&#10;&#10;Description automatically generated">
            <a:extLst>
              <a:ext uri="{FF2B5EF4-FFF2-40B4-BE49-F238E27FC236}">
                <a16:creationId xmlns:a16="http://schemas.microsoft.com/office/drawing/2014/main" id="{D4C9DCB5-C98E-71F5-EFDE-C19A8A5D5B11}"/>
              </a:ext>
            </a:extLst>
          </p:cNvPr>
          <p:cNvPicPr>
            <a:picLocks noChangeAspect="1"/>
          </p:cNvPicPr>
          <p:nvPr/>
        </p:nvPicPr>
        <p:blipFill>
          <a:blip r:embed="rId3"/>
          <a:stretch>
            <a:fillRect/>
          </a:stretch>
        </p:blipFill>
        <p:spPr>
          <a:xfrm>
            <a:off x="672947" y="4337488"/>
            <a:ext cx="7522685" cy="1970069"/>
          </a:xfrm>
          <a:prstGeom prst="rect">
            <a:avLst/>
          </a:prstGeom>
        </p:spPr>
      </p:pic>
      <p:sp>
        <p:nvSpPr>
          <p:cNvPr id="5" name="Marcador de Posição de Conteúdo 2">
            <a:extLst>
              <a:ext uri="{FF2B5EF4-FFF2-40B4-BE49-F238E27FC236}">
                <a16:creationId xmlns:a16="http://schemas.microsoft.com/office/drawing/2014/main" id="{20FD22EF-E7B6-084E-C32F-D6343C1666D9}"/>
              </a:ext>
            </a:extLst>
          </p:cNvPr>
          <p:cNvSpPr txBox="1">
            <a:spLocks/>
          </p:cNvSpPr>
          <p:nvPr/>
        </p:nvSpPr>
        <p:spPr>
          <a:xfrm>
            <a:off x="492612" y="2984284"/>
            <a:ext cx="7559188" cy="110702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Assim, não temos a problema de esquecimento de alguma informação mais importante ao passar de camada a camada.</a:t>
            </a:r>
          </a:p>
          <a:p>
            <a:pPr marL="342900" lvl="1" indent="0" algn="just">
              <a:buNone/>
            </a:pPr>
            <a:endParaRPr lang="pt-PT" sz="1400" dirty="0">
              <a:latin typeface="Calibri"/>
              <a:ea typeface="SimSun"/>
              <a:cs typeface="Calibri"/>
            </a:endParaRPr>
          </a:p>
        </p:txBody>
      </p:sp>
      <p:sp>
        <p:nvSpPr>
          <p:cNvPr id="6" name="CaixaDeTexto 5">
            <a:extLst>
              <a:ext uri="{FF2B5EF4-FFF2-40B4-BE49-F238E27FC236}">
                <a16:creationId xmlns:a16="http://schemas.microsoft.com/office/drawing/2014/main" id="{CD92EC76-E39A-E3CA-F4CB-84B7011647F9}"/>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100</a:t>
            </a:fld>
            <a:endParaRPr lang="pt-PT" dirty="0"/>
          </a:p>
        </p:txBody>
      </p:sp>
    </p:spTree>
    <p:extLst>
      <p:ext uri="{BB962C8B-B14F-4D97-AF65-F5344CB8AC3E}">
        <p14:creationId xmlns:p14="http://schemas.microsoft.com/office/powerpoint/2010/main" val="13264716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836568-5D6B-E1D6-69B5-2A99C459216E}"/>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Problemas em RNNs</a:t>
            </a:r>
            <a:endParaRPr lang="en-US" sz="2400" dirty="0">
              <a:solidFill>
                <a:schemeClr val="bg1"/>
              </a:solidFill>
              <a:cs typeface="Calibri"/>
            </a:endParaRPr>
          </a:p>
          <a:p>
            <a:pPr algn="ctr"/>
            <a:endParaRPr lang="pt-BR" sz="2400" b="1" dirty="0">
              <a:solidFill>
                <a:schemeClr val="bg1"/>
              </a:solidFill>
            </a:endParaRPr>
          </a:p>
        </p:txBody>
      </p:sp>
      <p:sp>
        <p:nvSpPr>
          <p:cNvPr id="3" name="Marcador de Posição de Conteúdo 2">
            <a:extLst>
              <a:ext uri="{FF2B5EF4-FFF2-40B4-BE49-F238E27FC236}">
                <a16:creationId xmlns:a16="http://schemas.microsoft.com/office/drawing/2014/main" id="{2270F456-0565-8687-9E24-B97039D884B7}"/>
              </a:ext>
            </a:extLst>
          </p:cNvPr>
          <p:cNvSpPr txBox="1">
            <a:spLocks/>
          </p:cNvSpPr>
          <p:nvPr/>
        </p:nvSpPr>
        <p:spPr>
          <a:xfrm>
            <a:off x="568812" y="1268394"/>
            <a:ext cx="7559188" cy="190343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Durante o processo, as RNRs tendem a deparar-se com dois problemas, conhecidos como gradientes explosivos e gradientes que desaparecem. Essas questões são definidas pelo tamanho do gradiente. Quando o gradiente é muito pequeno, este continua a diminuir, atualizando os parâmetros de peso até que se tornem insignificantes, ou seja, 0. Quando isso ocorre, o algoritmo deixa de aprender.</a:t>
            </a:r>
          </a:p>
        </p:txBody>
      </p:sp>
      <p:sp>
        <p:nvSpPr>
          <p:cNvPr id="4" name="Marcador de Posição de Conteúdo 2">
            <a:extLst>
              <a:ext uri="{FF2B5EF4-FFF2-40B4-BE49-F238E27FC236}">
                <a16:creationId xmlns:a16="http://schemas.microsoft.com/office/drawing/2014/main" id="{81E6C3FF-EB0F-6CF2-5E88-C6E0BB241035}"/>
              </a:ext>
            </a:extLst>
          </p:cNvPr>
          <p:cNvSpPr txBox="1">
            <a:spLocks/>
          </p:cNvSpPr>
          <p:nvPr/>
        </p:nvSpPr>
        <p:spPr>
          <a:xfrm>
            <a:off x="4088057" y="4401559"/>
            <a:ext cx="750644"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Pesos</a:t>
            </a:r>
          </a:p>
        </p:txBody>
      </p:sp>
      <p:cxnSp>
        <p:nvCxnSpPr>
          <p:cNvPr id="6" name="Straight Arrow Connector 5">
            <a:extLst>
              <a:ext uri="{FF2B5EF4-FFF2-40B4-BE49-F238E27FC236}">
                <a16:creationId xmlns:a16="http://schemas.microsoft.com/office/drawing/2014/main" id="{A171D1B2-13D8-FC51-D5AA-5FA826DEE8A4}"/>
              </a:ext>
            </a:extLst>
          </p:cNvPr>
          <p:cNvCxnSpPr>
            <a:cxnSpLocks/>
          </p:cNvCxnSpPr>
          <p:nvPr/>
        </p:nvCxnSpPr>
        <p:spPr>
          <a:xfrm>
            <a:off x="4838701" y="4468080"/>
            <a:ext cx="0" cy="32385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4ADACFD3-B7A2-1365-3453-D0ED631A61EF}"/>
              </a:ext>
            </a:extLst>
          </p:cNvPr>
          <p:cNvCxnSpPr>
            <a:cxnSpLocks/>
          </p:cNvCxnSpPr>
          <p:nvPr/>
        </p:nvCxnSpPr>
        <p:spPr>
          <a:xfrm>
            <a:off x="4962526" y="4468080"/>
            <a:ext cx="0" cy="32385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CE0273C-636B-5981-C33C-DD3C76055445}"/>
              </a:ext>
            </a:extLst>
          </p:cNvPr>
          <p:cNvCxnSpPr>
            <a:cxnSpLocks/>
          </p:cNvCxnSpPr>
          <p:nvPr/>
        </p:nvCxnSpPr>
        <p:spPr>
          <a:xfrm flipV="1">
            <a:off x="5355983" y="4620479"/>
            <a:ext cx="51324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Marcador de Posição de Conteúdo 2">
            <a:extLst>
              <a:ext uri="{FF2B5EF4-FFF2-40B4-BE49-F238E27FC236}">
                <a16:creationId xmlns:a16="http://schemas.microsoft.com/office/drawing/2014/main" id="{8D41A383-3D5E-889F-F719-9A28B72CC162}"/>
              </a:ext>
            </a:extLst>
          </p:cNvPr>
          <p:cNvSpPr txBox="1">
            <a:spLocks/>
          </p:cNvSpPr>
          <p:nvPr/>
        </p:nvSpPr>
        <p:spPr>
          <a:xfrm>
            <a:off x="5993057" y="4397186"/>
            <a:ext cx="1731717"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Pesos Finais </a:t>
            </a:r>
            <a:r>
              <a:rPr lang="pt-PT" sz="2000" dirty="0">
                <a:latin typeface="Calibri"/>
                <a:ea typeface="SimSun"/>
                <a:cs typeface="Calibri"/>
              </a:rPr>
              <a:t>≈  </a:t>
            </a:r>
            <a:r>
              <a:rPr lang="pt-PT" sz="1800" dirty="0">
                <a:solidFill>
                  <a:srgbClr val="FF0000"/>
                </a:solidFill>
                <a:latin typeface="Calibri"/>
                <a:ea typeface="SimSun"/>
                <a:cs typeface="Calibri"/>
              </a:rPr>
              <a:t>0</a:t>
            </a:r>
          </a:p>
        </p:txBody>
      </p:sp>
      <p:sp>
        <p:nvSpPr>
          <p:cNvPr id="14" name="Marcador de Posição de Conteúdo 2">
            <a:extLst>
              <a:ext uri="{FF2B5EF4-FFF2-40B4-BE49-F238E27FC236}">
                <a16:creationId xmlns:a16="http://schemas.microsoft.com/office/drawing/2014/main" id="{10E389C7-0385-CACD-CF34-A3B462ADE32B}"/>
              </a:ext>
            </a:extLst>
          </p:cNvPr>
          <p:cNvSpPr txBox="1">
            <a:spLocks/>
          </p:cNvSpPr>
          <p:nvPr/>
        </p:nvSpPr>
        <p:spPr>
          <a:xfrm>
            <a:off x="1078397" y="4397186"/>
            <a:ext cx="2060088"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Gradiente pequeno</a:t>
            </a:r>
          </a:p>
        </p:txBody>
      </p:sp>
      <p:cxnSp>
        <p:nvCxnSpPr>
          <p:cNvPr id="15" name="Straight Arrow Connector 14">
            <a:extLst>
              <a:ext uri="{FF2B5EF4-FFF2-40B4-BE49-F238E27FC236}">
                <a16:creationId xmlns:a16="http://schemas.microsoft.com/office/drawing/2014/main" id="{E97CE15C-CA35-A34B-8E81-E4D3FCF52090}"/>
              </a:ext>
            </a:extLst>
          </p:cNvPr>
          <p:cNvCxnSpPr>
            <a:cxnSpLocks/>
          </p:cNvCxnSpPr>
          <p:nvPr/>
        </p:nvCxnSpPr>
        <p:spPr>
          <a:xfrm flipV="1">
            <a:off x="3140016" y="4620479"/>
            <a:ext cx="51324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aixaDeTexto 7">
            <a:extLst>
              <a:ext uri="{FF2B5EF4-FFF2-40B4-BE49-F238E27FC236}">
                <a16:creationId xmlns:a16="http://schemas.microsoft.com/office/drawing/2014/main" id="{5D6D913D-743E-F3A8-7999-18C421465290}"/>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101</a:t>
            </a:fld>
            <a:endParaRPr lang="pt-PT" dirty="0"/>
          </a:p>
        </p:txBody>
      </p:sp>
    </p:spTree>
    <p:extLst>
      <p:ext uri="{BB962C8B-B14F-4D97-AF65-F5344CB8AC3E}">
        <p14:creationId xmlns:p14="http://schemas.microsoft.com/office/powerpoint/2010/main" val="32503612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836568-5D6B-E1D6-69B5-2A99C459216E}"/>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Problemas em RNNs</a:t>
            </a:r>
            <a:endParaRPr lang="en-US" sz="2400" dirty="0">
              <a:solidFill>
                <a:schemeClr val="bg1"/>
              </a:solidFill>
              <a:cs typeface="Calibri"/>
            </a:endParaRPr>
          </a:p>
          <a:p>
            <a:pPr algn="ctr"/>
            <a:endParaRPr lang="pt-BR" sz="2400" b="1" dirty="0">
              <a:solidFill>
                <a:schemeClr val="bg1"/>
              </a:solidFill>
            </a:endParaRPr>
          </a:p>
        </p:txBody>
      </p:sp>
      <p:sp>
        <p:nvSpPr>
          <p:cNvPr id="3" name="Marcador de Posição de Conteúdo 2">
            <a:extLst>
              <a:ext uri="{FF2B5EF4-FFF2-40B4-BE49-F238E27FC236}">
                <a16:creationId xmlns:a16="http://schemas.microsoft.com/office/drawing/2014/main" id="{2270F456-0565-8687-9E24-B97039D884B7}"/>
              </a:ext>
            </a:extLst>
          </p:cNvPr>
          <p:cNvSpPr txBox="1">
            <a:spLocks/>
          </p:cNvSpPr>
          <p:nvPr/>
        </p:nvSpPr>
        <p:spPr>
          <a:xfrm>
            <a:off x="568812" y="1268394"/>
            <a:ext cx="7559188" cy="3127860"/>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Os gradientes explosivos ocorrem quando o gradiente é muito grande, criando um modelo instável. Neste caso, os pesos do modelo tornam-se muito grandes e, eventualmente, serão representados como NaN (Not a Number). Uma solução para esses problemas é reduzir o número de camadas ocultas na rede neuronal, eliminando parte da complexidade do modelo RNN.</a:t>
            </a:r>
          </a:p>
        </p:txBody>
      </p:sp>
      <p:sp>
        <p:nvSpPr>
          <p:cNvPr id="4" name="Marcador de Posição de Conteúdo 2">
            <a:extLst>
              <a:ext uri="{FF2B5EF4-FFF2-40B4-BE49-F238E27FC236}">
                <a16:creationId xmlns:a16="http://schemas.microsoft.com/office/drawing/2014/main" id="{9912A133-FCFB-512A-88F1-8EAF7BD6F629}"/>
              </a:ext>
            </a:extLst>
          </p:cNvPr>
          <p:cNvSpPr txBox="1">
            <a:spLocks/>
          </p:cNvSpPr>
          <p:nvPr/>
        </p:nvSpPr>
        <p:spPr>
          <a:xfrm>
            <a:off x="3964908" y="4400627"/>
            <a:ext cx="750644"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Pesos</a:t>
            </a:r>
          </a:p>
        </p:txBody>
      </p:sp>
      <p:cxnSp>
        <p:nvCxnSpPr>
          <p:cNvPr id="5" name="Straight Arrow Connector 4">
            <a:extLst>
              <a:ext uri="{FF2B5EF4-FFF2-40B4-BE49-F238E27FC236}">
                <a16:creationId xmlns:a16="http://schemas.microsoft.com/office/drawing/2014/main" id="{04924C53-EB78-19BB-F686-B7FA2F45CC61}"/>
              </a:ext>
            </a:extLst>
          </p:cNvPr>
          <p:cNvCxnSpPr>
            <a:cxnSpLocks/>
          </p:cNvCxnSpPr>
          <p:nvPr/>
        </p:nvCxnSpPr>
        <p:spPr>
          <a:xfrm flipV="1">
            <a:off x="4696503" y="4457623"/>
            <a:ext cx="0" cy="32907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1D33247F-469B-2FF0-B441-F8464D5D6DA5}"/>
              </a:ext>
            </a:extLst>
          </p:cNvPr>
          <p:cNvCxnSpPr>
            <a:cxnSpLocks/>
          </p:cNvCxnSpPr>
          <p:nvPr/>
        </p:nvCxnSpPr>
        <p:spPr>
          <a:xfrm flipV="1">
            <a:off x="5232834" y="4619547"/>
            <a:ext cx="51324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Marcador de Posição de Conteúdo 2">
            <a:extLst>
              <a:ext uri="{FF2B5EF4-FFF2-40B4-BE49-F238E27FC236}">
                <a16:creationId xmlns:a16="http://schemas.microsoft.com/office/drawing/2014/main" id="{6090550F-4BC5-18A7-7E2E-72A771583C7A}"/>
              </a:ext>
            </a:extLst>
          </p:cNvPr>
          <p:cNvSpPr txBox="1">
            <a:spLocks/>
          </p:cNvSpPr>
          <p:nvPr/>
        </p:nvSpPr>
        <p:spPr>
          <a:xfrm>
            <a:off x="5869909" y="4396254"/>
            <a:ext cx="2367630"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Pesos Finais </a:t>
            </a:r>
            <a:r>
              <a:rPr lang="pt-PT" sz="2000" dirty="0">
                <a:latin typeface="Calibri"/>
                <a:ea typeface="SimSun"/>
                <a:cs typeface="Calibri"/>
              </a:rPr>
              <a:t>≈ </a:t>
            </a:r>
            <a:r>
              <a:rPr lang="pt-PT" sz="2000" dirty="0">
                <a:solidFill>
                  <a:srgbClr val="FF0000"/>
                </a:solidFill>
                <a:latin typeface="Calibri"/>
                <a:ea typeface="SimSun"/>
                <a:cs typeface="Calibri"/>
              </a:rPr>
              <a:t>∞ </a:t>
            </a:r>
            <a:r>
              <a:rPr lang="pt-PT" sz="1800" dirty="0">
                <a:solidFill>
                  <a:srgbClr val="FF0000"/>
                </a:solidFill>
                <a:latin typeface="Calibri"/>
                <a:ea typeface="SimSun"/>
                <a:cs typeface="Calibri"/>
              </a:rPr>
              <a:t>(NaN)</a:t>
            </a:r>
            <a:endParaRPr lang="pt-PT" sz="2000" dirty="0">
              <a:solidFill>
                <a:srgbClr val="FF0000"/>
              </a:solidFill>
              <a:latin typeface="Calibri"/>
              <a:ea typeface="SimSun"/>
              <a:cs typeface="Calibri"/>
            </a:endParaRPr>
          </a:p>
        </p:txBody>
      </p:sp>
      <p:cxnSp>
        <p:nvCxnSpPr>
          <p:cNvPr id="10" name="Straight Arrow Connector 9">
            <a:extLst>
              <a:ext uri="{FF2B5EF4-FFF2-40B4-BE49-F238E27FC236}">
                <a16:creationId xmlns:a16="http://schemas.microsoft.com/office/drawing/2014/main" id="{90F804C3-4AFF-DDEA-401C-9C58870B6CBF}"/>
              </a:ext>
            </a:extLst>
          </p:cNvPr>
          <p:cNvCxnSpPr>
            <a:cxnSpLocks/>
          </p:cNvCxnSpPr>
          <p:nvPr/>
        </p:nvCxnSpPr>
        <p:spPr>
          <a:xfrm flipV="1">
            <a:off x="4825090" y="4457623"/>
            <a:ext cx="0" cy="32907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Marcador de Posição de Conteúdo 2">
            <a:extLst>
              <a:ext uri="{FF2B5EF4-FFF2-40B4-BE49-F238E27FC236}">
                <a16:creationId xmlns:a16="http://schemas.microsoft.com/office/drawing/2014/main" id="{7FF14C4B-D291-8430-9590-29EC4D897C29}"/>
              </a:ext>
            </a:extLst>
          </p:cNvPr>
          <p:cNvSpPr txBox="1">
            <a:spLocks/>
          </p:cNvSpPr>
          <p:nvPr/>
        </p:nvSpPr>
        <p:spPr>
          <a:xfrm>
            <a:off x="1212550" y="4391804"/>
            <a:ext cx="2060088"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Gradiente grande</a:t>
            </a:r>
          </a:p>
        </p:txBody>
      </p:sp>
      <p:cxnSp>
        <p:nvCxnSpPr>
          <p:cNvPr id="14" name="Straight Arrow Connector 13">
            <a:extLst>
              <a:ext uri="{FF2B5EF4-FFF2-40B4-BE49-F238E27FC236}">
                <a16:creationId xmlns:a16="http://schemas.microsoft.com/office/drawing/2014/main" id="{CA05A09A-8989-9AF1-5E68-ED7EE7269425}"/>
              </a:ext>
            </a:extLst>
          </p:cNvPr>
          <p:cNvCxnSpPr>
            <a:cxnSpLocks/>
          </p:cNvCxnSpPr>
          <p:nvPr/>
        </p:nvCxnSpPr>
        <p:spPr>
          <a:xfrm flipV="1">
            <a:off x="3140016" y="4620479"/>
            <a:ext cx="51324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9017FB18-2E0D-1599-E4F2-784072139AD2}"/>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102</a:t>
            </a:fld>
            <a:endParaRPr lang="pt-PT" dirty="0"/>
          </a:p>
        </p:txBody>
      </p:sp>
    </p:spTree>
    <p:extLst>
      <p:ext uri="{BB962C8B-B14F-4D97-AF65-F5344CB8AC3E}">
        <p14:creationId xmlns:p14="http://schemas.microsoft.com/office/powerpoint/2010/main" val="35636665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DE6586-9D5B-E241-2D8F-3DCE5AE8F60E}"/>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Tipos de RNNs</a:t>
            </a:r>
            <a:endParaRPr lang="en-US" sz="2400" dirty="0">
              <a:solidFill>
                <a:schemeClr val="bg1"/>
              </a:solidFill>
              <a:cs typeface="Calibri"/>
            </a:endParaRPr>
          </a:p>
          <a:p>
            <a:pPr algn="ctr"/>
            <a:endParaRPr lang="pt-BR" sz="2400" b="1" dirty="0">
              <a:solidFill>
                <a:schemeClr val="bg1"/>
              </a:solidFill>
            </a:endParaRPr>
          </a:p>
        </p:txBody>
      </p:sp>
      <p:sp>
        <p:nvSpPr>
          <p:cNvPr id="3" name="Marcador de Posição de Conteúdo 2">
            <a:extLst>
              <a:ext uri="{FF2B5EF4-FFF2-40B4-BE49-F238E27FC236}">
                <a16:creationId xmlns:a16="http://schemas.microsoft.com/office/drawing/2014/main" id="{6044F382-B57C-CD4B-79A9-396EEDE2E29C}"/>
              </a:ext>
            </a:extLst>
          </p:cNvPr>
          <p:cNvSpPr txBox="1">
            <a:spLocks/>
          </p:cNvSpPr>
          <p:nvPr/>
        </p:nvSpPr>
        <p:spPr>
          <a:xfrm>
            <a:off x="503787" y="847784"/>
            <a:ext cx="8000999" cy="149816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Como sabemos, nas redes feedforward temos uma entrada para uma saída e, embora tenhamos visualizado as redes neuronais recorrentes dessa maneira nos diagramas acima, na verdade elas não têm essa restrição. Em vez disso, suas entradas e saídas podem variar em tamanho, e diferentes tipos de RNRs são usados para diferentes casos de uso, como criação de música ou tradução automática.</a:t>
            </a:r>
          </a:p>
        </p:txBody>
      </p:sp>
      <p:pic>
        <p:nvPicPr>
          <p:cNvPr id="1028" name="Picture 4">
            <a:extLst>
              <a:ext uri="{FF2B5EF4-FFF2-40B4-BE49-F238E27FC236}">
                <a16:creationId xmlns:a16="http://schemas.microsoft.com/office/drawing/2014/main" id="{0114EBF0-C012-6016-3536-2F99BA9860D9}"/>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503787" y="2712093"/>
            <a:ext cx="1248173" cy="17097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0BDEF47-0BBB-F7C8-5524-C02D71F1B2D6}"/>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187120" y="2720211"/>
            <a:ext cx="2349743" cy="17053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B58707-DD45-3679-F7CF-BF2100B0ED5E}"/>
              </a:ext>
            </a:extLst>
          </p:cNvPr>
          <p:cNvSpPr txBox="1"/>
          <p:nvPr/>
        </p:nvSpPr>
        <p:spPr>
          <a:xfrm>
            <a:off x="600908" y="4425564"/>
            <a:ext cx="1053929"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One-to-One</a:t>
            </a:r>
          </a:p>
        </p:txBody>
      </p:sp>
      <p:sp>
        <p:nvSpPr>
          <p:cNvPr id="5" name="TextBox 4">
            <a:extLst>
              <a:ext uri="{FF2B5EF4-FFF2-40B4-BE49-F238E27FC236}">
                <a16:creationId xmlns:a16="http://schemas.microsoft.com/office/drawing/2014/main" id="{52DAE435-EF30-D425-A019-05E39BCD8CE6}"/>
              </a:ext>
            </a:extLst>
          </p:cNvPr>
          <p:cNvSpPr txBox="1"/>
          <p:nvPr/>
        </p:nvSpPr>
        <p:spPr>
          <a:xfrm>
            <a:off x="4766082" y="4425564"/>
            <a:ext cx="1191817"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One-to-Many</a:t>
            </a:r>
          </a:p>
        </p:txBody>
      </p:sp>
      <p:pic>
        <p:nvPicPr>
          <p:cNvPr id="1032" name="Picture 8">
            <a:extLst>
              <a:ext uri="{FF2B5EF4-FFF2-40B4-BE49-F238E27FC236}">
                <a16:creationId xmlns:a16="http://schemas.microsoft.com/office/drawing/2014/main" id="{B492136D-8C03-87BB-8C2D-8C60A7E4504D}"/>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1777344" y="4587935"/>
            <a:ext cx="2431515" cy="17074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CE0662-A494-E207-12EA-A260C226F219}"/>
              </a:ext>
            </a:extLst>
          </p:cNvPr>
          <p:cNvSpPr txBox="1"/>
          <p:nvPr/>
        </p:nvSpPr>
        <p:spPr>
          <a:xfrm>
            <a:off x="2397192" y="6295396"/>
            <a:ext cx="1191817"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Many-to-One</a:t>
            </a:r>
          </a:p>
        </p:txBody>
      </p:sp>
      <p:pic>
        <p:nvPicPr>
          <p:cNvPr id="1034" name="Picture 10">
            <a:extLst>
              <a:ext uri="{FF2B5EF4-FFF2-40B4-BE49-F238E27FC236}">
                <a16:creationId xmlns:a16="http://schemas.microsoft.com/office/drawing/2014/main" id="{AFF0C42E-E396-67A5-A582-77BBE2162EFF}"/>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6515122" y="4587934"/>
            <a:ext cx="2358748" cy="17053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B5879E-B6EC-1A38-EC8A-2A7BE4A1FEF9}"/>
              </a:ext>
            </a:extLst>
          </p:cNvPr>
          <p:cNvSpPr txBox="1"/>
          <p:nvPr/>
        </p:nvSpPr>
        <p:spPr>
          <a:xfrm>
            <a:off x="7120724" y="6295396"/>
            <a:ext cx="1262672"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Many-to-Many</a:t>
            </a:r>
          </a:p>
        </p:txBody>
      </p:sp>
      <p:sp>
        <p:nvSpPr>
          <p:cNvPr id="8" name="Marcador de Posição de Conteúdo 2">
            <a:extLst>
              <a:ext uri="{FF2B5EF4-FFF2-40B4-BE49-F238E27FC236}">
                <a16:creationId xmlns:a16="http://schemas.microsoft.com/office/drawing/2014/main" id="{E5457EEF-BE82-D4AE-BB41-4D865E108CC5}"/>
              </a:ext>
            </a:extLst>
          </p:cNvPr>
          <p:cNvSpPr txBox="1">
            <a:spLocks/>
          </p:cNvSpPr>
          <p:nvPr/>
        </p:nvSpPr>
        <p:spPr>
          <a:xfrm>
            <a:off x="4000501" y="6609940"/>
            <a:ext cx="521636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https://www.geeksforgeeks.org/types-of-recurrent-neural-networks-rnn-in-tensorflow/</a:t>
            </a:r>
            <a:endParaRPr lang="pt-PT" sz="1100" dirty="0">
              <a:cs typeface="Times New Roman"/>
            </a:endParaRPr>
          </a:p>
        </p:txBody>
      </p:sp>
      <p:sp>
        <p:nvSpPr>
          <p:cNvPr id="11" name="CaixaDeTexto 10">
            <a:extLst>
              <a:ext uri="{FF2B5EF4-FFF2-40B4-BE49-F238E27FC236}">
                <a16:creationId xmlns:a16="http://schemas.microsoft.com/office/drawing/2014/main" id="{2D30DAC6-D7B9-3AA7-89B1-947E82343820}"/>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103</a:t>
            </a:fld>
            <a:endParaRPr lang="pt-PT" dirty="0"/>
          </a:p>
        </p:txBody>
      </p:sp>
    </p:spTree>
    <p:extLst>
      <p:ext uri="{BB962C8B-B14F-4D97-AF65-F5344CB8AC3E}">
        <p14:creationId xmlns:p14="http://schemas.microsoft.com/office/powerpoint/2010/main" val="32761433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6BA0265-1823-54C4-10C0-DF0D179F9BF4}"/>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2037040" y="2742318"/>
            <a:ext cx="1248173" cy="17097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A8C9DF-9680-2F93-D9D1-D3C5BA4FA407}"/>
              </a:ext>
            </a:extLst>
          </p:cNvPr>
          <p:cNvSpPr txBox="1"/>
          <p:nvPr/>
        </p:nvSpPr>
        <p:spPr>
          <a:xfrm>
            <a:off x="2134161" y="4455789"/>
            <a:ext cx="1053929"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One-to-One</a:t>
            </a:r>
          </a:p>
        </p:txBody>
      </p:sp>
      <p:sp>
        <p:nvSpPr>
          <p:cNvPr id="4" name="Título 1">
            <a:extLst>
              <a:ext uri="{FF2B5EF4-FFF2-40B4-BE49-F238E27FC236}">
                <a16:creationId xmlns:a16="http://schemas.microsoft.com/office/drawing/2014/main" id="{A9F8AF6C-1317-48D6-7CBF-4B60A2AF5B8B}"/>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Tipos de RNNs</a:t>
            </a:r>
            <a:endParaRPr lang="en-US" sz="2400" dirty="0">
              <a:solidFill>
                <a:schemeClr val="bg1"/>
              </a:solidFill>
              <a:cs typeface="Calibri"/>
            </a:endParaRPr>
          </a:p>
          <a:p>
            <a:pPr algn="ctr"/>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AB17913B-AF52-F166-71BD-64B01EDB0E55}"/>
              </a:ext>
            </a:extLst>
          </p:cNvPr>
          <p:cNvSpPr txBox="1">
            <a:spLocks/>
          </p:cNvSpPr>
          <p:nvPr/>
        </p:nvSpPr>
        <p:spPr>
          <a:xfrm>
            <a:off x="503787" y="847784"/>
            <a:ext cx="8000999" cy="149816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No primeiro caso, “One-to-One”, como podemos observar, temos apenas uma entrada para uma única saída. Um exemplo de onde este tipo de RNRs são usadas é a classificação de imagens.</a:t>
            </a:r>
          </a:p>
        </p:txBody>
      </p:sp>
      <p:pic>
        <p:nvPicPr>
          <p:cNvPr id="1026" name="Picture 2" descr="Deep Learning (Part 2) - Recurrent neural networks (RNN)">
            <a:extLst>
              <a:ext uri="{FF2B5EF4-FFF2-40B4-BE49-F238E27FC236}">
                <a16:creationId xmlns:a16="http://schemas.microsoft.com/office/drawing/2014/main" id="{C901F279-2A4E-D6F1-784D-3E8A346C3902}"/>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297368" y="2589196"/>
            <a:ext cx="1891863" cy="38457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eep Learning (Part 2) - Recurrent neural networks (RNN)">
            <a:extLst>
              <a:ext uri="{FF2B5EF4-FFF2-40B4-BE49-F238E27FC236}">
                <a16:creationId xmlns:a16="http://schemas.microsoft.com/office/drawing/2014/main" id="{3A2F468D-20A0-B511-A861-02C166C9365D}"/>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t="-29264"/>
          <a:stretch/>
        </p:blipFill>
        <p:spPr bwMode="auto">
          <a:xfrm>
            <a:off x="5297368" y="1967275"/>
            <a:ext cx="1891863" cy="62192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13E6C4D-A692-F39E-6F54-039E823CBCFA}"/>
              </a:ext>
            </a:extLst>
          </p:cNvPr>
          <p:cNvCxnSpPr>
            <a:cxnSpLocks/>
          </p:cNvCxnSpPr>
          <p:nvPr/>
        </p:nvCxnSpPr>
        <p:spPr>
          <a:xfrm flipV="1">
            <a:off x="4168444" y="3597186"/>
            <a:ext cx="51324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Marcador de Posição de Conteúdo 2">
            <a:extLst>
              <a:ext uri="{FF2B5EF4-FFF2-40B4-BE49-F238E27FC236}">
                <a16:creationId xmlns:a16="http://schemas.microsoft.com/office/drawing/2014/main" id="{E0A8B8CA-8B44-6FA6-3D06-A003DE65DE92}"/>
              </a:ext>
            </a:extLst>
          </p:cNvPr>
          <p:cNvSpPr txBox="1">
            <a:spLocks/>
          </p:cNvSpPr>
          <p:nvPr/>
        </p:nvSpPr>
        <p:spPr>
          <a:xfrm>
            <a:off x="7772399" y="6609940"/>
            <a:ext cx="144446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Colocar link imagens</a:t>
            </a:r>
            <a:endParaRPr lang="pt-PT" sz="1100" dirty="0">
              <a:cs typeface="Times New Roman"/>
            </a:endParaRPr>
          </a:p>
        </p:txBody>
      </p:sp>
      <p:sp>
        <p:nvSpPr>
          <p:cNvPr id="10" name="CaixaDeTexto 9">
            <a:extLst>
              <a:ext uri="{FF2B5EF4-FFF2-40B4-BE49-F238E27FC236}">
                <a16:creationId xmlns:a16="http://schemas.microsoft.com/office/drawing/2014/main" id="{D7C5BAD2-F250-9706-4F08-2653EF51F9A6}"/>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104</a:t>
            </a:fld>
            <a:endParaRPr lang="pt-PT" dirty="0"/>
          </a:p>
        </p:txBody>
      </p:sp>
    </p:spTree>
    <p:extLst>
      <p:ext uri="{BB962C8B-B14F-4D97-AF65-F5344CB8AC3E}">
        <p14:creationId xmlns:p14="http://schemas.microsoft.com/office/powerpoint/2010/main" val="3956932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B1E4E640-ECD6-7031-A2C0-D070C1F8EEBB}"/>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295844" y="3412466"/>
            <a:ext cx="2431515" cy="17074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33E008-4120-6E6F-43BE-2E0603B5C533}"/>
              </a:ext>
            </a:extLst>
          </p:cNvPr>
          <p:cNvSpPr txBox="1"/>
          <p:nvPr/>
        </p:nvSpPr>
        <p:spPr>
          <a:xfrm>
            <a:off x="915692" y="5119927"/>
            <a:ext cx="1191817"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Many-to-One</a:t>
            </a:r>
          </a:p>
        </p:txBody>
      </p:sp>
      <p:sp>
        <p:nvSpPr>
          <p:cNvPr id="6" name="Título 1">
            <a:extLst>
              <a:ext uri="{FF2B5EF4-FFF2-40B4-BE49-F238E27FC236}">
                <a16:creationId xmlns:a16="http://schemas.microsoft.com/office/drawing/2014/main" id="{0991DB3D-B9B2-E1F3-4818-170929E9139E}"/>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Tipos de RNNs</a:t>
            </a:r>
            <a:endParaRPr lang="en-US" sz="2400" dirty="0">
              <a:solidFill>
                <a:schemeClr val="bg1"/>
              </a:solidFill>
              <a:cs typeface="Calibri"/>
            </a:endParaRPr>
          </a:p>
          <a:p>
            <a:pPr algn="ctr"/>
            <a:endParaRPr lang="pt-BR" sz="2400" b="1" dirty="0">
              <a:solidFill>
                <a:schemeClr val="bg1"/>
              </a:solidFill>
            </a:endParaRPr>
          </a:p>
        </p:txBody>
      </p:sp>
      <p:sp>
        <p:nvSpPr>
          <p:cNvPr id="7" name="Marcador de Posição de Conteúdo 2">
            <a:extLst>
              <a:ext uri="{FF2B5EF4-FFF2-40B4-BE49-F238E27FC236}">
                <a16:creationId xmlns:a16="http://schemas.microsoft.com/office/drawing/2014/main" id="{55D5A8C9-6788-5578-1343-B0B555C6C500}"/>
              </a:ext>
            </a:extLst>
          </p:cNvPr>
          <p:cNvSpPr txBox="1">
            <a:spLocks/>
          </p:cNvSpPr>
          <p:nvPr/>
        </p:nvSpPr>
        <p:spPr>
          <a:xfrm>
            <a:off x="503787" y="847784"/>
            <a:ext cx="8000999" cy="149816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No tipo “Many-to-One”, iremos ter diversas entradas para uma única saída. A “Análise de Sentimentos” é um exemplo comum deste tipo de RNRs, onde é feita a análise </a:t>
            </a:r>
            <a:r>
              <a:rPr lang="pt-PT" sz="1800" b="0" i="0" dirty="0">
                <a:solidFill>
                  <a:srgbClr val="333333"/>
                </a:solidFill>
                <a:effectLst/>
                <a:latin typeface="AmazonEmber"/>
              </a:rPr>
              <a:t>de texto digital para determinar se o tom emocional da mensagem é positivo, negativo ou neutro.</a:t>
            </a:r>
            <a:endParaRPr lang="pt-PT" sz="1800" dirty="0">
              <a:latin typeface="Calibri"/>
              <a:ea typeface="SimSun"/>
              <a:cs typeface="Calibri"/>
            </a:endParaRPr>
          </a:p>
        </p:txBody>
      </p:sp>
      <p:pic>
        <p:nvPicPr>
          <p:cNvPr id="2050" name="Picture 2" descr="Análise de Sentimento - Sentiment Analysis| binds.co">
            <a:extLst>
              <a:ext uri="{FF2B5EF4-FFF2-40B4-BE49-F238E27FC236}">
                <a16:creationId xmlns:a16="http://schemas.microsoft.com/office/drawing/2014/main" id="{DE829C5F-16F5-BF56-5775-83D1B32610F9}"/>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385195" y="2357890"/>
            <a:ext cx="3847059" cy="21850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curso de análise de sentimento da Microsoft agora está disponível em  português – Microsoft News Center Brasil">
            <a:extLst>
              <a:ext uri="{FF2B5EF4-FFF2-40B4-BE49-F238E27FC236}">
                <a16:creationId xmlns:a16="http://schemas.microsoft.com/office/drawing/2014/main" id="{55465855-1A91-666C-DE12-B554109C8D21}"/>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479417" y="4954488"/>
            <a:ext cx="2410481" cy="115602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Posição de Conteúdo 2">
            <a:extLst>
              <a:ext uri="{FF2B5EF4-FFF2-40B4-BE49-F238E27FC236}">
                <a16:creationId xmlns:a16="http://schemas.microsoft.com/office/drawing/2014/main" id="{F8838B7E-CB1C-184C-F543-0AE5685DA970}"/>
              </a:ext>
            </a:extLst>
          </p:cNvPr>
          <p:cNvSpPr txBox="1">
            <a:spLocks/>
          </p:cNvSpPr>
          <p:nvPr/>
        </p:nvSpPr>
        <p:spPr>
          <a:xfrm>
            <a:off x="4203700" y="4996110"/>
            <a:ext cx="2275716" cy="30777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400" dirty="0">
                <a:latin typeface="Calibri"/>
                <a:ea typeface="SimSun"/>
                <a:cs typeface="Calibri"/>
              </a:rPr>
              <a:t>O meu número de telefone não está a funcionar.</a:t>
            </a:r>
          </a:p>
        </p:txBody>
      </p:sp>
      <p:sp>
        <p:nvSpPr>
          <p:cNvPr id="9" name="Marcador de Posição de Conteúdo 2">
            <a:extLst>
              <a:ext uri="{FF2B5EF4-FFF2-40B4-BE49-F238E27FC236}">
                <a16:creationId xmlns:a16="http://schemas.microsoft.com/office/drawing/2014/main" id="{CA9CCF0A-8B24-C924-3390-61DAF9695134}"/>
              </a:ext>
            </a:extLst>
          </p:cNvPr>
          <p:cNvSpPr txBox="1">
            <a:spLocks/>
          </p:cNvSpPr>
          <p:nvPr/>
        </p:nvSpPr>
        <p:spPr>
          <a:xfrm>
            <a:off x="4203701" y="5561559"/>
            <a:ext cx="2275716" cy="30777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400" dirty="0">
                <a:latin typeface="Calibri"/>
                <a:ea typeface="SimSun"/>
                <a:cs typeface="Calibri"/>
              </a:rPr>
              <a:t>O atendimento ao cliente é muito bom.</a:t>
            </a:r>
          </a:p>
        </p:txBody>
      </p:sp>
      <p:sp>
        <p:nvSpPr>
          <p:cNvPr id="11" name="Rectangle 10">
            <a:extLst>
              <a:ext uri="{FF2B5EF4-FFF2-40B4-BE49-F238E27FC236}">
                <a16:creationId xmlns:a16="http://schemas.microsoft.com/office/drawing/2014/main" id="{D0342E36-CDEC-FCB6-4E5F-5D1A84179967}"/>
              </a:ext>
            </a:extLst>
          </p:cNvPr>
          <p:cNvSpPr/>
          <p:nvPr/>
        </p:nvSpPr>
        <p:spPr>
          <a:xfrm>
            <a:off x="4642367" y="3719482"/>
            <a:ext cx="881063" cy="307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Marcador de Posição de Conteúdo 2">
            <a:extLst>
              <a:ext uri="{FF2B5EF4-FFF2-40B4-BE49-F238E27FC236}">
                <a16:creationId xmlns:a16="http://schemas.microsoft.com/office/drawing/2014/main" id="{66555884-0AFE-9C23-EFE1-821BE0646A9F}"/>
              </a:ext>
            </a:extLst>
          </p:cNvPr>
          <p:cNvSpPr txBox="1">
            <a:spLocks/>
          </p:cNvSpPr>
          <p:nvPr/>
        </p:nvSpPr>
        <p:spPr>
          <a:xfrm>
            <a:off x="4542356" y="3719482"/>
            <a:ext cx="1146155" cy="387498"/>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900" dirty="0">
                <a:latin typeface="Calibri"/>
                <a:ea typeface="SimSun"/>
                <a:cs typeface="Calibri"/>
              </a:rPr>
              <a:t>A minha experiência em loja foi </a:t>
            </a:r>
            <a:r>
              <a:rPr lang="pt-PT" sz="900" dirty="0">
                <a:highlight>
                  <a:srgbClr val="00FFFF"/>
                </a:highlight>
                <a:latin typeface="Calibri"/>
                <a:ea typeface="SimSun"/>
                <a:cs typeface="Calibri"/>
              </a:rPr>
              <a:t>incrível </a:t>
            </a:r>
            <a:r>
              <a:rPr lang="pt-PT" sz="900" dirty="0">
                <a:latin typeface="Calibri"/>
                <a:ea typeface="SimSun"/>
                <a:cs typeface="Calibri"/>
              </a:rPr>
              <a:t>.</a:t>
            </a:r>
            <a:endParaRPr lang="pt-PT" sz="1000" dirty="0">
              <a:latin typeface="Calibri"/>
              <a:ea typeface="SimSun"/>
              <a:cs typeface="Calibri"/>
            </a:endParaRPr>
          </a:p>
        </p:txBody>
      </p:sp>
      <p:sp>
        <p:nvSpPr>
          <p:cNvPr id="12" name="Rectangle 11">
            <a:extLst>
              <a:ext uri="{FF2B5EF4-FFF2-40B4-BE49-F238E27FC236}">
                <a16:creationId xmlns:a16="http://schemas.microsoft.com/office/drawing/2014/main" id="{7FCC1BA0-E2FB-F677-59E5-2B02ADDA31C5}"/>
              </a:ext>
            </a:extLst>
          </p:cNvPr>
          <p:cNvSpPr/>
          <p:nvPr/>
        </p:nvSpPr>
        <p:spPr>
          <a:xfrm>
            <a:off x="5845672" y="3759342"/>
            <a:ext cx="881063" cy="307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Marcador de Posição de Conteúdo 2">
            <a:extLst>
              <a:ext uri="{FF2B5EF4-FFF2-40B4-BE49-F238E27FC236}">
                <a16:creationId xmlns:a16="http://schemas.microsoft.com/office/drawing/2014/main" id="{24B48AB2-52F9-18F0-6E37-C2A5FB2FDBD2}"/>
              </a:ext>
            </a:extLst>
          </p:cNvPr>
          <p:cNvSpPr txBox="1">
            <a:spLocks/>
          </p:cNvSpPr>
          <p:nvPr/>
        </p:nvSpPr>
        <p:spPr>
          <a:xfrm>
            <a:off x="5750590" y="3717266"/>
            <a:ext cx="1146155" cy="387498"/>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900" dirty="0">
                <a:highlight>
                  <a:srgbClr val="FFFF99"/>
                </a:highlight>
                <a:latin typeface="Calibri"/>
                <a:ea typeface="SimSun"/>
                <a:cs typeface="Calibri"/>
              </a:rPr>
              <a:t>Eu acho </a:t>
            </a:r>
            <a:r>
              <a:rPr lang="pt-PT" sz="900" dirty="0">
                <a:latin typeface="Calibri"/>
                <a:ea typeface="SimSun"/>
                <a:cs typeface="Calibri"/>
              </a:rPr>
              <a:t>que podiam melhorar o produto.</a:t>
            </a:r>
            <a:endParaRPr lang="pt-PT" sz="1000" dirty="0">
              <a:latin typeface="Calibri"/>
              <a:ea typeface="SimSun"/>
              <a:cs typeface="Calibri"/>
            </a:endParaRPr>
          </a:p>
        </p:txBody>
      </p:sp>
      <p:sp>
        <p:nvSpPr>
          <p:cNvPr id="14" name="Rectangle 13">
            <a:extLst>
              <a:ext uri="{FF2B5EF4-FFF2-40B4-BE49-F238E27FC236}">
                <a16:creationId xmlns:a16="http://schemas.microsoft.com/office/drawing/2014/main" id="{7E1AE4AE-DDEC-61EE-D29C-370E485534E0}"/>
              </a:ext>
            </a:extLst>
          </p:cNvPr>
          <p:cNvSpPr/>
          <p:nvPr/>
        </p:nvSpPr>
        <p:spPr>
          <a:xfrm>
            <a:off x="7106497" y="3769354"/>
            <a:ext cx="881063" cy="307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Marcador de Posição de Conteúdo 2">
            <a:extLst>
              <a:ext uri="{FF2B5EF4-FFF2-40B4-BE49-F238E27FC236}">
                <a16:creationId xmlns:a16="http://schemas.microsoft.com/office/drawing/2014/main" id="{3E3FD41C-1619-549D-7C35-4A2235F17A45}"/>
              </a:ext>
            </a:extLst>
          </p:cNvPr>
          <p:cNvSpPr txBox="1">
            <a:spLocks/>
          </p:cNvSpPr>
          <p:nvPr/>
        </p:nvSpPr>
        <p:spPr>
          <a:xfrm>
            <a:off x="6958824" y="3717665"/>
            <a:ext cx="1146155" cy="387498"/>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900" dirty="0">
                <a:latin typeface="Calibri"/>
                <a:ea typeface="SimSun"/>
                <a:cs typeface="Calibri"/>
              </a:rPr>
              <a:t>O atendimento foi </a:t>
            </a:r>
            <a:r>
              <a:rPr lang="pt-PT" sz="900" dirty="0">
                <a:highlight>
                  <a:srgbClr val="E1512B"/>
                </a:highlight>
                <a:latin typeface="Calibri"/>
                <a:ea typeface="SimSun"/>
                <a:cs typeface="Calibri"/>
              </a:rPr>
              <a:t>horrível</a:t>
            </a:r>
            <a:r>
              <a:rPr lang="pt-PT" sz="900" dirty="0">
                <a:latin typeface="Calibri"/>
                <a:ea typeface="SimSun"/>
                <a:cs typeface="Calibri"/>
              </a:rPr>
              <a:t>.</a:t>
            </a:r>
            <a:endParaRPr lang="pt-PT" sz="1000" dirty="0">
              <a:latin typeface="Calibri"/>
              <a:ea typeface="SimSun"/>
              <a:cs typeface="Calibri"/>
            </a:endParaRPr>
          </a:p>
        </p:txBody>
      </p:sp>
      <p:cxnSp>
        <p:nvCxnSpPr>
          <p:cNvPr id="16" name="Straight Arrow Connector 15">
            <a:extLst>
              <a:ext uri="{FF2B5EF4-FFF2-40B4-BE49-F238E27FC236}">
                <a16:creationId xmlns:a16="http://schemas.microsoft.com/office/drawing/2014/main" id="{133941FA-9CE5-5F8A-5BBB-5EC055542906}"/>
              </a:ext>
            </a:extLst>
          </p:cNvPr>
          <p:cNvCxnSpPr>
            <a:cxnSpLocks/>
            <a:endCxn id="2050" idx="1"/>
          </p:cNvCxnSpPr>
          <p:nvPr/>
        </p:nvCxnSpPr>
        <p:spPr>
          <a:xfrm flipV="1">
            <a:off x="2984016" y="3450409"/>
            <a:ext cx="1401179" cy="507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B0B757C1-A02E-9049-6B76-F18E439EB9D5}"/>
              </a:ext>
            </a:extLst>
          </p:cNvPr>
          <p:cNvCxnSpPr>
            <a:cxnSpLocks/>
            <a:endCxn id="8" idx="1"/>
          </p:cNvCxnSpPr>
          <p:nvPr/>
        </p:nvCxnSpPr>
        <p:spPr>
          <a:xfrm>
            <a:off x="2954519" y="4512055"/>
            <a:ext cx="1249181" cy="6379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Marcador de Posição de Conteúdo 2">
            <a:extLst>
              <a:ext uri="{FF2B5EF4-FFF2-40B4-BE49-F238E27FC236}">
                <a16:creationId xmlns:a16="http://schemas.microsoft.com/office/drawing/2014/main" id="{0CE24105-ADA8-F774-C42E-64032EA6639B}"/>
              </a:ext>
            </a:extLst>
          </p:cNvPr>
          <p:cNvSpPr txBox="1">
            <a:spLocks/>
          </p:cNvSpPr>
          <p:nvPr/>
        </p:nvSpPr>
        <p:spPr>
          <a:xfrm>
            <a:off x="7724775" y="6609940"/>
            <a:ext cx="1492086"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Colocar link imagens</a:t>
            </a:r>
            <a:endParaRPr lang="pt-PT" sz="1100" dirty="0">
              <a:cs typeface="Times New Roman"/>
            </a:endParaRPr>
          </a:p>
        </p:txBody>
      </p:sp>
      <p:sp>
        <p:nvSpPr>
          <p:cNvPr id="2" name="CaixaDeTexto 1">
            <a:extLst>
              <a:ext uri="{FF2B5EF4-FFF2-40B4-BE49-F238E27FC236}">
                <a16:creationId xmlns:a16="http://schemas.microsoft.com/office/drawing/2014/main" id="{E7804A64-2FB7-C5AD-F9CA-C05947CC4D70}"/>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105</a:t>
            </a:fld>
            <a:endParaRPr lang="pt-PT" dirty="0"/>
          </a:p>
        </p:txBody>
      </p:sp>
    </p:spTree>
    <p:extLst>
      <p:ext uri="{BB962C8B-B14F-4D97-AF65-F5344CB8AC3E}">
        <p14:creationId xmlns:p14="http://schemas.microsoft.com/office/powerpoint/2010/main" val="14156488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0AAFDC8-0843-688C-B805-5E5B163CB6B4}"/>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Tipos de RNNs</a:t>
            </a:r>
            <a:endParaRPr lang="en-US" sz="2400" dirty="0">
              <a:solidFill>
                <a:schemeClr val="bg1"/>
              </a:solidFill>
              <a:cs typeface="Calibri"/>
            </a:endParaRPr>
          </a:p>
          <a:p>
            <a:pPr algn="ctr"/>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073F99CE-0A51-156F-7FBF-B47CC9F3EF67}"/>
              </a:ext>
            </a:extLst>
          </p:cNvPr>
          <p:cNvSpPr txBox="1">
            <a:spLocks/>
          </p:cNvSpPr>
          <p:nvPr/>
        </p:nvSpPr>
        <p:spPr>
          <a:xfrm>
            <a:off x="503787" y="847784"/>
            <a:ext cx="8000999" cy="149816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No terceiro tipo de RNRs, chamado “One-to-Many”, observa-se que existem apenas uma entrada, no entanto temos diversas saídas, ou seja, inversa à anterior. Este tipo é utilizado nomeadamente para legendar de imagens e gerar músicas.</a:t>
            </a:r>
          </a:p>
        </p:txBody>
      </p:sp>
      <p:pic>
        <p:nvPicPr>
          <p:cNvPr id="3078" name="Picture 6" descr="GitHub - iamshnoo/UDACITY-CVND-P2---Image-Captioning: Uses a CNN Encoder  and a RNN Decoder to generate captions for input images.">
            <a:extLst>
              <a:ext uri="{FF2B5EF4-FFF2-40B4-BE49-F238E27FC236}">
                <a16:creationId xmlns:a16="http://schemas.microsoft.com/office/drawing/2014/main" id="{28931CA7-D282-E4CE-74E2-5972B424B0C2}"/>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64249" y="2974254"/>
            <a:ext cx="8113436" cy="35989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a:extLst>
              <a:ext uri="{FF2B5EF4-FFF2-40B4-BE49-F238E27FC236}">
                <a16:creationId xmlns:a16="http://schemas.microsoft.com/office/drawing/2014/main" id="{C085BDDE-3EDF-B7A9-C4FF-A70CC9B9DBA8}"/>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338169" y="2084821"/>
            <a:ext cx="2349743" cy="17053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9C63E2-882C-32B1-635A-8B7B23E8213F}"/>
              </a:ext>
            </a:extLst>
          </p:cNvPr>
          <p:cNvSpPr txBox="1"/>
          <p:nvPr/>
        </p:nvSpPr>
        <p:spPr>
          <a:xfrm>
            <a:off x="917131" y="3790174"/>
            <a:ext cx="1191817"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One-to-Many</a:t>
            </a:r>
          </a:p>
        </p:txBody>
      </p:sp>
      <p:cxnSp>
        <p:nvCxnSpPr>
          <p:cNvPr id="6" name="Straight Arrow Connector 5">
            <a:extLst>
              <a:ext uri="{FF2B5EF4-FFF2-40B4-BE49-F238E27FC236}">
                <a16:creationId xmlns:a16="http://schemas.microsoft.com/office/drawing/2014/main" id="{4978B579-A118-0247-0D8F-82490F83F727}"/>
              </a:ext>
            </a:extLst>
          </p:cNvPr>
          <p:cNvCxnSpPr>
            <a:cxnSpLocks/>
          </p:cNvCxnSpPr>
          <p:nvPr/>
        </p:nvCxnSpPr>
        <p:spPr>
          <a:xfrm>
            <a:off x="2811737" y="3826101"/>
            <a:ext cx="1474513" cy="271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Left Brace 8">
            <a:extLst>
              <a:ext uri="{FF2B5EF4-FFF2-40B4-BE49-F238E27FC236}">
                <a16:creationId xmlns:a16="http://schemas.microsoft.com/office/drawing/2014/main" id="{E79C73DD-16CB-3515-25F3-03E096B8321A}"/>
              </a:ext>
            </a:extLst>
          </p:cNvPr>
          <p:cNvSpPr/>
          <p:nvPr/>
        </p:nvSpPr>
        <p:spPr>
          <a:xfrm rot="5400000">
            <a:off x="6609540" y="809914"/>
            <a:ext cx="213346" cy="40438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10" name="Marcador de Posição de Conteúdo 2">
            <a:extLst>
              <a:ext uri="{FF2B5EF4-FFF2-40B4-BE49-F238E27FC236}">
                <a16:creationId xmlns:a16="http://schemas.microsoft.com/office/drawing/2014/main" id="{3F05C832-8FC2-037E-EAFD-90AE05CE6089}"/>
              </a:ext>
            </a:extLst>
          </p:cNvPr>
          <p:cNvSpPr txBox="1">
            <a:spLocks/>
          </p:cNvSpPr>
          <p:nvPr/>
        </p:nvSpPr>
        <p:spPr>
          <a:xfrm>
            <a:off x="5684731" y="2192490"/>
            <a:ext cx="2062963"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RNN – One-to-Many</a:t>
            </a:r>
          </a:p>
        </p:txBody>
      </p:sp>
      <p:sp>
        <p:nvSpPr>
          <p:cNvPr id="11" name="Marcador de Posição de Conteúdo 2">
            <a:extLst>
              <a:ext uri="{FF2B5EF4-FFF2-40B4-BE49-F238E27FC236}">
                <a16:creationId xmlns:a16="http://schemas.microsoft.com/office/drawing/2014/main" id="{DE3C017C-8C04-44D5-EE90-C4AD33EF7857}"/>
              </a:ext>
            </a:extLst>
          </p:cNvPr>
          <p:cNvSpPr txBox="1">
            <a:spLocks/>
          </p:cNvSpPr>
          <p:nvPr/>
        </p:nvSpPr>
        <p:spPr>
          <a:xfrm>
            <a:off x="74645" y="6609940"/>
            <a:ext cx="9142216"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https://medium.com/@vipinkumar535/real-time-image-captioning-on-an-embedded-system-using-a-light-weight-deep-learning-model-part-1-1bbb2e3fbf3c</a:t>
            </a:r>
            <a:endParaRPr lang="pt-PT" sz="1100" dirty="0">
              <a:cs typeface="Times New Roman"/>
            </a:endParaRPr>
          </a:p>
        </p:txBody>
      </p:sp>
      <p:sp>
        <p:nvSpPr>
          <p:cNvPr id="12" name="TextBox 11">
            <a:extLst>
              <a:ext uri="{FF2B5EF4-FFF2-40B4-BE49-F238E27FC236}">
                <a16:creationId xmlns:a16="http://schemas.microsoft.com/office/drawing/2014/main" id="{708CD6DC-F1D1-E278-C093-57017561AF4B}"/>
              </a:ext>
            </a:extLst>
          </p:cNvPr>
          <p:cNvSpPr txBox="1"/>
          <p:nvPr/>
        </p:nvSpPr>
        <p:spPr>
          <a:xfrm>
            <a:off x="1716035" y="5856327"/>
            <a:ext cx="1832958"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Legenda de Imagens</a:t>
            </a:r>
          </a:p>
        </p:txBody>
      </p:sp>
      <p:sp>
        <p:nvSpPr>
          <p:cNvPr id="8" name="CaixaDeTexto 7">
            <a:extLst>
              <a:ext uri="{FF2B5EF4-FFF2-40B4-BE49-F238E27FC236}">
                <a16:creationId xmlns:a16="http://schemas.microsoft.com/office/drawing/2014/main" id="{B495A603-A84E-1F50-9F76-E39954430FA3}"/>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106</a:t>
            </a:fld>
            <a:endParaRPr lang="pt-PT" dirty="0"/>
          </a:p>
        </p:txBody>
      </p:sp>
    </p:spTree>
    <p:extLst>
      <p:ext uri="{BB962C8B-B14F-4D97-AF65-F5344CB8AC3E}">
        <p14:creationId xmlns:p14="http://schemas.microsoft.com/office/powerpoint/2010/main" val="3250197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0F08E1-14C9-8A33-18AA-194EEC7A9467}"/>
              </a:ext>
            </a:extLst>
          </p:cNvPr>
          <p:cNvSpPr txBox="1">
            <a:spLocks/>
          </p:cNvSpPr>
          <p:nvPr/>
        </p:nvSpPr>
        <p:spPr>
          <a:xfrm>
            <a:off x="2984016" y="57344"/>
            <a:ext cx="487650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LSTM (Long Short Term Memory)</a:t>
            </a:r>
            <a:endParaRPr lang="en-US" sz="2400" dirty="0">
              <a:solidFill>
                <a:schemeClr val="bg1"/>
              </a:solidFill>
              <a:cs typeface="Calibri"/>
            </a:endParaRPr>
          </a:p>
          <a:p>
            <a:pPr algn="ctr"/>
            <a:endParaRPr lang="pt-BR" sz="2400" b="1">
              <a:solidFill>
                <a:schemeClr val="bg1"/>
              </a:solidFill>
            </a:endParaRPr>
          </a:p>
        </p:txBody>
      </p:sp>
      <p:pic>
        <p:nvPicPr>
          <p:cNvPr id="3" name="Picture 3" descr="Graphical user interface, application, icon, Teams&#10;&#10;Description automatically generated">
            <a:extLst>
              <a:ext uri="{FF2B5EF4-FFF2-40B4-BE49-F238E27FC236}">
                <a16:creationId xmlns:a16="http://schemas.microsoft.com/office/drawing/2014/main" id="{E649A6F4-732A-D34B-FAED-79CE207FDB96}"/>
              </a:ext>
            </a:extLst>
          </p:cNvPr>
          <p:cNvPicPr>
            <a:picLocks noChangeAspect="1"/>
          </p:cNvPicPr>
          <p:nvPr/>
        </p:nvPicPr>
        <p:blipFill>
          <a:blip r:embed="rId2"/>
          <a:stretch>
            <a:fillRect/>
          </a:stretch>
        </p:blipFill>
        <p:spPr>
          <a:xfrm>
            <a:off x="801915" y="3826102"/>
            <a:ext cx="7086601" cy="1863726"/>
          </a:xfrm>
          <a:prstGeom prst="rect">
            <a:avLst/>
          </a:prstGeom>
        </p:spPr>
      </p:pic>
      <p:sp>
        <p:nvSpPr>
          <p:cNvPr id="5" name="Marcador de Posição de Conteúdo 2">
            <a:extLst>
              <a:ext uri="{FF2B5EF4-FFF2-40B4-BE49-F238E27FC236}">
                <a16:creationId xmlns:a16="http://schemas.microsoft.com/office/drawing/2014/main" id="{B1C1A373-1FE9-D644-685B-F9728995FA57}"/>
              </a:ext>
            </a:extLst>
          </p:cNvPr>
          <p:cNvSpPr txBox="1">
            <a:spLocks/>
          </p:cNvSpPr>
          <p:nvPr/>
        </p:nvSpPr>
        <p:spPr>
          <a:xfrm>
            <a:off x="3506451" y="6609940"/>
            <a:ext cx="571041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Calibri"/>
              </a:rPr>
              <a:t>https://www.deeplearningbook.com.br/arquitetura-de-redes-neurais-long-short-term-memory/</a:t>
            </a:r>
            <a:endParaRPr lang="en-US" dirty="0"/>
          </a:p>
        </p:txBody>
      </p:sp>
      <p:sp>
        <p:nvSpPr>
          <p:cNvPr id="7" name="Marcador de Posição de Conteúdo 2">
            <a:extLst>
              <a:ext uri="{FF2B5EF4-FFF2-40B4-BE49-F238E27FC236}">
                <a16:creationId xmlns:a16="http://schemas.microsoft.com/office/drawing/2014/main" id="{4C63E85F-2074-A188-B8FE-2FF8F49450EE}"/>
              </a:ext>
            </a:extLst>
          </p:cNvPr>
          <p:cNvSpPr txBox="1">
            <a:spLocks/>
          </p:cNvSpPr>
          <p:nvPr/>
        </p:nvSpPr>
        <p:spPr>
          <a:xfrm>
            <a:off x="512858" y="1428356"/>
            <a:ext cx="8000999" cy="217851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Um problema das RNRs é que ao longo do seu processo, passando de perceptrão para perceptrão, elas vão perdendo algumas informações.</a:t>
            </a:r>
          </a:p>
          <a:p>
            <a:pPr marL="0" indent="0" algn="just"/>
            <a:r>
              <a:rPr lang="pt-PT" sz="1800" dirty="0">
                <a:latin typeface="Calibri"/>
                <a:ea typeface="SimSun"/>
                <a:cs typeface="Calibri"/>
              </a:rPr>
              <a:t>As redes LSTM, no entanto, não têm esse problema, porque possuem memórias de curto e longo prazo, tornando-se uma rede muito boa para lidar com problemas de sequência.</a:t>
            </a:r>
            <a:endParaRPr lang="pt-PT" dirty="0">
              <a:cs typeface="Calibri" pitchFamily="2"/>
            </a:endParaRPr>
          </a:p>
          <a:p>
            <a:pPr marL="0" indent="0" algn="just"/>
            <a:endParaRPr lang="pt-PT" sz="1800" dirty="0">
              <a:latin typeface="Calibri"/>
              <a:ea typeface="SimSun"/>
              <a:cs typeface="Calibri"/>
            </a:endParaRPr>
          </a:p>
          <a:p>
            <a:pPr marL="0" indent="0" algn="just"/>
            <a:endParaRPr lang="pt-PT" sz="1800" dirty="0">
              <a:latin typeface="Calibri"/>
              <a:ea typeface="SimSun"/>
              <a:cs typeface="Calibri"/>
            </a:endParaRPr>
          </a:p>
        </p:txBody>
      </p:sp>
      <p:sp>
        <p:nvSpPr>
          <p:cNvPr id="4" name="CaixaDeTexto 3">
            <a:extLst>
              <a:ext uri="{FF2B5EF4-FFF2-40B4-BE49-F238E27FC236}">
                <a16:creationId xmlns:a16="http://schemas.microsoft.com/office/drawing/2014/main" id="{B23F663A-20E5-B50A-6BE5-47ECF81A7771}"/>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107</a:t>
            </a:fld>
            <a:endParaRPr lang="pt-PT" dirty="0"/>
          </a:p>
        </p:txBody>
      </p:sp>
    </p:spTree>
    <p:extLst>
      <p:ext uri="{BB962C8B-B14F-4D97-AF65-F5344CB8AC3E}">
        <p14:creationId xmlns:p14="http://schemas.microsoft.com/office/powerpoint/2010/main" val="11451433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CDB756FB-DCA7-472A-3AD5-E11C0807F7DE}"/>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377099" y="2345946"/>
            <a:ext cx="2358748" cy="17053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562DA9-A350-B20F-8BE5-33049F399C57}"/>
              </a:ext>
            </a:extLst>
          </p:cNvPr>
          <p:cNvSpPr txBox="1"/>
          <p:nvPr/>
        </p:nvSpPr>
        <p:spPr>
          <a:xfrm>
            <a:off x="982701" y="4053408"/>
            <a:ext cx="1262672"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Many-to-Many</a:t>
            </a:r>
          </a:p>
        </p:txBody>
      </p:sp>
      <p:sp>
        <p:nvSpPr>
          <p:cNvPr id="4" name="Título 1">
            <a:extLst>
              <a:ext uri="{FF2B5EF4-FFF2-40B4-BE49-F238E27FC236}">
                <a16:creationId xmlns:a16="http://schemas.microsoft.com/office/drawing/2014/main" id="{F82AC16E-8B25-3B23-011A-6BE7E1624720}"/>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Tipos de RNNs</a:t>
            </a:r>
            <a:endParaRPr lang="en-US" sz="2400" dirty="0">
              <a:solidFill>
                <a:schemeClr val="bg1"/>
              </a:solidFill>
              <a:cs typeface="Calibri"/>
            </a:endParaRPr>
          </a:p>
          <a:p>
            <a:pPr algn="ctr"/>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3275FF01-9CA4-FC3F-39CF-8CD57FD00528}"/>
              </a:ext>
            </a:extLst>
          </p:cNvPr>
          <p:cNvSpPr txBox="1">
            <a:spLocks/>
          </p:cNvSpPr>
          <p:nvPr/>
        </p:nvSpPr>
        <p:spPr>
          <a:xfrm>
            <a:off x="503787" y="847784"/>
            <a:ext cx="8000999" cy="149816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Por último, as RNRs “Many-to-Many”, como se pode perceber, possuem múltiplas entradas assim como saídas, podendo ter o mesmo número ou não. Este tipo é utilizado nomeadamente para criar máquinas de tradução ou para reconhecimento de entidades (como nomes de pessoas, organizações, locais, etc).</a:t>
            </a:r>
          </a:p>
          <a:p>
            <a:pPr marL="0" indent="0" algn="just"/>
            <a:endParaRPr lang="pt-PT" sz="1800" dirty="0">
              <a:latin typeface="Calibri"/>
              <a:ea typeface="SimSun"/>
              <a:cs typeface="Calibri"/>
            </a:endParaRPr>
          </a:p>
        </p:txBody>
      </p:sp>
      <p:pic>
        <p:nvPicPr>
          <p:cNvPr id="4098" name="Picture 2" descr="What is Named Entity Recognition (NER) : Definition, Examples, Types, and  Applications">
            <a:extLst>
              <a:ext uri="{FF2B5EF4-FFF2-40B4-BE49-F238E27FC236}">
                <a16:creationId xmlns:a16="http://schemas.microsoft.com/office/drawing/2014/main" id="{76AD8B7D-B9CA-71FC-9712-E60A544C0DC1}"/>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000625" y="2613445"/>
            <a:ext cx="3105183" cy="1863110"/>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Posição de Conteúdo 2">
            <a:extLst>
              <a:ext uri="{FF2B5EF4-FFF2-40B4-BE49-F238E27FC236}">
                <a16:creationId xmlns:a16="http://schemas.microsoft.com/office/drawing/2014/main" id="{78776B6F-E5F1-2F59-73A5-AAF46AF4362A}"/>
              </a:ext>
            </a:extLst>
          </p:cNvPr>
          <p:cNvSpPr txBox="1">
            <a:spLocks/>
          </p:cNvSpPr>
          <p:nvPr/>
        </p:nvSpPr>
        <p:spPr>
          <a:xfrm>
            <a:off x="5000625" y="6609940"/>
            <a:ext cx="4216236"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Calibri"/>
              </a:rPr>
              <a:t>https://www.shaip.com/blog/named-entity-recognition-and-its-types/</a:t>
            </a:r>
          </a:p>
        </p:txBody>
      </p:sp>
      <p:pic>
        <p:nvPicPr>
          <p:cNvPr id="4100" name="Picture 4">
            <a:extLst>
              <a:ext uri="{FF2B5EF4-FFF2-40B4-BE49-F238E27FC236}">
                <a16:creationId xmlns:a16="http://schemas.microsoft.com/office/drawing/2014/main" id="{2022D2D7-6C77-814D-3644-8292FC9C04D4}"/>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r="50000" b="21408"/>
          <a:stretch/>
        </p:blipFill>
        <p:spPr bwMode="auto">
          <a:xfrm>
            <a:off x="756892" y="5071995"/>
            <a:ext cx="2227124" cy="140317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natomy of sequence-to-sequence for Machine Translation (Simple RNN, GRU,  LSTM) [Code Included]">
            <a:extLst>
              <a:ext uri="{FF2B5EF4-FFF2-40B4-BE49-F238E27FC236}">
                <a16:creationId xmlns:a16="http://schemas.microsoft.com/office/drawing/2014/main" id="{8FFD4192-B258-8244-45AA-7848088B8CA1}"/>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t="19594" b="20553"/>
          <a:stretch/>
        </p:blipFill>
        <p:spPr bwMode="auto">
          <a:xfrm>
            <a:off x="3901920" y="5071207"/>
            <a:ext cx="4890693" cy="1270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2C8E06B9-01E9-E58B-E8A2-74EA41274F39}"/>
              </a:ext>
            </a:extLst>
          </p:cNvPr>
          <p:cNvCxnSpPr>
            <a:cxnSpLocks/>
          </p:cNvCxnSpPr>
          <p:nvPr/>
        </p:nvCxnSpPr>
        <p:spPr>
          <a:xfrm>
            <a:off x="2984016" y="3545000"/>
            <a:ext cx="1520270" cy="280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AC116AA8-77E6-A19A-7B3C-59811C6B3E85}"/>
              </a:ext>
            </a:extLst>
          </p:cNvPr>
          <p:cNvCxnSpPr>
            <a:cxnSpLocks/>
          </p:cNvCxnSpPr>
          <p:nvPr/>
        </p:nvCxnSpPr>
        <p:spPr>
          <a:xfrm>
            <a:off x="1855770" y="4425722"/>
            <a:ext cx="134955" cy="479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EDE016F4-4356-0850-EE0B-73688ACC93EB}"/>
              </a:ext>
            </a:extLst>
          </p:cNvPr>
          <p:cNvCxnSpPr>
            <a:cxnSpLocks/>
          </p:cNvCxnSpPr>
          <p:nvPr/>
        </p:nvCxnSpPr>
        <p:spPr>
          <a:xfrm>
            <a:off x="3100676" y="5773584"/>
            <a:ext cx="6434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2FBE400B-F859-F0C0-9278-F793952D8956}"/>
              </a:ext>
            </a:extLst>
          </p:cNvPr>
          <p:cNvSpPr txBox="1"/>
          <p:nvPr/>
        </p:nvSpPr>
        <p:spPr>
          <a:xfrm>
            <a:off x="1404163" y="6404325"/>
            <a:ext cx="932582"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Tradução</a:t>
            </a:r>
          </a:p>
        </p:txBody>
      </p:sp>
      <p:sp>
        <p:nvSpPr>
          <p:cNvPr id="16" name="TextBox 15">
            <a:extLst>
              <a:ext uri="{FF2B5EF4-FFF2-40B4-BE49-F238E27FC236}">
                <a16:creationId xmlns:a16="http://schemas.microsoft.com/office/drawing/2014/main" id="{B1457BCC-B5C8-A28F-9570-3CFB35C09B38}"/>
              </a:ext>
            </a:extLst>
          </p:cNvPr>
          <p:cNvSpPr txBox="1"/>
          <p:nvPr/>
        </p:nvSpPr>
        <p:spPr>
          <a:xfrm>
            <a:off x="5362443" y="4466103"/>
            <a:ext cx="2381545" cy="307777"/>
          </a:xfrm>
          <a:prstGeom prst="rect">
            <a:avLst/>
          </a:prstGeom>
          <a:noFill/>
        </p:spPr>
        <p:txBody>
          <a:bodyPr wrap="square">
            <a:spAutoFit/>
          </a:bodyPr>
          <a:lstStyle/>
          <a:p>
            <a:pPr algn="ctr"/>
            <a:r>
              <a:rPr lang="pt-PT" sz="1400" dirty="0">
                <a:effectLst>
                  <a:outerShdw blurRad="38100" dist="38100" dir="2700000" algn="tl">
                    <a:srgbClr val="000000">
                      <a:alpha val="43137"/>
                    </a:srgbClr>
                  </a:outerShdw>
                </a:effectLst>
                <a:cs typeface="Times New Roman"/>
              </a:rPr>
              <a:t>Reconhecimento de entidades</a:t>
            </a:r>
          </a:p>
        </p:txBody>
      </p:sp>
      <p:sp>
        <p:nvSpPr>
          <p:cNvPr id="10" name="CaixaDeTexto 9">
            <a:extLst>
              <a:ext uri="{FF2B5EF4-FFF2-40B4-BE49-F238E27FC236}">
                <a16:creationId xmlns:a16="http://schemas.microsoft.com/office/drawing/2014/main" id="{86052B19-F5E9-F3EF-7139-09AC3284DB40}"/>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108</a:t>
            </a:fld>
            <a:endParaRPr lang="pt-PT" dirty="0"/>
          </a:p>
        </p:txBody>
      </p:sp>
    </p:spTree>
    <p:extLst>
      <p:ext uri="{BB962C8B-B14F-4D97-AF65-F5344CB8AC3E}">
        <p14:creationId xmlns:p14="http://schemas.microsoft.com/office/powerpoint/2010/main" val="37089693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67A43C3-9133-5882-D566-89AB11FBF3FA}"/>
              </a:ext>
            </a:extLst>
          </p:cNvPr>
          <p:cNvSpPr txBox="1"/>
          <p:nvPr/>
        </p:nvSpPr>
        <p:spPr>
          <a:xfrm>
            <a:off x="240023" y="3667125"/>
            <a:ext cx="8663975" cy="923330"/>
          </a:xfrm>
          <a:prstGeom prst="rect">
            <a:avLst/>
          </a:prstGeom>
          <a:noFill/>
        </p:spPr>
        <p:txBody>
          <a:bodyPr wrap="none" lIns="91440" tIns="45720" rIns="91440" bIns="45720" rtlCol="0" anchor="t">
            <a:spAutoFit/>
          </a:bodyPr>
          <a:lstStyle/>
          <a:p>
            <a:pPr algn="ctr"/>
            <a:r>
              <a:rPr lang="pt-PT" sz="5400" dirty="0">
                <a:cs typeface="Calibri"/>
              </a:rPr>
              <a:t>Redes Neuronais Autoencoder</a:t>
            </a:r>
            <a:endParaRPr lang="en-US" dirty="0"/>
          </a:p>
        </p:txBody>
      </p:sp>
      <p:sp>
        <p:nvSpPr>
          <p:cNvPr id="3" name="CaixaDeTexto 2">
            <a:extLst>
              <a:ext uri="{FF2B5EF4-FFF2-40B4-BE49-F238E27FC236}">
                <a16:creationId xmlns:a16="http://schemas.microsoft.com/office/drawing/2014/main" id="{41AD6DAF-650F-A87C-EA88-AF2AA920BD0E}"/>
              </a:ext>
            </a:extLst>
          </p:cNvPr>
          <p:cNvSpPr txBox="1"/>
          <p:nvPr/>
        </p:nvSpPr>
        <p:spPr>
          <a:xfrm>
            <a:off x="2076450" y="1744325"/>
            <a:ext cx="5944256" cy="1446550"/>
          </a:xfrm>
          <a:prstGeom prst="rect">
            <a:avLst/>
          </a:prstGeom>
          <a:noFill/>
        </p:spPr>
        <p:txBody>
          <a:bodyPr wrap="none" lIns="91440" tIns="45720" rIns="91440" bIns="45720" rtlCol="0" anchor="t">
            <a:spAutoFit/>
          </a:bodyPr>
          <a:lstStyle/>
          <a:p>
            <a:r>
              <a:rPr lang="pt-PT" sz="8800" dirty="0">
                <a:latin typeface="Calibri"/>
                <a:cs typeface="Times New Roman"/>
              </a:rPr>
              <a:t>Capitulo 2.4 </a:t>
            </a:r>
            <a:endParaRPr lang="pt-PT" sz="3600" dirty="0">
              <a:latin typeface="Calibri"/>
              <a:cs typeface="Times New Roman"/>
            </a:endParaRPr>
          </a:p>
        </p:txBody>
      </p:sp>
      <p:cxnSp>
        <p:nvCxnSpPr>
          <p:cNvPr id="5" name="Conexão reta 4">
            <a:extLst>
              <a:ext uri="{FF2B5EF4-FFF2-40B4-BE49-F238E27FC236}">
                <a16:creationId xmlns:a16="http://schemas.microsoft.com/office/drawing/2014/main" id="{B9C1BF1C-9B43-8C9C-929A-897B6161E249}"/>
              </a:ext>
            </a:extLst>
          </p:cNvPr>
          <p:cNvCxnSpPr>
            <a:cxnSpLocks/>
          </p:cNvCxnSpPr>
          <p:nvPr/>
        </p:nvCxnSpPr>
        <p:spPr>
          <a:xfrm>
            <a:off x="919161" y="3429000"/>
            <a:ext cx="7305675" cy="0"/>
          </a:xfrm>
          <a:prstGeom prst="line">
            <a:avLst/>
          </a:prstGeom>
          <a:ln w="76200">
            <a:gradFill>
              <a:gsLst>
                <a:gs pos="0">
                  <a:schemeClr val="accent1">
                    <a:lumMod val="5000"/>
                    <a:lumOff val="95000"/>
                  </a:schemeClr>
                </a:gs>
                <a:gs pos="57000">
                  <a:schemeClr val="tx1"/>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91650330-A6BC-BE47-FD9F-E2E82F9ED320}"/>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109</a:t>
            </a:fld>
            <a:endParaRPr lang="pt-PT" dirty="0"/>
          </a:p>
        </p:txBody>
      </p:sp>
    </p:spTree>
    <p:extLst>
      <p:ext uri="{BB962C8B-B14F-4D97-AF65-F5344CB8AC3E}">
        <p14:creationId xmlns:p14="http://schemas.microsoft.com/office/powerpoint/2010/main" val="110384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2873572-DB70-2DBB-E4F4-C5D00C90F478}"/>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buClr>
                <a:srgbClr val="000000"/>
              </a:buClr>
              <a:buSzPct val="80000"/>
            </a:pPr>
            <a:r>
              <a:rPr lang="pt-PT" sz="2400" b="1" dirty="0">
                <a:solidFill>
                  <a:schemeClr val="bg1"/>
                </a:solidFill>
                <a:latin typeface="Calibri"/>
                <a:ea typeface="SimSun"/>
                <a:cs typeface="Calibri"/>
              </a:rPr>
              <a:t>O que são Híper Parâmetros?</a:t>
            </a:r>
            <a:endParaRPr lang="en-US" sz="2400" b="1" dirty="0">
              <a:solidFill>
                <a:schemeClr val="bg1"/>
              </a:solidFill>
              <a:latin typeface="Calibri"/>
              <a:ea typeface="SimSun"/>
              <a:cs typeface="Calibri"/>
            </a:endParaRPr>
          </a:p>
          <a:p>
            <a:pPr>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2400" b="1" dirty="0">
              <a:solidFill>
                <a:schemeClr val="bg1"/>
              </a:solidFill>
              <a:latin typeface="Calibri"/>
              <a:ea typeface="SimSun"/>
              <a:cs typeface="Calibri"/>
            </a:endParaRPr>
          </a:p>
        </p:txBody>
      </p:sp>
      <p:pic>
        <p:nvPicPr>
          <p:cNvPr id="1028" name="Picture 4">
            <a:extLst>
              <a:ext uri="{FF2B5EF4-FFF2-40B4-BE49-F238E27FC236}">
                <a16:creationId xmlns:a16="http://schemas.microsoft.com/office/drawing/2014/main" id="{6BA40AA1-669E-5F85-5E5E-D326BF5DC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50" y="2761181"/>
            <a:ext cx="6973336" cy="367596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B46770F4-0E5D-991F-A742-7ADF4EF1F033}"/>
              </a:ext>
            </a:extLst>
          </p:cNvPr>
          <p:cNvSpPr txBox="1">
            <a:spLocks/>
          </p:cNvSpPr>
          <p:nvPr/>
        </p:nvSpPr>
        <p:spPr>
          <a:xfrm>
            <a:off x="495439" y="730544"/>
            <a:ext cx="8153122" cy="2014710"/>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Os híper parâmetros são parâmetros de configuração em Redes Neuronais que são definidos antes do treino de um modelo e, tipicamente, não podem ser aprendidos com os dados durante o processo, existindo certas exceções. </a:t>
            </a:r>
            <a:endParaRPr lang="pt-PT" sz="1800" dirty="0">
              <a:cs typeface="Times New Roman"/>
            </a:endParaRPr>
          </a:p>
          <a:p>
            <a:pPr marL="0" indent="0" algn="just"/>
            <a:r>
              <a:rPr lang="pt-PT" sz="1800" dirty="0">
                <a:cs typeface="Times New Roman"/>
              </a:rPr>
              <a:t>	Estes incluem: o número de camadas ocultas (por exemplo, </a:t>
            </a:r>
            <a:r>
              <a:rPr lang="pt-PT" sz="1800" dirty="0">
                <a:solidFill>
                  <a:srgbClr val="C00000"/>
                </a:solidFill>
                <a:cs typeface="Times New Roman"/>
              </a:rPr>
              <a:t>3</a:t>
            </a:r>
            <a:r>
              <a:rPr lang="pt-PT" sz="1800" dirty="0">
                <a:cs typeface="Times New Roman"/>
              </a:rPr>
              <a:t>,</a:t>
            </a:r>
            <a:r>
              <a:rPr lang="pt-PT" sz="1800" dirty="0">
                <a:solidFill>
                  <a:srgbClr val="C00000"/>
                </a:solidFill>
                <a:cs typeface="Times New Roman"/>
              </a:rPr>
              <a:t>5</a:t>
            </a:r>
            <a:r>
              <a:rPr lang="pt-PT" sz="1800" dirty="0">
                <a:cs typeface="Times New Roman"/>
              </a:rPr>
              <a:t>,…), o número de neurónios em cada camada (por exemplo, </a:t>
            </a:r>
            <a:r>
              <a:rPr lang="pt-PT" sz="1800" dirty="0">
                <a:solidFill>
                  <a:schemeClr val="accent4"/>
                </a:solidFill>
                <a:cs typeface="Times New Roman"/>
              </a:rPr>
              <a:t>512</a:t>
            </a:r>
            <a:r>
              <a:rPr lang="pt-PT" sz="1800" dirty="0">
                <a:cs typeface="Times New Roman"/>
              </a:rPr>
              <a:t>, </a:t>
            </a:r>
            <a:r>
              <a:rPr lang="pt-PT" sz="1800" dirty="0">
                <a:solidFill>
                  <a:schemeClr val="accent4"/>
                </a:solidFill>
                <a:cs typeface="Times New Roman"/>
              </a:rPr>
              <a:t>1024</a:t>
            </a:r>
            <a:r>
              <a:rPr lang="pt-PT" sz="1800" dirty="0">
                <a:cs typeface="Times New Roman"/>
              </a:rPr>
              <a:t>, </a:t>
            </a:r>
            <a:r>
              <a:rPr lang="pt-PT" sz="1800" dirty="0">
                <a:solidFill>
                  <a:schemeClr val="accent4"/>
                </a:solidFill>
                <a:cs typeface="Times New Roman"/>
              </a:rPr>
              <a:t>256</a:t>
            </a:r>
            <a:r>
              <a:rPr lang="pt-PT" sz="1800" dirty="0">
                <a:cs typeface="Times New Roman"/>
              </a:rPr>
              <a:t>,…), a taxa de aprendizagem (por exemplo, </a:t>
            </a:r>
            <a:r>
              <a:rPr lang="pt-PT" sz="1800" dirty="0">
                <a:solidFill>
                  <a:schemeClr val="accent6"/>
                </a:solidFill>
                <a:cs typeface="Times New Roman"/>
              </a:rPr>
              <a:t>0.1</a:t>
            </a:r>
            <a:r>
              <a:rPr lang="pt-PT" sz="1800" dirty="0">
                <a:cs typeface="Times New Roman"/>
              </a:rPr>
              <a:t>, </a:t>
            </a:r>
            <a:r>
              <a:rPr lang="pt-PT" sz="1800" dirty="0">
                <a:solidFill>
                  <a:schemeClr val="accent6"/>
                </a:solidFill>
                <a:cs typeface="Times New Roman"/>
              </a:rPr>
              <a:t>0.01</a:t>
            </a:r>
            <a:r>
              <a:rPr lang="pt-PT" sz="1800" dirty="0">
                <a:cs typeface="Times New Roman"/>
              </a:rPr>
              <a:t>, …), e o número de épocas para treinar o modelo. </a:t>
            </a:r>
          </a:p>
        </p:txBody>
      </p:sp>
      <p:sp>
        <p:nvSpPr>
          <p:cNvPr id="5" name="Marcador de Posição de Conteúdo 2">
            <a:extLst>
              <a:ext uri="{FF2B5EF4-FFF2-40B4-BE49-F238E27FC236}">
                <a16:creationId xmlns:a16="http://schemas.microsoft.com/office/drawing/2014/main" id="{971B21DA-2D0D-4F16-6BBC-4CED4F99D9FB}"/>
              </a:ext>
            </a:extLst>
          </p:cNvPr>
          <p:cNvSpPr txBox="1">
            <a:spLocks/>
          </p:cNvSpPr>
          <p:nvPr/>
        </p:nvSpPr>
        <p:spPr>
          <a:xfrm>
            <a:off x="2800350" y="6600029"/>
            <a:ext cx="6494257"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https://medium.com/swlh/best-practices-for-training-deep-neural-networks-in-deep-learning-8c69b6f8b140</a:t>
            </a:r>
            <a:endParaRPr lang="pt-PT" sz="1100" dirty="0">
              <a:cs typeface="Times New Roman"/>
            </a:endParaRPr>
          </a:p>
        </p:txBody>
      </p:sp>
      <p:sp>
        <p:nvSpPr>
          <p:cNvPr id="6" name="TextBox 5">
            <a:extLst>
              <a:ext uri="{FF2B5EF4-FFF2-40B4-BE49-F238E27FC236}">
                <a16:creationId xmlns:a16="http://schemas.microsoft.com/office/drawing/2014/main" id="{AA65CA37-2DF1-F33E-858D-44FDEC656CD8}"/>
              </a:ext>
            </a:extLst>
          </p:cNvPr>
          <p:cNvSpPr txBox="1"/>
          <p:nvPr/>
        </p:nvSpPr>
        <p:spPr>
          <a:xfrm>
            <a:off x="2032000" y="4669013"/>
            <a:ext cx="171450" cy="276999"/>
          </a:xfrm>
          <a:prstGeom prst="rect">
            <a:avLst/>
          </a:prstGeom>
          <a:solidFill>
            <a:schemeClr val="bg1"/>
          </a:solidFill>
        </p:spPr>
        <p:txBody>
          <a:bodyPr wrap="square" rtlCol="0">
            <a:spAutoFit/>
          </a:bodyPr>
          <a:lstStyle/>
          <a:p>
            <a:pPr algn="ctr"/>
            <a:r>
              <a:rPr lang="en-US" sz="1200" b="1" dirty="0">
                <a:solidFill>
                  <a:srgbClr val="C00000"/>
                </a:solidFill>
              </a:rPr>
              <a:t>3</a:t>
            </a:r>
            <a:endParaRPr lang="pt-PT" sz="1600" b="1" dirty="0">
              <a:solidFill>
                <a:srgbClr val="C00000"/>
              </a:solidFill>
            </a:endParaRPr>
          </a:p>
        </p:txBody>
      </p:sp>
      <p:sp>
        <p:nvSpPr>
          <p:cNvPr id="7" name="TextBox 6">
            <a:extLst>
              <a:ext uri="{FF2B5EF4-FFF2-40B4-BE49-F238E27FC236}">
                <a16:creationId xmlns:a16="http://schemas.microsoft.com/office/drawing/2014/main" id="{81B992D5-8B49-C2AF-EF2D-B86335F76BD2}"/>
              </a:ext>
            </a:extLst>
          </p:cNvPr>
          <p:cNvSpPr txBox="1"/>
          <p:nvPr/>
        </p:nvSpPr>
        <p:spPr>
          <a:xfrm>
            <a:off x="2032000" y="5276079"/>
            <a:ext cx="171450" cy="276999"/>
          </a:xfrm>
          <a:prstGeom prst="rect">
            <a:avLst/>
          </a:prstGeom>
          <a:solidFill>
            <a:schemeClr val="bg1"/>
          </a:solidFill>
        </p:spPr>
        <p:txBody>
          <a:bodyPr wrap="square" rtlCol="0">
            <a:spAutoFit/>
          </a:bodyPr>
          <a:lstStyle/>
          <a:p>
            <a:pPr algn="ctr"/>
            <a:r>
              <a:rPr lang="en-US" sz="1200" b="1" dirty="0">
                <a:solidFill>
                  <a:srgbClr val="C00000"/>
                </a:solidFill>
              </a:rPr>
              <a:t>3</a:t>
            </a:r>
            <a:endParaRPr lang="pt-PT" sz="1600" b="1" dirty="0">
              <a:solidFill>
                <a:srgbClr val="C00000"/>
              </a:solidFill>
            </a:endParaRPr>
          </a:p>
        </p:txBody>
      </p:sp>
      <p:sp>
        <p:nvSpPr>
          <p:cNvPr id="8" name="TextBox 7">
            <a:extLst>
              <a:ext uri="{FF2B5EF4-FFF2-40B4-BE49-F238E27FC236}">
                <a16:creationId xmlns:a16="http://schemas.microsoft.com/office/drawing/2014/main" id="{F1617C4C-330A-B1A2-1EA8-FE4355462B6E}"/>
              </a:ext>
            </a:extLst>
          </p:cNvPr>
          <p:cNvSpPr txBox="1"/>
          <p:nvPr/>
        </p:nvSpPr>
        <p:spPr>
          <a:xfrm>
            <a:off x="2032000" y="5883145"/>
            <a:ext cx="171450" cy="276999"/>
          </a:xfrm>
          <a:prstGeom prst="rect">
            <a:avLst/>
          </a:prstGeom>
          <a:solidFill>
            <a:schemeClr val="bg1"/>
          </a:solidFill>
        </p:spPr>
        <p:txBody>
          <a:bodyPr wrap="square" rtlCol="0">
            <a:spAutoFit/>
          </a:bodyPr>
          <a:lstStyle/>
          <a:p>
            <a:pPr algn="ctr"/>
            <a:r>
              <a:rPr lang="en-US" sz="1200" b="1" dirty="0">
                <a:solidFill>
                  <a:srgbClr val="C00000"/>
                </a:solidFill>
              </a:rPr>
              <a:t>5</a:t>
            </a:r>
            <a:endParaRPr lang="pt-PT" sz="1600" b="1" dirty="0">
              <a:solidFill>
                <a:srgbClr val="C00000"/>
              </a:solidFill>
            </a:endParaRPr>
          </a:p>
        </p:txBody>
      </p:sp>
      <p:sp>
        <p:nvSpPr>
          <p:cNvPr id="12" name="TextBox 11">
            <a:extLst>
              <a:ext uri="{FF2B5EF4-FFF2-40B4-BE49-F238E27FC236}">
                <a16:creationId xmlns:a16="http://schemas.microsoft.com/office/drawing/2014/main" id="{2A249046-0C5A-6F33-F748-766CC7F0136D}"/>
              </a:ext>
            </a:extLst>
          </p:cNvPr>
          <p:cNvSpPr txBox="1"/>
          <p:nvPr/>
        </p:nvSpPr>
        <p:spPr>
          <a:xfrm>
            <a:off x="2338390" y="5024491"/>
            <a:ext cx="428625" cy="276999"/>
          </a:xfrm>
          <a:prstGeom prst="rect">
            <a:avLst/>
          </a:prstGeom>
          <a:solidFill>
            <a:schemeClr val="bg1"/>
          </a:solidFill>
        </p:spPr>
        <p:txBody>
          <a:bodyPr wrap="square" rtlCol="0">
            <a:spAutoFit/>
          </a:bodyPr>
          <a:lstStyle/>
          <a:p>
            <a:r>
              <a:rPr lang="en-US" sz="1200" b="1" dirty="0">
                <a:solidFill>
                  <a:schemeClr val="accent6"/>
                </a:solidFill>
              </a:rPr>
              <a:t>0.1</a:t>
            </a:r>
            <a:endParaRPr lang="pt-PT" sz="1600" b="1" dirty="0">
              <a:solidFill>
                <a:schemeClr val="accent6"/>
              </a:solidFill>
            </a:endParaRPr>
          </a:p>
        </p:txBody>
      </p:sp>
      <p:sp>
        <p:nvSpPr>
          <p:cNvPr id="9" name="TextBox 8">
            <a:extLst>
              <a:ext uri="{FF2B5EF4-FFF2-40B4-BE49-F238E27FC236}">
                <a16:creationId xmlns:a16="http://schemas.microsoft.com/office/drawing/2014/main" id="{70A2963E-3D68-CB1E-7B1B-BA074E6DEA24}"/>
              </a:ext>
            </a:extLst>
          </p:cNvPr>
          <p:cNvSpPr txBox="1"/>
          <p:nvPr/>
        </p:nvSpPr>
        <p:spPr>
          <a:xfrm>
            <a:off x="2158210" y="4823439"/>
            <a:ext cx="438149" cy="276999"/>
          </a:xfrm>
          <a:prstGeom prst="rect">
            <a:avLst/>
          </a:prstGeom>
          <a:solidFill>
            <a:schemeClr val="bg1"/>
          </a:solidFill>
        </p:spPr>
        <p:txBody>
          <a:bodyPr wrap="square" rtlCol="0">
            <a:spAutoFit/>
          </a:bodyPr>
          <a:lstStyle/>
          <a:p>
            <a:r>
              <a:rPr lang="en-US" sz="1200" b="1" dirty="0">
                <a:solidFill>
                  <a:schemeClr val="accent4"/>
                </a:solidFill>
              </a:rPr>
              <a:t>512</a:t>
            </a:r>
            <a:endParaRPr lang="pt-PT" sz="1600" b="1" dirty="0">
              <a:solidFill>
                <a:schemeClr val="accent4"/>
              </a:solidFill>
            </a:endParaRPr>
          </a:p>
        </p:txBody>
      </p:sp>
      <p:sp>
        <p:nvSpPr>
          <p:cNvPr id="10" name="TextBox 9">
            <a:extLst>
              <a:ext uri="{FF2B5EF4-FFF2-40B4-BE49-F238E27FC236}">
                <a16:creationId xmlns:a16="http://schemas.microsoft.com/office/drawing/2014/main" id="{50EF72DC-7A13-B70E-B75A-B89BD124BF9C}"/>
              </a:ext>
            </a:extLst>
          </p:cNvPr>
          <p:cNvSpPr txBox="1"/>
          <p:nvPr/>
        </p:nvSpPr>
        <p:spPr>
          <a:xfrm>
            <a:off x="2166940" y="5441113"/>
            <a:ext cx="500060" cy="276999"/>
          </a:xfrm>
          <a:prstGeom prst="rect">
            <a:avLst/>
          </a:prstGeom>
          <a:solidFill>
            <a:schemeClr val="bg1"/>
          </a:solidFill>
        </p:spPr>
        <p:txBody>
          <a:bodyPr wrap="square" rtlCol="0">
            <a:spAutoFit/>
          </a:bodyPr>
          <a:lstStyle/>
          <a:p>
            <a:r>
              <a:rPr lang="en-US" sz="1200" b="1" dirty="0">
                <a:solidFill>
                  <a:schemeClr val="accent4"/>
                </a:solidFill>
              </a:rPr>
              <a:t>1024</a:t>
            </a:r>
            <a:endParaRPr lang="pt-PT" sz="1600" b="1" dirty="0">
              <a:solidFill>
                <a:schemeClr val="accent4"/>
              </a:solidFill>
            </a:endParaRPr>
          </a:p>
        </p:txBody>
      </p:sp>
      <p:sp>
        <p:nvSpPr>
          <p:cNvPr id="11" name="TextBox 10">
            <a:extLst>
              <a:ext uri="{FF2B5EF4-FFF2-40B4-BE49-F238E27FC236}">
                <a16:creationId xmlns:a16="http://schemas.microsoft.com/office/drawing/2014/main" id="{21BDB5C2-D5E7-20A5-06C8-C729191ED624}"/>
              </a:ext>
            </a:extLst>
          </p:cNvPr>
          <p:cNvSpPr txBox="1"/>
          <p:nvPr/>
        </p:nvSpPr>
        <p:spPr>
          <a:xfrm>
            <a:off x="2166940" y="6048179"/>
            <a:ext cx="428625" cy="276999"/>
          </a:xfrm>
          <a:prstGeom prst="rect">
            <a:avLst/>
          </a:prstGeom>
          <a:solidFill>
            <a:schemeClr val="bg1"/>
          </a:solidFill>
        </p:spPr>
        <p:txBody>
          <a:bodyPr wrap="square" rtlCol="0">
            <a:spAutoFit/>
          </a:bodyPr>
          <a:lstStyle/>
          <a:p>
            <a:r>
              <a:rPr lang="en-US" sz="1200" b="1" dirty="0">
                <a:solidFill>
                  <a:schemeClr val="accent4"/>
                </a:solidFill>
              </a:rPr>
              <a:t>256</a:t>
            </a:r>
            <a:endParaRPr lang="pt-PT" sz="1600" b="1" dirty="0">
              <a:solidFill>
                <a:schemeClr val="accent4"/>
              </a:solidFill>
            </a:endParaRPr>
          </a:p>
        </p:txBody>
      </p:sp>
      <p:sp>
        <p:nvSpPr>
          <p:cNvPr id="13" name="TextBox 12">
            <a:extLst>
              <a:ext uri="{FF2B5EF4-FFF2-40B4-BE49-F238E27FC236}">
                <a16:creationId xmlns:a16="http://schemas.microsoft.com/office/drawing/2014/main" id="{888B6BDD-DE19-7655-CD1B-3ABEA0C1C2C6}"/>
              </a:ext>
            </a:extLst>
          </p:cNvPr>
          <p:cNvSpPr txBox="1"/>
          <p:nvPr/>
        </p:nvSpPr>
        <p:spPr>
          <a:xfrm>
            <a:off x="2338390" y="5638887"/>
            <a:ext cx="481010" cy="276999"/>
          </a:xfrm>
          <a:prstGeom prst="rect">
            <a:avLst/>
          </a:prstGeom>
          <a:solidFill>
            <a:schemeClr val="bg1"/>
          </a:solidFill>
        </p:spPr>
        <p:txBody>
          <a:bodyPr wrap="square" rtlCol="0">
            <a:spAutoFit/>
          </a:bodyPr>
          <a:lstStyle/>
          <a:p>
            <a:r>
              <a:rPr lang="en-US" sz="1200" b="1" dirty="0">
                <a:solidFill>
                  <a:schemeClr val="accent6"/>
                </a:solidFill>
              </a:rPr>
              <a:t>0.01</a:t>
            </a:r>
            <a:endParaRPr lang="pt-PT" sz="1600" b="1" dirty="0">
              <a:solidFill>
                <a:schemeClr val="accent6"/>
              </a:solidFill>
            </a:endParaRPr>
          </a:p>
        </p:txBody>
      </p:sp>
      <p:sp>
        <p:nvSpPr>
          <p:cNvPr id="15" name="TextBox 14">
            <a:extLst>
              <a:ext uri="{FF2B5EF4-FFF2-40B4-BE49-F238E27FC236}">
                <a16:creationId xmlns:a16="http://schemas.microsoft.com/office/drawing/2014/main" id="{BA3F6793-E367-D6AC-0D5B-C05598C1E6E9}"/>
              </a:ext>
            </a:extLst>
          </p:cNvPr>
          <p:cNvSpPr txBox="1"/>
          <p:nvPr/>
        </p:nvSpPr>
        <p:spPr>
          <a:xfrm>
            <a:off x="2338389" y="6247964"/>
            <a:ext cx="428625" cy="276999"/>
          </a:xfrm>
          <a:prstGeom prst="rect">
            <a:avLst/>
          </a:prstGeom>
          <a:solidFill>
            <a:schemeClr val="bg1"/>
          </a:solidFill>
        </p:spPr>
        <p:txBody>
          <a:bodyPr wrap="square" rtlCol="0">
            <a:spAutoFit/>
          </a:bodyPr>
          <a:lstStyle/>
          <a:p>
            <a:r>
              <a:rPr lang="en-US" sz="1200" b="1" dirty="0">
                <a:solidFill>
                  <a:schemeClr val="accent6"/>
                </a:solidFill>
              </a:rPr>
              <a:t>0.1</a:t>
            </a:r>
            <a:endParaRPr lang="pt-PT" sz="1600" b="1" dirty="0">
              <a:solidFill>
                <a:schemeClr val="accent6"/>
              </a:solidFill>
            </a:endParaRPr>
          </a:p>
        </p:txBody>
      </p:sp>
      <p:sp>
        <p:nvSpPr>
          <p:cNvPr id="14" name="CaixaDeTexto 13">
            <a:extLst>
              <a:ext uri="{FF2B5EF4-FFF2-40B4-BE49-F238E27FC236}">
                <a16:creationId xmlns:a16="http://schemas.microsoft.com/office/drawing/2014/main" id="{FB82236D-F651-10B9-06A4-97BD18B981F2}"/>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11</a:t>
            </a:fld>
            <a:endParaRPr lang="pt-PT" dirty="0"/>
          </a:p>
        </p:txBody>
      </p:sp>
    </p:spTree>
    <p:extLst>
      <p:ext uri="{BB962C8B-B14F-4D97-AF65-F5344CB8AC3E}">
        <p14:creationId xmlns:p14="http://schemas.microsoft.com/office/powerpoint/2010/main" val="6290448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638185" y="1470733"/>
            <a:ext cx="7573787" cy="136227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As redes neuronais autoencoders têm como objetivo reduzir os dados recebidos, processo a que se dá o nome de “encoder” (codificador), e de seguida reconstrói os dados que foram recebidos, processo de nome “decoder” (decodificador).</a:t>
            </a:r>
            <a:r>
              <a:rPr lang="en-US" sz="1800" dirty="0">
                <a:latin typeface="Calibri"/>
                <a:ea typeface="SimSun"/>
                <a:cs typeface="Calibri"/>
              </a:rPr>
              <a:t> </a:t>
            </a:r>
            <a:endParaRPr lang="pt-PT" sz="1800" dirty="0">
              <a:latin typeface="Calibri"/>
              <a:ea typeface="SimSun"/>
              <a:cs typeface="Calibri"/>
            </a:endParaRPr>
          </a:p>
          <a:p>
            <a:pPr marL="342265" indent="-342265" algn="just">
              <a:buFont typeface="Arial" panose="020B0604020202020204" pitchFamily="34" charset="0"/>
              <a:buChar char="•"/>
            </a:pPr>
            <a:endParaRPr lang="pt-PT" sz="1800" dirty="0">
              <a:latin typeface="Calibri"/>
              <a:ea typeface="SimSun"/>
              <a:cs typeface="Calibri"/>
            </a:endParaRPr>
          </a:p>
        </p:txBody>
      </p:sp>
      <p:sp>
        <p:nvSpPr>
          <p:cNvPr id="2" name="Título 1">
            <a:extLst>
              <a:ext uri="{FF2B5EF4-FFF2-40B4-BE49-F238E27FC236}">
                <a16:creationId xmlns:a16="http://schemas.microsoft.com/office/drawing/2014/main" id="{ACED1626-79EE-1E14-47FE-353D61EEA027}"/>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Autoencoder</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pic>
        <p:nvPicPr>
          <p:cNvPr id="4" name="Picture 4" descr="Diagram, schematic&#10;&#10;Description automatically generated">
            <a:extLst>
              <a:ext uri="{FF2B5EF4-FFF2-40B4-BE49-F238E27FC236}">
                <a16:creationId xmlns:a16="http://schemas.microsoft.com/office/drawing/2014/main" id="{68B4B8AC-C9DE-7403-22D9-0F6141102FC5}"/>
              </a:ext>
            </a:extLst>
          </p:cNvPr>
          <p:cNvPicPr>
            <a:picLocks noChangeAspect="1"/>
          </p:cNvPicPr>
          <p:nvPr/>
        </p:nvPicPr>
        <p:blipFill>
          <a:blip r:embed="rId4"/>
          <a:stretch>
            <a:fillRect/>
          </a:stretch>
        </p:blipFill>
        <p:spPr>
          <a:xfrm>
            <a:off x="1593636" y="2981296"/>
            <a:ext cx="5956727" cy="3261140"/>
          </a:xfrm>
          <a:prstGeom prst="rect">
            <a:avLst/>
          </a:prstGeom>
        </p:spPr>
      </p:pic>
      <p:sp>
        <p:nvSpPr>
          <p:cNvPr id="7" name="Arrow: Right 6">
            <a:extLst>
              <a:ext uri="{FF2B5EF4-FFF2-40B4-BE49-F238E27FC236}">
                <a16:creationId xmlns:a16="http://schemas.microsoft.com/office/drawing/2014/main" id="{F894D3E6-CA66-148A-106B-8F0B57E3D15D}"/>
              </a:ext>
            </a:extLst>
          </p:cNvPr>
          <p:cNvSpPr/>
          <p:nvPr/>
        </p:nvSpPr>
        <p:spPr>
          <a:xfrm>
            <a:off x="1194123" y="4396632"/>
            <a:ext cx="359923" cy="321012"/>
          </a:xfrm>
          <a:prstGeom prst="rightArrow">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cs typeface="Calibri"/>
            </a:endParaRPr>
          </a:p>
        </p:txBody>
      </p:sp>
      <p:sp>
        <p:nvSpPr>
          <p:cNvPr id="10" name="Arrow: Right 9">
            <a:extLst>
              <a:ext uri="{FF2B5EF4-FFF2-40B4-BE49-F238E27FC236}">
                <a16:creationId xmlns:a16="http://schemas.microsoft.com/office/drawing/2014/main" id="{DE72D057-BA00-865C-6B04-817B09608565}"/>
              </a:ext>
            </a:extLst>
          </p:cNvPr>
          <p:cNvSpPr/>
          <p:nvPr/>
        </p:nvSpPr>
        <p:spPr>
          <a:xfrm>
            <a:off x="7409991" y="4390874"/>
            <a:ext cx="359923" cy="321012"/>
          </a:xfrm>
          <a:prstGeom prst="rightArrow">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cs typeface="Calibri"/>
            </a:endParaRPr>
          </a:p>
        </p:txBody>
      </p:sp>
      <p:pic>
        <p:nvPicPr>
          <p:cNvPr id="12" name="Imagem 11">
            <a:extLst>
              <a:ext uri="{FF2B5EF4-FFF2-40B4-BE49-F238E27FC236}">
                <a16:creationId xmlns:a16="http://schemas.microsoft.com/office/drawing/2014/main" id="{574FD157-046F-92A5-0ABD-BF8CB8D6B942}"/>
              </a:ext>
            </a:extLst>
          </p:cNvPr>
          <p:cNvPicPr>
            <a:picLocks noChangeAspect="1"/>
          </p:cNvPicPr>
          <p:nvPr/>
        </p:nvPicPr>
        <p:blipFill rotWithShape="1">
          <a:blip r:embed="rId5"/>
          <a:srcRect l="74721" t="3338" r="1299" b="5513"/>
          <a:stretch/>
        </p:blipFill>
        <p:spPr>
          <a:xfrm>
            <a:off x="8033279" y="3688612"/>
            <a:ext cx="810632" cy="1604356"/>
          </a:xfrm>
          <a:prstGeom prst="rect">
            <a:avLst/>
          </a:prstGeom>
        </p:spPr>
      </p:pic>
      <p:sp>
        <p:nvSpPr>
          <p:cNvPr id="13" name="Marcador de Posição de Conteúdo 2">
            <a:extLst>
              <a:ext uri="{FF2B5EF4-FFF2-40B4-BE49-F238E27FC236}">
                <a16:creationId xmlns:a16="http://schemas.microsoft.com/office/drawing/2014/main" id="{60C0D9B0-E828-8443-6430-FC21BD9575AF}"/>
              </a:ext>
            </a:extLst>
          </p:cNvPr>
          <p:cNvSpPr txBox="1">
            <a:spLocks/>
          </p:cNvSpPr>
          <p:nvPr/>
        </p:nvSpPr>
        <p:spPr>
          <a:xfrm>
            <a:off x="6071616" y="6609940"/>
            <a:ext cx="3145245"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https://www.v7labs.com/blog/autoencoders-guide</a:t>
            </a:r>
            <a:endParaRPr lang="pt-PT" sz="1100" dirty="0">
              <a:cs typeface="Times New Roman"/>
            </a:endParaRPr>
          </a:p>
        </p:txBody>
      </p:sp>
      <p:pic>
        <p:nvPicPr>
          <p:cNvPr id="6" name="Imagem 5">
            <a:extLst>
              <a:ext uri="{FF2B5EF4-FFF2-40B4-BE49-F238E27FC236}">
                <a16:creationId xmlns:a16="http://schemas.microsoft.com/office/drawing/2014/main" id="{B476B598-DB12-A674-9803-2449732BE045}"/>
              </a:ext>
            </a:extLst>
          </p:cNvPr>
          <p:cNvPicPr>
            <a:picLocks noChangeAspect="1"/>
          </p:cNvPicPr>
          <p:nvPr/>
        </p:nvPicPr>
        <p:blipFill rotWithShape="1">
          <a:blip r:embed="rId6"/>
          <a:srcRect l="74721" t="3338" r="1299" b="5513"/>
          <a:stretch/>
        </p:blipFill>
        <p:spPr>
          <a:xfrm>
            <a:off x="251809" y="3688611"/>
            <a:ext cx="810632" cy="1604356"/>
          </a:xfrm>
          <a:prstGeom prst="rect">
            <a:avLst/>
          </a:prstGeom>
        </p:spPr>
      </p:pic>
      <p:sp>
        <p:nvSpPr>
          <p:cNvPr id="8" name="CaixaDeTexto 7">
            <a:extLst>
              <a:ext uri="{FF2B5EF4-FFF2-40B4-BE49-F238E27FC236}">
                <a16:creationId xmlns:a16="http://schemas.microsoft.com/office/drawing/2014/main" id="{8495BA2A-4A97-1713-5905-EB29B6D9E54E}"/>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110</a:t>
            </a:fld>
            <a:endParaRPr lang="pt-PT" dirty="0"/>
          </a:p>
        </p:txBody>
      </p:sp>
    </p:spTree>
    <p:extLst>
      <p:ext uri="{BB962C8B-B14F-4D97-AF65-F5344CB8AC3E}">
        <p14:creationId xmlns:p14="http://schemas.microsoft.com/office/powerpoint/2010/main" val="7369105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54931AB-5EF0-1167-9B8B-CD9F957BD5AF}"/>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Autoencoder</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pic>
        <p:nvPicPr>
          <p:cNvPr id="5" name="Picture 4" descr="Diagram, schematic&#10;&#10;Description automatically generated">
            <a:extLst>
              <a:ext uri="{FF2B5EF4-FFF2-40B4-BE49-F238E27FC236}">
                <a16:creationId xmlns:a16="http://schemas.microsoft.com/office/drawing/2014/main" id="{F1E94C5F-8495-43D7-D0EF-7536AF18A2CE}"/>
              </a:ext>
            </a:extLst>
          </p:cNvPr>
          <p:cNvPicPr>
            <a:picLocks noChangeAspect="1"/>
          </p:cNvPicPr>
          <p:nvPr/>
        </p:nvPicPr>
        <p:blipFill rotWithShape="1">
          <a:blip r:embed="rId2"/>
          <a:srcRect r="42231"/>
          <a:stretch/>
        </p:blipFill>
        <p:spPr>
          <a:xfrm>
            <a:off x="4206241" y="1428756"/>
            <a:ext cx="4937760" cy="4679436"/>
          </a:xfrm>
          <a:prstGeom prst="rect">
            <a:avLst/>
          </a:prstGeom>
        </p:spPr>
      </p:pic>
      <p:sp>
        <p:nvSpPr>
          <p:cNvPr id="6" name="Marcador de Posição de Conteúdo 2">
            <a:extLst>
              <a:ext uri="{FF2B5EF4-FFF2-40B4-BE49-F238E27FC236}">
                <a16:creationId xmlns:a16="http://schemas.microsoft.com/office/drawing/2014/main" id="{DF0436C9-4B67-10F3-D25E-7CAEC7A789C8}"/>
              </a:ext>
            </a:extLst>
          </p:cNvPr>
          <p:cNvSpPr txBox="1">
            <a:spLocks/>
          </p:cNvSpPr>
          <p:nvPr/>
        </p:nvSpPr>
        <p:spPr>
          <a:xfrm>
            <a:off x="408432" y="2668165"/>
            <a:ext cx="3200400" cy="273622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O Encoder é composto por blocos convolucionais que reduzem a dimensão  da camada de entrada em uma secção compacta, a área a tracejado (Dados Comprimidos). Com o objetivo de capturar as partes mais importantes da camada  de entrada.</a:t>
            </a:r>
          </a:p>
        </p:txBody>
      </p:sp>
      <p:sp>
        <p:nvSpPr>
          <p:cNvPr id="7" name="Title 1">
            <a:extLst>
              <a:ext uri="{FF2B5EF4-FFF2-40B4-BE49-F238E27FC236}">
                <a16:creationId xmlns:a16="http://schemas.microsoft.com/office/drawing/2014/main" id="{50DA333A-8802-30ED-C1B8-BC0FA92B9785}"/>
              </a:ext>
            </a:extLst>
          </p:cNvPr>
          <p:cNvSpPr txBox="1">
            <a:spLocks/>
          </p:cNvSpPr>
          <p:nvPr/>
        </p:nvSpPr>
        <p:spPr>
          <a:xfrm>
            <a:off x="660575" y="1291162"/>
            <a:ext cx="822168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latin typeface="Calibri"/>
                <a:ea typeface="SimSun"/>
                <a:cs typeface="Calibri"/>
              </a:rPr>
              <a:t>Encoder</a:t>
            </a:r>
          </a:p>
        </p:txBody>
      </p:sp>
      <p:sp>
        <p:nvSpPr>
          <p:cNvPr id="3" name="CaixaDeTexto 2">
            <a:extLst>
              <a:ext uri="{FF2B5EF4-FFF2-40B4-BE49-F238E27FC236}">
                <a16:creationId xmlns:a16="http://schemas.microsoft.com/office/drawing/2014/main" id="{1A2AD084-2328-9F9B-B28F-19C79C6F0FBD}"/>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111</a:t>
            </a:fld>
            <a:endParaRPr lang="pt-PT" dirty="0"/>
          </a:p>
        </p:txBody>
      </p:sp>
    </p:spTree>
    <p:extLst>
      <p:ext uri="{BB962C8B-B14F-4D97-AF65-F5344CB8AC3E}">
        <p14:creationId xmlns:p14="http://schemas.microsoft.com/office/powerpoint/2010/main" val="40897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54931AB-5EF0-1167-9B8B-CD9F957BD5AF}"/>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Autoencoder</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sp>
        <p:nvSpPr>
          <p:cNvPr id="6" name="Marcador de Posição de Conteúdo 2">
            <a:extLst>
              <a:ext uri="{FF2B5EF4-FFF2-40B4-BE49-F238E27FC236}">
                <a16:creationId xmlns:a16="http://schemas.microsoft.com/office/drawing/2014/main" id="{DF0436C9-4B67-10F3-D25E-7CAEC7A789C8}"/>
              </a:ext>
            </a:extLst>
          </p:cNvPr>
          <p:cNvSpPr txBox="1">
            <a:spLocks/>
          </p:cNvSpPr>
          <p:nvPr/>
        </p:nvSpPr>
        <p:spPr>
          <a:xfrm>
            <a:off x="298704" y="2985157"/>
            <a:ext cx="3663696" cy="273622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A área a tracejado, a que se dá o nome de dados comprimidos, é onde se realiza a filtração da entrada obtendo-se uma versão reduzida desta. Com isso evitamos o overfitting, por outro lado poderá haver perda de alguma informação. Por isso esta etapa é a mais importante da rede neuronal.</a:t>
            </a:r>
          </a:p>
        </p:txBody>
      </p:sp>
      <p:sp>
        <p:nvSpPr>
          <p:cNvPr id="7" name="Title 1">
            <a:extLst>
              <a:ext uri="{FF2B5EF4-FFF2-40B4-BE49-F238E27FC236}">
                <a16:creationId xmlns:a16="http://schemas.microsoft.com/office/drawing/2014/main" id="{50DA333A-8802-30ED-C1B8-BC0FA92B9785}"/>
              </a:ext>
            </a:extLst>
          </p:cNvPr>
          <p:cNvSpPr txBox="1">
            <a:spLocks/>
          </p:cNvSpPr>
          <p:nvPr/>
        </p:nvSpPr>
        <p:spPr>
          <a:xfrm>
            <a:off x="660575" y="1291162"/>
            <a:ext cx="822168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latin typeface="Calibri"/>
                <a:ea typeface="SimSun"/>
                <a:cs typeface="Calibri"/>
              </a:rPr>
              <a:t>Dados Comprimidos </a:t>
            </a:r>
          </a:p>
        </p:txBody>
      </p:sp>
      <p:pic>
        <p:nvPicPr>
          <p:cNvPr id="2" name="Picture 4" descr="Diagram, schematic&#10;&#10;Description automatically generated">
            <a:extLst>
              <a:ext uri="{FF2B5EF4-FFF2-40B4-BE49-F238E27FC236}">
                <a16:creationId xmlns:a16="http://schemas.microsoft.com/office/drawing/2014/main" id="{0EB4F805-E265-D0CB-AAB5-600446345715}"/>
              </a:ext>
            </a:extLst>
          </p:cNvPr>
          <p:cNvPicPr>
            <a:picLocks noChangeAspect="1"/>
          </p:cNvPicPr>
          <p:nvPr/>
        </p:nvPicPr>
        <p:blipFill rotWithShape="1">
          <a:blip r:embed="rId2"/>
          <a:srcRect l="27266" r="32996" b="18918"/>
          <a:stretch/>
        </p:blipFill>
        <p:spPr>
          <a:xfrm>
            <a:off x="4572000" y="1458994"/>
            <a:ext cx="4096512" cy="4576046"/>
          </a:xfrm>
          <a:prstGeom prst="rect">
            <a:avLst/>
          </a:prstGeom>
        </p:spPr>
      </p:pic>
      <p:sp>
        <p:nvSpPr>
          <p:cNvPr id="5" name="CaixaDeTexto 4">
            <a:extLst>
              <a:ext uri="{FF2B5EF4-FFF2-40B4-BE49-F238E27FC236}">
                <a16:creationId xmlns:a16="http://schemas.microsoft.com/office/drawing/2014/main" id="{D4EF8B0C-8547-D460-B43B-114D94BBCF75}"/>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112</a:t>
            </a:fld>
            <a:endParaRPr lang="pt-PT" dirty="0"/>
          </a:p>
        </p:txBody>
      </p:sp>
    </p:spTree>
    <p:extLst>
      <p:ext uri="{BB962C8B-B14F-4D97-AF65-F5344CB8AC3E}">
        <p14:creationId xmlns:p14="http://schemas.microsoft.com/office/powerpoint/2010/main" val="2648267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Diagram, schematic&#10;&#10;Description automatically generated">
            <a:extLst>
              <a:ext uri="{FF2B5EF4-FFF2-40B4-BE49-F238E27FC236}">
                <a16:creationId xmlns:a16="http://schemas.microsoft.com/office/drawing/2014/main" id="{8F05E5F1-5443-0522-051F-BA2E2FF6760B}"/>
              </a:ext>
            </a:extLst>
          </p:cNvPr>
          <p:cNvPicPr>
            <a:picLocks noChangeAspect="1"/>
          </p:cNvPicPr>
          <p:nvPr/>
        </p:nvPicPr>
        <p:blipFill rotWithShape="1">
          <a:blip r:embed="rId2"/>
          <a:srcRect l="57983"/>
          <a:stretch/>
        </p:blipFill>
        <p:spPr>
          <a:xfrm>
            <a:off x="0" y="1450978"/>
            <a:ext cx="4733671" cy="5407022"/>
          </a:xfrm>
          <a:prstGeom prst="rect">
            <a:avLst/>
          </a:prstGeom>
        </p:spPr>
      </p:pic>
      <p:sp>
        <p:nvSpPr>
          <p:cNvPr id="4" name="Título 1">
            <a:extLst>
              <a:ext uri="{FF2B5EF4-FFF2-40B4-BE49-F238E27FC236}">
                <a16:creationId xmlns:a16="http://schemas.microsoft.com/office/drawing/2014/main" id="{154931AB-5EF0-1167-9B8B-CD9F957BD5AF}"/>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Autoencoder</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sp>
        <p:nvSpPr>
          <p:cNvPr id="6" name="Marcador de Posição de Conteúdo 2">
            <a:extLst>
              <a:ext uri="{FF2B5EF4-FFF2-40B4-BE49-F238E27FC236}">
                <a16:creationId xmlns:a16="http://schemas.microsoft.com/office/drawing/2014/main" id="{DF0436C9-4B67-10F3-D25E-7CAEC7A789C8}"/>
              </a:ext>
            </a:extLst>
          </p:cNvPr>
          <p:cNvSpPr txBox="1">
            <a:spLocks/>
          </p:cNvSpPr>
          <p:nvPr/>
        </p:nvSpPr>
        <p:spPr>
          <a:xfrm>
            <a:off x="4771415" y="3025081"/>
            <a:ext cx="3961660" cy="199080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O decoder é a parte final da rede neuronal. </a:t>
            </a:r>
          </a:p>
          <a:p>
            <a:pPr marL="0" indent="0" algn="just"/>
            <a:r>
              <a:rPr lang="pt-PT" sz="1800" dirty="0">
                <a:latin typeface="Calibri"/>
                <a:ea typeface="SimSun"/>
                <a:cs typeface="Calibri"/>
              </a:rPr>
              <a:t>Este corresponde a um conjunto de blocos com a função de aumentar a resolução dos dados e reconstruí-los a partir dos dados comprimidos.</a:t>
            </a:r>
          </a:p>
        </p:txBody>
      </p:sp>
      <p:sp>
        <p:nvSpPr>
          <p:cNvPr id="7" name="Title 1">
            <a:extLst>
              <a:ext uri="{FF2B5EF4-FFF2-40B4-BE49-F238E27FC236}">
                <a16:creationId xmlns:a16="http://schemas.microsoft.com/office/drawing/2014/main" id="{50DA333A-8802-30ED-C1B8-BC0FA92B9785}"/>
              </a:ext>
            </a:extLst>
          </p:cNvPr>
          <p:cNvSpPr txBox="1">
            <a:spLocks/>
          </p:cNvSpPr>
          <p:nvPr/>
        </p:nvSpPr>
        <p:spPr>
          <a:xfrm>
            <a:off x="660575" y="1291162"/>
            <a:ext cx="6093793"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latin typeface="Calibri"/>
                <a:ea typeface="SimSun"/>
                <a:cs typeface="Calibri"/>
              </a:rPr>
              <a:t>Decoder</a:t>
            </a:r>
          </a:p>
        </p:txBody>
      </p:sp>
      <p:sp>
        <p:nvSpPr>
          <p:cNvPr id="5" name="CaixaDeTexto 4">
            <a:extLst>
              <a:ext uri="{FF2B5EF4-FFF2-40B4-BE49-F238E27FC236}">
                <a16:creationId xmlns:a16="http://schemas.microsoft.com/office/drawing/2014/main" id="{2098ADD1-867E-C875-DE19-00FA3C653AE6}"/>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113</a:t>
            </a:fld>
            <a:endParaRPr lang="pt-PT" dirty="0"/>
          </a:p>
        </p:txBody>
      </p:sp>
    </p:spTree>
    <p:extLst>
      <p:ext uri="{BB962C8B-B14F-4D97-AF65-F5344CB8AC3E}">
        <p14:creationId xmlns:p14="http://schemas.microsoft.com/office/powerpoint/2010/main" val="15542498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474409" y="1179855"/>
            <a:ext cx="8195177" cy="136227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O encoder é onde se comprime a informação é representado pela função </a:t>
            </a:r>
            <a:r>
              <a:rPr lang="pt-PT" sz="1800" b="1" dirty="0">
                <a:latin typeface="Calibri"/>
                <a:ea typeface="SimSun"/>
                <a:cs typeface="Calibri"/>
              </a:rPr>
              <a:t>x ( f(x)= h )</a:t>
            </a:r>
            <a:r>
              <a:rPr lang="pt-PT" sz="1800" dirty="0">
                <a:latin typeface="Calibri"/>
                <a:ea typeface="SimSun"/>
                <a:cs typeface="Calibri"/>
              </a:rPr>
              <a:t>. </a:t>
            </a:r>
          </a:p>
          <a:p>
            <a:pPr marL="0" indent="0" algn="just"/>
            <a:r>
              <a:rPr lang="pt-PT" sz="1800" dirty="0">
                <a:latin typeface="Calibri"/>
                <a:ea typeface="SimSun"/>
                <a:cs typeface="Calibri"/>
              </a:rPr>
              <a:t>O decoder é onde restaura a informação original, esta ação é a inversa do encoder que é representada pela função </a:t>
            </a:r>
            <a:r>
              <a:rPr lang="pt-PT" sz="1800" b="1" dirty="0">
                <a:latin typeface="Calibri"/>
                <a:ea typeface="SimSun"/>
                <a:cs typeface="Calibri"/>
              </a:rPr>
              <a:t>h ( g(h)=x' )</a:t>
            </a:r>
            <a:r>
              <a:rPr lang="pt-PT" sz="1800" dirty="0">
                <a:latin typeface="Calibri"/>
                <a:ea typeface="SimSun"/>
                <a:cs typeface="Calibri"/>
              </a:rPr>
              <a:t>.</a:t>
            </a:r>
            <a:endParaRPr lang="pt-PT" sz="1800" dirty="0">
              <a:cs typeface="Calibri"/>
            </a:endParaRPr>
          </a:p>
          <a:p>
            <a:pPr marL="342265" indent="-342265" algn="just">
              <a:buFont typeface="Arial" panose="020B0604020202020204" pitchFamily="34" charset="0"/>
              <a:buChar char="•"/>
            </a:pPr>
            <a:endParaRPr lang="pt-PT" sz="1800" dirty="0">
              <a:latin typeface="Calibri"/>
              <a:ea typeface="SimSun"/>
              <a:cs typeface="Calibri"/>
            </a:endParaRPr>
          </a:p>
          <a:p>
            <a:pPr marL="342265" indent="-342265" algn="just">
              <a:buFont typeface="Arial" panose="020B0604020202020204" pitchFamily="34" charset="0"/>
              <a:buChar char="•"/>
            </a:pPr>
            <a:endParaRPr lang="pt-PT" sz="1800" dirty="0">
              <a:latin typeface="Calibri"/>
              <a:ea typeface="SimSun"/>
              <a:cs typeface="Calibri"/>
            </a:endParaRPr>
          </a:p>
        </p:txBody>
      </p:sp>
      <p:sp>
        <p:nvSpPr>
          <p:cNvPr id="4" name="Marcador de Posição de Conteúdo 2">
            <a:extLst>
              <a:ext uri="{FF2B5EF4-FFF2-40B4-BE49-F238E27FC236}">
                <a16:creationId xmlns:a16="http://schemas.microsoft.com/office/drawing/2014/main" id="{A3AD5D81-F92B-D4E6-FE9A-2F7AA4BA191B}"/>
              </a:ext>
            </a:extLst>
          </p:cNvPr>
          <p:cNvSpPr txBox="1">
            <a:spLocks/>
          </p:cNvSpPr>
          <p:nvPr/>
        </p:nvSpPr>
        <p:spPr>
          <a:xfrm>
            <a:off x="835334" y="5326715"/>
            <a:ext cx="7366910" cy="49339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O autoencoder pode ser descrito da seguinte função:</a:t>
            </a:r>
          </a:p>
          <a:p>
            <a:pPr marL="342265" indent="-342265" algn="just">
              <a:buFont typeface="Arial" panose="020B0604020202020204" pitchFamily="34" charset="0"/>
              <a:buChar char="•"/>
            </a:pPr>
            <a:endParaRPr lang="pt-PT" sz="1800" dirty="0">
              <a:latin typeface="Calibri"/>
              <a:ea typeface="SimSun"/>
              <a:cs typeface="Calibri"/>
            </a:endParaRPr>
          </a:p>
          <a:p>
            <a:pPr marL="342265" indent="-342265" algn="just">
              <a:buFont typeface="Arial" panose="020B0604020202020204" pitchFamily="34" charset="0"/>
              <a:buChar char="•"/>
            </a:pPr>
            <a:endParaRPr lang="pt-PT" sz="1800" dirty="0">
              <a:latin typeface="Calibri"/>
              <a:ea typeface="SimSun"/>
              <a:cs typeface="Calibri"/>
            </a:endParaRPr>
          </a:p>
        </p:txBody>
      </p:sp>
      <p:sp>
        <p:nvSpPr>
          <p:cNvPr id="5" name="TextBox 4">
            <a:extLst>
              <a:ext uri="{FF2B5EF4-FFF2-40B4-BE49-F238E27FC236}">
                <a16:creationId xmlns:a16="http://schemas.microsoft.com/office/drawing/2014/main" id="{C23D5B1B-E7EB-1D4F-5607-D69A1D626974}"/>
              </a:ext>
            </a:extLst>
          </p:cNvPr>
          <p:cNvSpPr txBox="1"/>
          <p:nvPr/>
        </p:nvSpPr>
        <p:spPr>
          <a:xfrm>
            <a:off x="3210247" y="5886256"/>
            <a:ext cx="36924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cs typeface="Calibri"/>
              </a:rPr>
              <a:t>g( f(x) ) = x'</a:t>
            </a:r>
            <a:endParaRPr lang="en-US" sz="4000" dirty="0"/>
          </a:p>
        </p:txBody>
      </p:sp>
      <p:pic>
        <p:nvPicPr>
          <p:cNvPr id="7" name="Picture 5">
            <a:extLst>
              <a:ext uri="{FF2B5EF4-FFF2-40B4-BE49-F238E27FC236}">
                <a16:creationId xmlns:a16="http://schemas.microsoft.com/office/drawing/2014/main" id="{2FFD8C07-1196-2F97-0AC6-7859518B6143}"/>
              </a:ext>
            </a:extLst>
          </p:cNvPr>
          <p:cNvPicPr>
            <a:picLocks noChangeAspect="1"/>
          </p:cNvPicPr>
          <p:nvPr/>
        </p:nvPicPr>
        <p:blipFill>
          <a:blip r:embed="rId4"/>
          <a:stretch>
            <a:fillRect/>
          </a:stretch>
        </p:blipFill>
        <p:spPr>
          <a:xfrm>
            <a:off x="7197326" y="3673013"/>
            <a:ext cx="774565" cy="765040"/>
          </a:xfrm>
          <a:prstGeom prst="rect">
            <a:avLst/>
          </a:prstGeom>
        </p:spPr>
      </p:pic>
      <p:sp>
        <p:nvSpPr>
          <p:cNvPr id="12" name="Arrow: Right 11">
            <a:extLst>
              <a:ext uri="{FF2B5EF4-FFF2-40B4-BE49-F238E27FC236}">
                <a16:creationId xmlns:a16="http://schemas.microsoft.com/office/drawing/2014/main" id="{7ED1AEC4-7481-3C18-AFB3-0FF9E2FE255C}"/>
              </a:ext>
            </a:extLst>
          </p:cNvPr>
          <p:cNvSpPr/>
          <p:nvPr/>
        </p:nvSpPr>
        <p:spPr>
          <a:xfrm>
            <a:off x="1733779" y="3925182"/>
            <a:ext cx="359923" cy="321012"/>
          </a:xfrm>
          <a:prstGeom prst="rightArrow">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cs typeface="Calibri"/>
            </a:endParaRPr>
          </a:p>
        </p:txBody>
      </p:sp>
      <p:sp>
        <p:nvSpPr>
          <p:cNvPr id="14" name="Arrow: Right 13">
            <a:extLst>
              <a:ext uri="{FF2B5EF4-FFF2-40B4-BE49-F238E27FC236}">
                <a16:creationId xmlns:a16="http://schemas.microsoft.com/office/drawing/2014/main" id="{DF06C320-822B-2012-F1C8-C331BD81C57D}"/>
              </a:ext>
            </a:extLst>
          </p:cNvPr>
          <p:cNvSpPr/>
          <p:nvPr/>
        </p:nvSpPr>
        <p:spPr>
          <a:xfrm>
            <a:off x="6676107" y="3923352"/>
            <a:ext cx="359923" cy="321012"/>
          </a:xfrm>
          <a:prstGeom prst="rightArrow">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cs typeface="Calibri"/>
            </a:endParaRPr>
          </a:p>
        </p:txBody>
      </p:sp>
      <p:sp>
        <p:nvSpPr>
          <p:cNvPr id="15" name="Rectangle 14">
            <a:extLst>
              <a:ext uri="{FF2B5EF4-FFF2-40B4-BE49-F238E27FC236}">
                <a16:creationId xmlns:a16="http://schemas.microsoft.com/office/drawing/2014/main" id="{CDBC4FA3-92FA-8236-B32D-51657BF43AD8}"/>
              </a:ext>
            </a:extLst>
          </p:cNvPr>
          <p:cNvSpPr/>
          <p:nvPr/>
        </p:nvSpPr>
        <p:spPr>
          <a:xfrm>
            <a:off x="2286000" y="3608024"/>
            <a:ext cx="1156770" cy="950204"/>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Calibri"/>
              </a:rPr>
              <a:t>Encoder</a:t>
            </a:r>
            <a:endParaRPr lang="en-US" dirty="0">
              <a:solidFill>
                <a:schemeClr val="tx1"/>
              </a:solidFill>
            </a:endParaRPr>
          </a:p>
        </p:txBody>
      </p:sp>
      <p:sp>
        <p:nvSpPr>
          <p:cNvPr id="16" name="Rectangle 15">
            <a:extLst>
              <a:ext uri="{FF2B5EF4-FFF2-40B4-BE49-F238E27FC236}">
                <a16:creationId xmlns:a16="http://schemas.microsoft.com/office/drawing/2014/main" id="{0653A029-6168-D32C-A983-E667B9D1D1E3}"/>
              </a:ext>
            </a:extLst>
          </p:cNvPr>
          <p:cNvSpPr/>
          <p:nvPr/>
        </p:nvSpPr>
        <p:spPr>
          <a:xfrm>
            <a:off x="5326934" y="3608024"/>
            <a:ext cx="1156770" cy="950204"/>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cs typeface="Calibri"/>
              </a:rPr>
              <a:t>Decoder</a:t>
            </a:r>
            <a:endParaRPr lang="en-US" dirty="0">
              <a:solidFill>
                <a:schemeClr val="tx1"/>
              </a:solidFill>
            </a:endParaRPr>
          </a:p>
        </p:txBody>
      </p:sp>
      <p:sp>
        <p:nvSpPr>
          <p:cNvPr id="17" name="Rectangle 16">
            <a:extLst>
              <a:ext uri="{FF2B5EF4-FFF2-40B4-BE49-F238E27FC236}">
                <a16:creationId xmlns:a16="http://schemas.microsoft.com/office/drawing/2014/main" id="{44EAD94B-99B5-701C-B06D-CEA301E31380}"/>
              </a:ext>
            </a:extLst>
          </p:cNvPr>
          <p:cNvSpPr/>
          <p:nvPr/>
        </p:nvSpPr>
        <p:spPr>
          <a:xfrm>
            <a:off x="4158866" y="3401458"/>
            <a:ext cx="454446" cy="147350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solidFill>
                <a:schemeClr val="tx1"/>
              </a:solidFill>
              <a:cs typeface="Calibri"/>
            </a:endParaRPr>
          </a:p>
        </p:txBody>
      </p:sp>
      <p:sp>
        <p:nvSpPr>
          <p:cNvPr id="18" name="Arrow: Right 17">
            <a:extLst>
              <a:ext uri="{FF2B5EF4-FFF2-40B4-BE49-F238E27FC236}">
                <a16:creationId xmlns:a16="http://schemas.microsoft.com/office/drawing/2014/main" id="{7C6A4CFD-0DE8-0B83-1C6B-06F78E48657B}"/>
              </a:ext>
            </a:extLst>
          </p:cNvPr>
          <p:cNvSpPr/>
          <p:nvPr/>
        </p:nvSpPr>
        <p:spPr>
          <a:xfrm>
            <a:off x="3631083" y="3923352"/>
            <a:ext cx="359923" cy="321012"/>
          </a:xfrm>
          <a:prstGeom prst="rightArrow">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cs typeface="Calibri"/>
            </a:endParaRPr>
          </a:p>
        </p:txBody>
      </p:sp>
      <p:sp>
        <p:nvSpPr>
          <p:cNvPr id="19" name="Arrow: Right 18">
            <a:extLst>
              <a:ext uri="{FF2B5EF4-FFF2-40B4-BE49-F238E27FC236}">
                <a16:creationId xmlns:a16="http://schemas.microsoft.com/office/drawing/2014/main" id="{2F899C6A-7174-03AE-1198-31A202593375}"/>
              </a:ext>
            </a:extLst>
          </p:cNvPr>
          <p:cNvSpPr/>
          <p:nvPr/>
        </p:nvSpPr>
        <p:spPr>
          <a:xfrm>
            <a:off x="4800872" y="3923351"/>
            <a:ext cx="359923" cy="321012"/>
          </a:xfrm>
          <a:prstGeom prst="rightArrow">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cs typeface="Calibri"/>
            </a:endParaRPr>
          </a:p>
        </p:txBody>
      </p:sp>
      <p:sp>
        <p:nvSpPr>
          <p:cNvPr id="20" name="TextBox 19">
            <a:extLst>
              <a:ext uri="{FF2B5EF4-FFF2-40B4-BE49-F238E27FC236}">
                <a16:creationId xmlns:a16="http://schemas.microsoft.com/office/drawing/2014/main" id="{4B451C79-9998-7180-09BD-1B7BAC3DD211}"/>
              </a:ext>
            </a:extLst>
          </p:cNvPr>
          <p:cNvSpPr txBox="1"/>
          <p:nvPr/>
        </p:nvSpPr>
        <p:spPr>
          <a:xfrm>
            <a:off x="1026913" y="4438054"/>
            <a:ext cx="3303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cs typeface="Calibri"/>
              </a:rPr>
              <a:t>x</a:t>
            </a:r>
            <a:endParaRPr lang="en-US" sz="2400" b="1" dirty="0"/>
          </a:p>
        </p:txBody>
      </p:sp>
      <p:sp>
        <p:nvSpPr>
          <p:cNvPr id="22" name="TextBox 21">
            <a:extLst>
              <a:ext uri="{FF2B5EF4-FFF2-40B4-BE49-F238E27FC236}">
                <a16:creationId xmlns:a16="http://schemas.microsoft.com/office/drawing/2014/main" id="{B126F73D-51C1-5034-27ED-B5BCA80B7EBF}"/>
              </a:ext>
            </a:extLst>
          </p:cNvPr>
          <p:cNvSpPr txBox="1"/>
          <p:nvPr/>
        </p:nvSpPr>
        <p:spPr>
          <a:xfrm>
            <a:off x="7349131" y="4438053"/>
            <a:ext cx="4554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cs typeface="Calibri"/>
              </a:rPr>
              <a:t>x'</a:t>
            </a:r>
            <a:endParaRPr lang="en-US" sz="2400" b="1" dirty="0"/>
          </a:p>
        </p:txBody>
      </p:sp>
      <p:sp>
        <p:nvSpPr>
          <p:cNvPr id="23" name="TextBox 22">
            <a:extLst>
              <a:ext uri="{FF2B5EF4-FFF2-40B4-BE49-F238E27FC236}">
                <a16:creationId xmlns:a16="http://schemas.microsoft.com/office/drawing/2014/main" id="{AEF711BB-05C2-BAB7-76A9-03067C135EFA}"/>
              </a:ext>
            </a:extLst>
          </p:cNvPr>
          <p:cNvSpPr txBox="1"/>
          <p:nvPr/>
        </p:nvSpPr>
        <p:spPr>
          <a:xfrm>
            <a:off x="4241600" y="4875608"/>
            <a:ext cx="3303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cs typeface="Calibri"/>
              </a:rPr>
              <a:t>h</a:t>
            </a:r>
            <a:endParaRPr lang="en-US" sz="2400" b="1" dirty="0"/>
          </a:p>
        </p:txBody>
      </p:sp>
      <p:sp>
        <p:nvSpPr>
          <p:cNvPr id="24" name="TextBox 23">
            <a:extLst>
              <a:ext uri="{FF2B5EF4-FFF2-40B4-BE49-F238E27FC236}">
                <a16:creationId xmlns:a16="http://schemas.microsoft.com/office/drawing/2014/main" id="{7B2903C4-6B48-8EE6-6571-BE4301DF6188}"/>
              </a:ext>
            </a:extLst>
          </p:cNvPr>
          <p:cNvSpPr txBox="1"/>
          <p:nvPr/>
        </p:nvSpPr>
        <p:spPr>
          <a:xfrm>
            <a:off x="3670101" y="2777132"/>
            <a:ext cx="1428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Dados comprimidos</a:t>
            </a:r>
          </a:p>
        </p:txBody>
      </p:sp>
      <p:sp>
        <p:nvSpPr>
          <p:cNvPr id="25" name="TextBox 24">
            <a:extLst>
              <a:ext uri="{FF2B5EF4-FFF2-40B4-BE49-F238E27FC236}">
                <a16:creationId xmlns:a16="http://schemas.microsoft.com/office/drawing/2014/main" id="{AA987F04-8562-3035-166F-F84315C6BDB0}"/>
              </a:ext>
            </a:extLst>
          </p:cNvPr>
          <p:cNvSpPr txBox="1"/>
          <p:nvPr/>
        </p:nvSpPr>
        <p:spPr>
          <a:xfrm>
            <a:off x="750092" y="2991444"/>
            <a:ext cx="8840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Entrada original</a:t>
            </a:r>
            <a:endParaRPr lang="en-US" dirty="0"/>
          </a:p>
        </p:txBody>
      </p:sp>
      <p:sp>
        <p:nvSpPr>
          <p:cNvPr id="26" name="TextBox 25">
            <a:extLst>
              <a:ext uri="{FF2B5EF4-FFF2-40B4-BE49-F238E27FC236}">
                <a16:creationId xmlns:a16="http://schemas.microsoft.com/office/drawing/2014/main" id="{F1223742-3B50-251C-968B-47C2437525CB}"/>
              </a:ext>
            </a:extLst>
          </p:cNvPr>
          <p:cNvSpPr txBox="1"/>
          <p:nvPr/>
        </p:nvSpPr>
        <p:spPr>
          <a:xfrm>
            <a:off x="6857999" y="2991445"/>
            <a:ext cx="1428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cs typeface="Calibri"/>
              </a:rPr>
              <a:t>Saída reconstruida</a:t>
            </a:r>
          </a:p>
        </p:txBody>
      </p:sp>
      <p:sp>
        <p:nvSpPr>
          <p:cNvPr id="6" name="Título 1">
            <a:extLst>
              <a:ext uri="{FF2B5EF4-FFF2-40B4-BE49-F238E27FC236}">
                <a16:creationId xmlns:a16="http://schemas.microsoft.com/office/drawing/2014/main" id="{BC5D05E4-1C13-9788-A5EB-B3735A3FBF10}"/>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Autoencoder</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pic>
        <p:nvPicPr>
          <p:cNvPr id="8" name="Imagem 7">
            <a:extLst>
              <a:ext uri="{FF2B5EF4-FFF2-40B4-BE49-F238E27FC236}">
                <a16:creationId xmlns:a16="http://schemas.microsoft.com/office/drawing/2014/main" id="{E75CE1D7-E642-2817-6F90-16B73094F30E}"/>
              </a:ext>
            </a:extLst>
          </p:cNvPr>
          <p:cNvPicPr>
            <a:picLocks noChangeAspect="1"/>
          </p:cNvPicPr>
          <p:nvPr/>
        </p:nvPicPr>
        <p:blipFill>
          <a:blip r:embed="rId5"/>
          <a:stretch>
            <a:fillRect/>
          </a:stretch>
        </p:blipFill>
        <p:spPr>
          <a:xfrm>
            <a:off x="761129" y="3793595"/>
            <a:ext cx="774858" cy="758546"/>
          </a:xfrm>
          <a:prstGeom prst="rect">
            <a:avLst/>
          </a:prstGeom>
        </p:spPr>
      </p:pic>
      <p:sp>
        <p:nvSpPr>
          <p:cNvPr id="21" name="Marcador de Posição de Conteúdo 2">
            <a:extLst>
              <a:ext uri="{FF2B5EF4-FFF2-40B4-BE49-F238E27FC236}">
                <a16:creationId xmlns:a16="http://schemas.microsoft.com/office/drawing/2014/main" id="{1CBE2FDE-9EB7-20E2-5438-54E647BA3673}"/>
              </a:ext>
            </a:extLst>
          </p:cNvPr>
          <p:cNvSpPr txBox="1">
            <a:spLocks/>
          </p:cNvSpPr>
          <p:nvPr/>
        </p:nvSpPr>
        <p:spPr>
          <a:xfrm>
            <a:off x="3803904" y="6609940"/>
            <a:ext cx="5412957"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https://towardsdatascience.com/applied-deep-learning-part-3-autoencoders-1c083af4d798</a:t>
            </a:r>
            <a:endParaRPr lang="pt-PT" sz="1100" dirty="0">
              <a:cs typeface="Times New Roman"/>
            </a:endParaRPr>
          </a:p>
        </p:txBody>
      </p:sp>
      <p:sp>
        <p:nvSpPr>
          <p:cNvPr id="10" name="CaixaDeTexto 9">
            <a:extLst>
              <a:ext uri="{FF2B5EF4-FFF2-40B4-BE49-F238E27FC236}">
                <a16:creationId xmlns:a16="http://schemas.microsoft.com/office/drawing/2014/main" id="{1DCFB27F-8212-33EF-3475-D847BDF6E8B3}"/>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114</a:t>
            </a:fld>
            <a:endParaRPr lang="pt-PT" dirty="0"/>
          </a:p>
        </p:txBody>
      </p:sp>
    </p:spTree>
    <p:extLst>
      <p:ext uri="{BB962C8B-B14F-4D97-AF65-F5344CB8AC3E}">
        <p14:creationId xmlns:p14="http://schemas.microsoft.com/office/powerpoint/2010/main" val="554995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6" name="Título 1">
            <a:extLst>
              <a:ext uri="{FF2B5EF4-FFF2-40B4-BE49-F238E27FC236}">
                <a16:creationId xmlns:a16="http://schemas.microsoft.com/office/drawing/2014/main" id="{BC5D05E4-1C13-9788-A5EB-B3735A3FBF10}"/>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Autoencoder</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sp>
        <p:nvSpPr>
          <p:cNvPr id="27" name="Marcador de Posição de Conteúdo 2">
            <a:extLst>
              <a:ext uri="{FF2B5EF4-FFF2-40B4-BE49-F238E27FC236}">
                <a16:creationId xmlns:a16="http://schemas.microsoft.com/office/drawing/2014/main" id="{F0BBF0C2-19F7-ECFD-8D98-8A676B7461CF}"/>
              </a:ext>
            </a:extLst>
          </p:cNvPr>
          <p:cNvSpPr txBox="1">
            <a:spLocks/>
          </p:cNvSpPr>
          <p:nvPr/>
        </p:nvSpPr>
        <p:spPr>
          <a:xfrm>
            <a:off x="591414" y="1779527"/>
            <a:ext cx="7564060" cy="4124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Outros tipos de rede neuronais que utilizam “autoencoders”:</a:t>
            </a:r>
          </a:p>
          <a:p>
            <a:pPr lvl="1"/>
            <a:r>
              <a:rPr lang="pt-PT" sz="1800" dirty="0">
                <a:solidFill>
                  <a:srgbClr val="000000"/>
                </a:solidFill>
                <a:latin typeface="Calibri"/>
                <a:ea typeface="SimSun"/>
                <a:cs typeface="Times New Roman"/>
              </a:rPr>
              <a:t>Codificadores automáticos incompletos</a:t>
            </a:r>
          </a:p>
          <a:p>
            <a:pPr lvl="1"/>
            <a:r>
              <a:rPr lang="pt-PT" sz="1800" dirty="0">
                <a:solidFill>
                  <a:srgbClr val="000000"/>
                </a:solidFill>
                <a:latin typeface="Calibri"/>
                <a:ea typeface="SimSun"/>
                <a:cs typeface="Times New Roman"/>
              </a:rPr>
              <a:t>Autoencoders esparsos</a:t>
            </a:r>
          </a:p>
          <a:p>
            <a:pPr lvl="1"/>
            <a:r>
              <a:rPr lang="pt-PT" sz="1800" dirty="0">
                <a:solidFill>
                  <a:srgbClr val="000000"/>
                </a:solidFill>
                <a:latin typeface="Calibri"/>
                <a:ea typeface="SimSun"/>
                <a:cs typeface="Times New Roman"/>
              </a:rPr>
              <a:t>Codificadores automáticos contrativos</a:t>
            </a:r>
          </a:p>
          <a:p>
            <a:pPr lvl="1"/>
            <a:r>
              <a:rPr lang="pt-PT" sz="1800" dirty="0">
                <a:solidFill>
                  <a:srgbClr val="000000"/>
                </a:solidFill>
                <a:latin typeface="Calibri"/>
                <a:ea typeface="SimSun"/>
                <a:cs typeface="Times New Roman"/>
              </a:rPr>
              <a:t>Denoising autoencoders</a:t>
            </a:r>
          </a:p>
          <a:p>
            <a:pPr lvl="1"/>
            <a:r>
              <a:rPr lang="pt-PT" sz="1800" dirty="0">
                <a:solidFill>
                  <a:srgbClr val="000000"/>
                </a:solidFill>
                <a:latin typeface="Calibri"/>
                <a:ea typeface="SimSun"/>
                <a:cs typeface="Times New Roman"/>
              </a:rPr>
              <a:t>Autoencoders variacionais (para modelagem generativa)</a:t>
            </a:r>
          </a:p>
          <a:p>
            <a:pPr marL="0" indent="0" algn="just"/>
            <a:r>
              <a:rPr lang="pt-PT" sz="1800" dirty="0">
                <a:latin typeface="Calibri"/>
                <a:ea typeface="SimSun"/>
                <a:cs typeface="Times New Roman"/>
              </a:rPr>
              <a:t> </a:t>
            </a:r>
          </a:p>
        </p:txBody>
      </p:sp>
      <p:sp>
        <p:nvSpPr>
          <p:cNvPr id="3" name="CaixaDeTexto 2">
            <a:extLst>
              <a:ext uri="{FF2B5EF4-FFF2-40B4-BE49-F238E27FC236}">
                <a16:creationId xmlns:a16="http://schemas.microsoft.com/office/drawing/2014/main" id="{5703B76D-DA6E-2132-6CA9-3CF920037F01}"/>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115</a:t>
            </a:fld>
            <a:endParaRPr lang="pt-PT" dirty="0"/>
          </a:p>
        </p:txBody>
      </p:sp>
    </p:spTree>
    <p:extLst>
      <p:ext uri="{BB962C8B-B14F-4D97-AF65-F5344CB8AC3E}">
        <p14:creationId xmlns:p14="http://schemas.microsoft.com/office/powerpoint/2010/main" val="36720053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D94221-1188-1E17-CA44-9603FEFC0E24}"/>
              </a:ext>
            </a:extLst>
          </p:cNvPr>
          <p:cNvSpPr>
            <a:spLocks noGrp="1"/>
          </p:cNvSpPr>
          <p:nvPr>
            <p:ph idx="1"/>
          </p:nvPr>
        </p:nvSpPr>
        <p:spPr>
          <a:xfrm>
            <a:off x="319367" y="1068048"/>
            <a:ext cx="8221680" cy="4480495"/>
          </a:xfrm>
        </p:spPr>
        <p:txBody>
          <a:bodyPr/>
          <a:lstStyle/>
          <a:p>
            <a:pPr marL="342265" indent="-342265"/>
            <a:r>
              <a:rPr lang="en-US" sz="1050" dirty="0">
                <a:latin typeface="Calibri"/>
                <a:ea typeface="SimSun"/>
                <a:cs typeface="Calibri"/>
                <a:hlinkClick r:id="rId2"/>
              </a:rPr>
              <a:t>https://www.jeremyjordan.me/variational-autoencoders/</a:t>
            </a:r>
            <a:endParaRPr lang="en-US" sz="1050" dirty="0">
              <a:cs typeface="Calibri" pitchFamily="2"/>
            </a:endParaRPr>
          </a:p>
          <a:p>
            <a:pPr marL="342265" indent="-342265"/>
            <a:r>
              <a:rPr lang="en-US" sz="1050" dirty="0">
                <a:latin typeface="Calibri"/>
                <a:ea typeface="SimSun"/>
                <a:cs typeface="Calibri"/>
                <a:hlinkClick r:id="rId3"/>
              </a:rPr>
              <a:t>https://devpost.com/software/animation-autoencoder-wp0cdt</a:t>
            </a:r>
            <a:endParaRPr lang="en-US" sz="1050" dirty="0">
              <a:cs typeface="Calibri" pitchFamily="2"/>
            </a:endParaRPr>
          </a:p>
          <a:p>
            <a:pPr marL="342265" indent="-342265"/>
            <a:r>
              <a:rPr lang="en-US" sz="1050" dirty="0">
                <a:latin typeface="Calibri"/>
                <a:ea typeface="SimSun"/>
                <a:cs typeface="Calibri"/>
                <a:hlinkClick r:id="rId4"/>
              </a:rPr>
              <a:t>https://iq.opengenus.org/applications-of-autoencoders/</a:t>
            </a:r>
            <a:endParaRPr lang="en-US" sz="1050" dirty="0">
              <a:cs typeface="Calibri" pitchFamily="2"/>
            </a:endParaRPr>
          </a:p>
          <a:p>
            <a:pPr marL="342265" indent="-342265"/>
            <a:r>
              <a:rPr lang="en-US" sz="1050" dirty="0">
                <a:latin typeface="Calibri"/>
                <a:ea typeface="SimSun"/>
                <a:cs typeface="Calibri"/>
                <a:hlinkClick r:id="rId5"/>
              </a:rPr>
              <a:t>https://machinelearningmastery.com/how-to-control-the-speed-and-stability-of-training-neural-networks-with-gradient-descent-batch-size/</a:t>
            </a:r>
            <a:endParaRPr lang="en-US" sz="1050" dirty="0">
              <a:cs typeface="Calibri" pitchFamily="2"/>
            </a:endParaRPr>
          </a:p>
          <a:p>
            <a:pPr marL="342265" indent="-342265"/>
            <a:r>
              <a:rPr lang="en-US" sz="1050" dirty="0">
                <a:latin typeface="Calibri"/>
                <a:ea typeface="SimSun"/>
                <a:cs typeface="Calibri"/>
                <a:hlinkClick r:id="rId6"/>
              </a:rPr>
              <a:t>https://www.baeldung.com/cs/learning-rate-batch-size</a:t>
            </a:r>
            <a:endParaRPr lang="en-US" sz="1050" dirty="0">
              <a:cs typeface="Calibri" pitchFamily="2"/>
            </a:endParaRPr>
          </a:p>
          <a:p>
            <a:pPr marL="342265" indent="-342265"/>
            <a:r>
              <a:rPr lang="en-US" sz="1050" dirty="0">
                <a:latin typeface="Calibri"/>
                <a:ea typeface="SimSun"/>
                <a:cs typeface="Calibri"/>
                <a:hlinkClick r:id="rId7"/>
              </a:rPr>
              <a:t>https://analyticsindiamag.com/most-common-activation-functions-in-neural-networks-and-rationale-behind-it/</a:t>
            </a:r>
            <a:endParaRPr lang="en-US" sz="1050" dirty="0">
              <a:latin typeface="Calibri"/>
              <a:ea typeface="SimSun"/>
            </a:endParaRPr>
          </a:p>
          <a:p>
            <a:pPr marL="342265" indent="-342265"/>
            <a:r>
              <a:rPr lang="en-US" sz="1050" dirty="0">
                <a:latin typeface="Calibri"/>
                <a:ea typeface="SimSun"/>
                <a:cs typeface="Calibri"/>
                <a:hlinkClick r:id="rId8"/>
              </a:rPr>
              <a:t>http://karpathy.github.io/2015/05/21/rnn-effectiveness/</a:t>
            </a:r>
            <a:endParaRPr lang="en-US" sz="1050" dirty="0">
              <a:cs typeface="Calibri" pitchFamily="2"/>
            </a:endParaRPr>
          </a:p>
          <a:p>
            <a:pPr marL="342265" indent="-342265"/>
            <a:r>
              <a:rPr lang="en-US" sz="1050" dirty="0">
                <a:latin typeface="Calibri"/>
                <a:cs typeface="Calibri"/>
                <a:hlinkClick r:id="rId9"/>
              </a:rPr>
              <a:t>https://hackernoon.com/exploding-and-vanishing-gradient-problem-math-behind-the-truth-6bd008df6e25</a:t>
            </a:r>
            <a:endParaRPr lang="en-US" sz="1050" dirty="0">
              <a:cs typeface="Calibri" pitchFamily="2"/>
            </a:endParaRPr>
          </a:p>
          <a:p>
            <a:pPr marL="342265" indent="-342265"/>
            <a:r>
              <a:rPr lang="en-US" sz="1050" dirty="0">
                <a:latin typeface="Calibri"/>
                <a:cs typeface="Calibri"/>
                <a:hlinkClick r:id="rId10"/>
              </a:rPr>
              <a:t>https://www.deeplearningbook.com.br/redes-neurais-recorrentes/</a:t>
            </a:r>
            <a:endParaRPr lang="en-US" sz="1050" dirty="0">
              <a:cs typeface="Calibri" pitchFamily="2"/>
            </a:endParaRPr>
          </a:p>
          <a:p>
            <a:pPr marL="342265" indent="-342265"/>
            <a:r>
              <a:rPr lang="en-US" sz="1050" dirty="0">
                <a:latin typeface="Calibri"/>
                <a:ea typeface="SimSun"/>
                <a:cs typeface="Calibri"/>
                <a:hlinkClick r:id="rId11"/>
              </a:rPr>
              <a:t>https://viceri.com.br/insights/arquiteturas-de-redes-neurais-convolucionais-para-reconhecimento-de-imagens/</a:t>
            </a:r>
            <a:endParaRPr lang="en-US" sz="1050" dirty="0">
              <a:cs typeface="Calibri" pitchFamily="2"/>
            </a:endParaRPr>
          </a:p>
          <a:p>
            <a:pPr marL="342265" indent="-342265"/>
            <a:r>
              <a:rPr lang="en-US" sz="1050" dirty="0">
                <a:latin typeface="Calibri"/>
                <a:ea typeface="SimSun"/>
                <a:cs typeface="Calibri"/>
                <a:hlinkClick r:id="rId12"/>
              </a:rPr>
              <a:t>https://bdm.unb.br/bitstream/10483/31168/1/2021_LeonardoAlmeida_MarcusViniciusBorges_tcc.pdf</a:t>
            </a:r>
            <a:endParaRPr lang="en-US" sz="1050" dirty="0">
              <a:cs typeface="Calibri" pitchFamily="2"/>
            </a:endParaRPr>
          </a:p>
          <a:p>
            <a:pPr marL="342265" indent="-342265"/>
            <a:r>
              <a:rPr lang="en-US" sz="1050" dirty="0">
                <a:latin typeface="Calibri"/>
                <a:ea typeface="SimSun"/>
                <a:cs typeface="Calibri"/>
                <a:hlinkClick r:id="rId13"/>
              </a:rPr>
              <a:t>https://imasters.com.br/data/um-mergulho-profundo-nas-redes-neurais-recorrentes</a:t>
            </a:r>
            <a:endParaRPr lang="en-US" sz="1050" dirty="0">
              <a:cs typeface="Calibri" pitchFamily="2"/>
            </a:endParaRPr>
          </a:p>
          <a:p>
            <a:pPr marL="342265" indent="-342265"/>
            <a:r>
              <a:rPr lang="en-US" sz="1050" dirty="0">
                <a:latin typeface="Calibri"/>
                <a:ea typeface="SimSun"/>
                <a:cs typeface="Calibri"/>
                <a:hlinkClick r:id="rId14"/>
              </a:rPr>
              <a:t>https://insightlab.ufc.br/aprenda-a-criar-e-treinar-uma-rede-neural-convolucional-cnn</a:t>
            </a:r>
            <a:r>
              <a:rPr lang="en-US" sz="1050" dirty="0">
                <a:latin typeface="Calibri"/>
                <a:ea typeface="SimSun"/>
                <a:cs typeface="Calibri"/>
              </a:rPr>
              <a:t> </a:t>
            </a:r>
          </a:p>
          <a:p>
            <a:pPr marL="342265" indent="-342265"/>
            <a:r>
              <a:rPr lang="en-US" sz="1050" dirty="0">
                <a:latin typeface="Calibri"/>
                <a:ea typeface="SimSun"/>
                <a:cs typeface="Calibri"/>
                <a:hlinkClick r:id="rId15"/>
              </a:rPr>
              <a:t>https://www.gormanalysis.com/blog/neural-networks-for-your-dog-1-1-introduction/</a:t>
            </a:r>
            <a:endParaRPr lang="en-US" sz="1050" dirty="0">
              <a:latin typeface="Calibri"/>
              <a:ea typeface="SimSun"/>
              <a:cs typeface="Calibri"/>
            </a:endParaRPr>
          </a:p>
          <a:p>
            <a:pPr marL="342265" indent="-342265"/>
            <a:r>
              <a:rPr lang="en-US" sz="1050" dirty="0">
                <a:latin typeface="Calibri"/>
                <a:ea typeface="SimSun"/>
                <a:cs typeface="Calibri"/>
                <a:hlinkClick r:id="rId16"/>
              </a:rPr>
              <a:t>https://www.spicelogic.com/Blog/Perceptron-Artificial-Neural-Networks-10</a:t>
            </a:r>
            <a:endParaRPr lang="en-US" sz="1050" dirty="0">
              <a:latin typeface="Calibri"/>
              <a:ea typeface="SimSun"/>
              <a:cs typeface="Calibri"/>
            </a:endParaRPr>
          </a:p>
          <a:p>
            <a:pPr marL="342265" indent="-342265"/>
            <a:endParaRPr lang="en-US" sz="1050" dirty="0">
              <a:latin typeface="Calibri"/>
              <a:ea typeface="SimSun"/>
              <a:cs typeface="Calibri"/>
            </a:endParaRPr>
          </a:p>
          <a:p>
            <a:pPr marL="342265" indent="-342265"/>
            <a:endParaRPr lang="en-US" dirty="0">
              <a:cs typeface="Calibri"/>
            </a:endParaRPr>
          </a:p>
        </p:txBody>
      </p:sp>
      <p:sp>
        <p:nvSpPr>
          <p:cNvPr id="6" name="Título 1">
            <a:extLst>
              <a:ext uri="{FF2B5EF4-FFF2-40B4-BE49-F238E27FC236}">
                <a16:creationId xmlns:a16="http://schemas.microsoft.com/office/drawing/2014/main" id="{85DE05F1-A9E0-0126-025B-B2F159090C05}"/>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Webgrafia</a:t>
            </a:r>
            <a:endParaRPr lang="en-US" sz="2400" dirty="0">
              <a:solidFill>
                <a:schemeClr val="bg1"/>
              </a:solidFill>
              <a:cs typeface="Calibri"/>
            </a:endParaRPr>
          </a:p>
          <a:p>
            <a:pPr algn="ctr"/>
            <a:endParaRPr lang="pt-BR" sz="2400" b="1" dirty="0">
              <a:solidFill>
                <a:schemeClr val="bg1"/>
              </a:solidFill>
            </a:endParaRPr>
          </a:p>
        </p:txBody>
      </p:sp>
      <p:sp>
        <p:nvSpPr>
          <p:cNvPr id="7" name="CaixaDeTexto 6">
            <a:extLst>
              <a:ext uri="{FF2B5EF4-FFF2-40B4-BE49-F238E27FC236}">
                <a16:creationId xmlns:a16="http://schemas.microsoft.com/office/drawing/2014/main" id="{2B332301-1EE6-E942-F3C1-D4445C5C8460}"/>
              </a:ext>
            </a:extLst>
          </p:cNvPr>
          <p:cNvSpPr txBox="1"/>
          <p:nvPr/>
        </p:nvSpPr>
        <p:spPr>
          <a:xfrm>
            <a:off x="8558074" y="6273040"/>
            <a:ext cx="585926" cy="369332"/>
          </a:xfrm>
          <a:prstGeom prst="rect">
            <a:avLst/>
          </a:prstGeom>
          <a:noFill/>
        </p:spPr>
        <p:txBody>
          <a:bodyPr wrap="square" rtlCol="0">
            <a:spAutoFit/>
          </a:bodyPr>
          <a:lstStyle/>
          <a:p>
            <a:fld id="{02D5EF1D-7C64-4749-9558-C40BCDE35EA6}" type="slidenum">
              <a:rPr lang="pt-PT" smtClean="0"/>
              <a:t>116</a:t>
            </a:fld>
            <a:endParaRPr lang="pt-PT" dirty="0"/>
          </a:p>
        </p:txBody>
      </p:sp>
    </p:spTree>
    <p:extLst>
      <p:ext uri="{BB962C8B-B14F-4D97-AF65-F5344CB8AC3E}">
        <p14:creationId xmlns:p14="http://schemas.microsoft.com/office/powerpoint/2010/main" val="170958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2873572-DB70-2DBB-E4F4-C5D00C90F478}"/>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buClr>
                <a:srgbClr val="000000"/>
              </a:buClr>
              <a:buSzPct val="80000"/>
            </a:pPr>
            <a:r>
              <a:rPr lang="pt-PT" sz="2400" b="1" dirty="0">
                <a:solidFill>
                  <a:schemeClr val="bg1"/>
                </a:solidFill>
                <a:latin typeface="Calibri"/>
                <a:ea typeface="SimSun"/>
                <a:cs typeface="Calibri"/>
              </a:rPr>
              <a:t>O que são Híper Parâmetros?</a:t>
            </a:r>
            <a:endParaRPr lang="en-US" sz="2400" b="1" dirty="0">
              <a:solidFill>
                <a:schemeClr val="bg1"/>
              </a:solidFill>
              <a:latin typeface="Calibri"/>
              <a:ea typeface="SimSun"/>
              <a:cs typeface="Calibri"/>
            </a:endParaRPr>
          </a:p>
          <a:p>
            <a:pPr>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2400" b="1" dirty="0">
              <a:solidFill>
                <a:schemeClr val="bg1"/>
              </a:solidFill>
              <a:latin typeface="Calibri"/>
              <a:ea typeface="SimSun"/>
              <a:cs typeface="Calibri"/>
            </a:endParaRPr>
          </a:p>
        </p:txBody>
      </p:sp>
      <p:sp>
        <p:nvSpPr>
          <p:cNvPr id="3" name="Marcador de Posição de Conteúdo 2">
            <a:extLst>
              <a:ext uri="{FF2B5EF4-FFF2-40B4-BE49-F238E27FC236}">
                <a16:creationId xmlns:a16="http://schemas.microsoft.com/office/drawing/2014/main" id="{B46770F4-0E5D-991F-A742-7ADF4EF1F033}"/>
              </a:ext>
            </a:extLst>
          </p:cNvPr>
          <p:cNvSpPr txBox="1">
            <a:spLocks/>
          </p:cNvSpPr>
          <p:nvPr/>
        </p:nvSpPr>
        <p:spPr>
          <a:xfrm>
            <a:off x="601973" y="1209675"/>
            <a:ext cx="8017874" cy="152173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a:t>
            </a:r>
            <a:r>
              <a:rPr lang="pt-PT" sz="1800" dirty="0">
                <a:cs typeface="Times New Roman"/>
              </a:rPr>
              <a:t> Os valores dos híper parâmetros têm um impacto significativo no desempenho do modelo, e encontrar os valores ideais geralmente é um processo de tentativa e erro que requer experimentação. </a:t>
            </a:r>
          </a:p>
        </p:txBody>
      </p:sp>
      <p:sp>
        <p:nvSpPr>
          <p:cNvPr id="5" name="Marcador de Posição de Conteúdo 2">
            <a:extLst>
              <a:ext uri="{FF2B5EF4-FFF2-40B4-BE49-F238E27FC236}">
                <a16:creationId xmlns:a16="http://schemas.microsoft.com/office/drawing/2014/main" id="{971B21DA-2D0D-4F16-6BBC-4CED4F99D9FB}"/>
              </a:ext>
            </a:extLst>
          </p:cNvPr>
          <p:cNvSpPr txBox="1">
            <a:spLocks/>
          </p:cNvSpPr>
          <p:nvPr/>
        </p:nvSpPr>
        <p:spPr>
          <a:xfrm>
            <a:off x="2800350" y="6600029"/>
            <a:ext cx="6494257"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https://medium.com/swlh/best-practices-for-training-deep-neural-networks-in-deep-learning-8c69b6f8b140</a:t>
            </a:r>
            <a:endParaRPr lang="pt-PT" sz="1100" dirty="0">
              <a:cs typeface="Times New Roman"/>
            </a:endParaRPr>
          </a:p>
        </p:txBody>
      </p:sp>
      <p:pic>
        <p:nvPicPr>
          <p:cNvPr id="6" name="Picture 4">
            <a:extLst>
              <a:ext uri="{FF2B5EF4-FFF2-40B4-BE49-F238E27FC236}">
                <a16:creationId xmlns:a16="http://schemas.microsoft.com/office/drawing/2014/main" id="{0C4AA0A8-5F21-B826-F98F-CE0C2D5E8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50" y="2761181"/>
            <a:ext cx="6973336" cy="36759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0249EB-8C32-1FEE-D2B1-4C0610DE832E}"/>
              </a:ext>
            </a:extLst>
          </p:cNvPr>
          <p:cNvSpPr txBox="1"/>
          <p:nvPr/>
        </p:nvSpPr>
        <p:spPr>
          <a:xfrm>
            <a:off x="2032000" y="4669013"/>
            <a:ext cx="171450" cy="276999"/>
          </a:xfrm>
          <a:prstGeom prst="rect">
            <a:avLst/>
          </a:prstGeom>
          <a:solidFill>
            <a:schemeClr val="bg1"/>
          </a:solidFill>
        </p:spPr>
        <p:txBody>
          <a:bodyPr wrap="square" rtlCol="0">
            <a:spAutoFit/>
          </a:bodyPr>
          <a:lstStyle/>
          <a:p>
            <a:pPr algn="ctr"/>
            <a:r>
              <a:rPr lang="en-US" sz="1200" b="1" dirty="0">
                <a:solidFill>
                  <a:srgbClr val="C00000"/>
                </a:solidFill>
              </a:rPr>
              <a:t>3</a:t>
            </a:r>
            <a:endParaRPr lang="pt-PT" sz="1600" b="1" dirty="0">
              <a:solidFill>
                <a:srgbClr val="C00000"/>
              </a:solidFill>
            </a:endParaRPr>
          </a:p>
        </p:txBody>
      </p:sp>
      <p:sp>
        <p:nvSpPr>
          <p:cNvPr id="8" name="TextBox 7">
            <a:extLst>
              <a:ext uri="{FF2B5EF4-FFF2-40B4-BE49-F238E27FC236}">
                <a16:creationId xmlns:a16="http://schemas.microsoft.com/office/drawing/2014/main" id="{97104FE2-F894-2D99-05D5-4C2C6F7033C9}"/>
              </a:ext>
            </a:extLst>
          </p:cNvPr>
          <p:cNvSpPr txBox="1"/>
          <p:nvPr/>
        </p:nvSpPr>
        <p:spPr>
          <a:xfrm>
            <a:off x="2032000" y="5276079"/>
            <a:ext cx="171450" cy="276999"/>
          </a:xfrm>
          <a:prstGeom prst="rect">
            <a:avLst/>
          </a:prstGeom>
          <a:solidFill>
            <a:schemeClr val="bg1"/>
          </a:solidFill>
        </p:spPr>
        <p:txBody>
          <a:bodyPr wrap="square" rtlCol="0">
            <a:spAutoFit/>
          </a:bodyPr>
          <a:lstStyle/>
          <a:p>
            <a:pPr algn="ctr"/>
            <a:r>
              <a:rPr lang="en-US" sz="1200" b="1" dirty="0">
                <a:solidFill>
                  <a:srgbClr val="C00000"/>
                </a:solidFill>
              </a:rPr>
              <a:t>3</a:t>
            </a:r>
            <a:endParaRPr lang="pt-PT" sz="1600" b="1" dirty="0">
              <a:solidFill>
                <a:srgbClr val="C00000"/>
              </a:solidFill>
            </a:endParaRPr>
          </a:p>
        </p:txBody>
      </p:sp>
      <p:sp>
        <p:nvSpPr>
          <p:cNvPr id="9" name="TextBox 8">
            <a:extLst>
              <a:ext uri="{FF2B5EF4-FFF2-40B4-BE49-F238E27FC236}">
                <a16:creationId xmlns:a16="http://schemas.microsoft.com/office/drawing/2014/main" id="{42D57399-566D-38D4-9724-8CAF97724281}"/>
              </a:ext>
            </a:extLst>
          </p:cNvPr>
          <p:cNvSpPr txBox="1"/>
          <p:nvPr/>
        </p:nvSpPr>
        <p:spPr>
          <a:xfrm>
            <a:off x="2032000" y="5883145"/>
            <a:ext cx="171450" cy="276999"/>
          </a:xfrm>
          <a:prstGeom prst="rect">
            <a:avLst/>
          </a:prstGeom>
          <a:solidFill>
            <a:schemeClr val="bg1"/>
          </a:solidFill>
        </p:spPr>
        <p:txBody>
          <a:bodyPr wrap="square" rtlCol="0">
            <a:spAutoFit/>
          </a:bodyPr>
          <a:lstStyle/>
          <a:p>
            <a:pPr algn="ctr"/>
            <a:r>
              <a:rPr lang="en-US" sz="1200" b="1" dirty="0">
                <a:solidFill>
                  <a:srgbClr val="C00000"/>
                </a:solidFill>
              </a:rPr>
              <a:t>5</a:t>
            </a:r>
            <a:endParaRPr lang="pt-PT" sz="1600" b="1" dirty="0">
              <a:solidFill>
                <a:srgbClr val="C00000"/>
              </a:solidFill>
            </a:endParaRPr>
          </a:p>
        </p:txBody>
      </p:sp>
      <p:sp>
        <p:nvSpPr>
          <p:cNvPr id="10" name="TextBox 9">
            <a:extLst>
              <a:ext uri="{FF2B5EF4-FFF2-40B4-BE49-F238E27FC236}">
                <a16:creationId xmlns:a16="http://schemas.microsoft.com/office/drawing/2014/main" id="{5100B399-5B06-4637-9348-D71B8D7835DB}"/>
              </a:ext>
            </a:extLst>
          </p:cNvPr>
          <p:cNvSpPr txBox="1"/>
          <p:nvPr/>
        </p:nvSpPr>
        <p:spPr>
          <a:xfrm>
            <a:off x="2338390" y="5024491"/>
            <a:ext cx="428625" cy="276999"/>
          </a:xfrm>
          <a:prstGeom prst="rect">
            <a:avLst/>
          </a:prstGeom>
          <a:solidFill>
            <a:schemeClr val="bg1"/>
          </a:solidFill>
        </p:spPr>
        <p:txBody>
          <a:bodyPr wrap="square" rtlCol="0">
            <a:spAutoFit/>
          </a:bodyPr>
          <a:lstStyle/>
          <a:p>
            <a:r>
              <a:rPr lang="en-US" sz="1200" b="1" dirty="0">
                <a:solidFill>
                  <a:schemeClr val="accent6"/>
                </a:solidFill>
              </a:rPr>
              <a:t>0.1</a:t>
            </a:r>
            <a:endParaRPr lang="pt-PT" sz="1600" b="1" dirty="0">
              <a:solidFill>
                <a:schemeClr val="accent6"/>
              </a:solidFill>
            </a:endParaRPr>
          </a:p>
        </p:txBody>
      </p:sp>
      <p:sp>
        <p:nvSpPr>
          <p:cNvPr id="11" name="TextBox 10">
            <a:extLst>
              <a:ext uri="{FF2B5EF4-FFF2-40B4-BE49-F238E27FC236}">
                <a16:creationId xmlns:a16="http://schemas.microsoft.com/office/drawing/2014/main" id="{EF5F8830-211B-6308-5D9D-81A67FEE4892}"/>
              </a:ext>
            </a:extLst>
          </p:cNvPr>
          <p:cNvSpPr txBox="1"/>
          <p:nvPr/>
        </p:nvSpPr>
        <p:spPr>
          <a:xfrm>
            <a:off x="2158210" y="4823439"/>
            <a:ext cx="438149" cy="276999"/>
          </a:xfrm>
          <a:prstGeom prst="rect">
            <a:avLst/>
          </a:prstGeom>
          <a:solidFill>
            <a:schemeClr val="bg1"/>
          </a:solidFill>
        </p:spPr>
        <p:txBody>
          <a:bodyPr wrap="square" rtlCol="0">
            <a:spAutoFit/>
          </a:bodyPr>
          <a:lstStyle/>
          <a:p>
            <a:r>
              <a:rPr lang="en-US" sz="1200" b="1" dirty="0">
                <a:solidFill>
                  <a:schemeClr val="accent4"/>
                </a:solidFill>
              </a:rPr>
              <a:t>512</a:t>
            </a:r>
            <a:endParaRPr lang="pt-PT" sz="1600" b="1" dirty="0">
              <a:solidFill>
                <a:schemeClr val="accent4"/>
              </a:solidFill>
            </a:endParaRPr>
          </a:p>
        </p:txBody>
      </p:sp>
      <p:sp>
        <p:nvSpPr>
          <p:cNvPr id="12" name="TextBox 11">
            <a:extLst>
              <a:ext uri="{FF2B5EF4-FFF2-40B4-BE49-F238E27FC236}">
                <a16:creationId xmlns:a16="http://schemas.microsoft.com/office/drawing/2014/main" id="{595954A2-6335-13E7-5CDA-408518D3B560}"/>
              </a:ext>
            </a:extLst>
          </p:cNvPr>
          <p:cNvSpPr txBox="1"/>
          <p:nvPr/>
        </p:nvSpPr>
        <p:spPr>
          <a:xfrm>
            <a:off x="2166940" y="6048179"/>
            <a:ext cx="428625" cy="276999"/>
          </a:xfrm>
          <a:prstGeom prst="rect">
            <a:avLst/>
          </a:prstGeom>
          <a:solidFill>
            <a:schemeClr val="bg1"/>
          </a:solidFill>
        </p:spPr>
        <p:txBody>
          <a:bodyPr wrap="square" rtlCol="0">
            <a:spAutoFit/>
          </a:bodyPr>
          <a:lstStyle/>
          <a:p>
            <a:r>
              <a:rPr lang="en-US" sz="1200" b="1" dirty="0">
                <a:solidFill>
                  <a:schemeClr val="accent4"/>
                </a:solidFill>
              </a:rPr>
              <a:t>256</a:t>
            </a:r>
            <a:endParaRPr lang="pt-PT" sz="1600" b="1" dirty="0">
              <a:solidFill>
                <a:schemeClr val="accent4"/>
              </a:solidFill>
            </a:endParaRPr>
          </a:p>
        </p:txBody>
      </p:sp>
      <p:sp>
        <p:nvSpPr>
          <p:cNvPr id="13" name="TextBox 12">
            <a:extLst>
              <a:ext uri="{FF2B5EF4-FFF2-40B4-BE49-F238E27FC236}">
                <a16:creationId xmlns:a16="http://schemas.microsoft.com/office/drawing/2014/main" id="{E24DBEA6-FE65-2E53-A5D0-FEB0D8CDDAB5}"/>
              </a:ext>
            </a:extLst>
          </p:cNvPr>
          <p:cNvSpPr txBox="1"/>
          <p:nvPr/>
        </p:nvSpPr>
        <p:spPr>
          <a:xfrm>
            <a:off x="2338390" y="5638887"/>
            <a:ext cx="481010" cy="276999"/>
          </a:xfrm>
          <a:prstGeom prst="rect">
            <a:avLst/>
          </a:prstGeom>
          <a:solidFill>
            <a:schemeClr val="bg1"/>
          </a:solidFill>
        </p:spPr>
        <p:txBody>
          <a:bodyPr wrap="square" rtlCol="0">
            <a:spAutoFit/>
          </a:bodyPr>
          <a:lstStyle/>
          <a:p>
            <a:r>
              <a:rPr lang="en-US" sz="1200" b="1" dirty="0">
                <a:solidFill>
                  <a:schemeClr val="accent6"/>
                </a:solidFill>
              </a:rPr>
              <a:t>0.01</a:t>
            </a:r>
            <a:endParaRPr lang="pt-PT" sz="1600" b="1" dirty="0">
              <a:solidFill>
                <a:schemeClr val="accent6"/>
              </a:solidFill>
            </a:endParaRPr>
          </a:p>
        </p:txBody>
      </p:sp>
      <p:sp>
        <p:nvSpPr>
          <p:cNvPr id="14" name="TextBox 13">
            <a:extLst>
              <a:ext uri="{FF2B5EF4-FFF2-40B4-BE49-F238E27FC236}">
                <a16:creationId xmlns:a16="http://schemas.microsoft.com/office/drawing/2014/main" id="{2B1B8F44-07A6-3608-50B9-7ECC1A0E5C2E}"/>
              </a:ext>
            </a:extLst>
          </p:cNvPr>
          <p:cNvSpPr txBox="1"/>
          <p:nvPr/>
        </p:nvSpPr>
        <p:spPr>
          <a:xfrm>
            <a:off x="2338389" y="6247964"/>
            <a:ext cx="428625" cy="276999"/>
          </a:xfrm>
          <a:prstGeom prst="rect">
            <a:avLst/>
          </a:prstGeom>
          <a:solidFill>
            <a:schemeClr val="bg1"/>
          </a:solidFill>
        </p:spPr>
        <p:txBody>
          <a:bodyPr wrap="square" rtlCol="0">
            <a:spAutoFit/>
          </a:bodyPr>
          <a:lstStyle/>
          <a:p>
            <a:r>
              <a:rPr lang="en-US" sz="1200" b="1" dirty="0">
                <a:solidFill>
                  <a:schemeClr val="accent6"/>
                </a:solidFill>
              </a:rPr>
              <a:t>0.1</a:t>
            </a:r>
            <a:endParaRPr lang="pt-PT" sz="1600" b="1" dirty="0">
              <a:solidFill>
                <a:schemeClr val="accent6"/>
              </a:solidFill>
            </a:endParaRPr>
          </a:p>
        </p:txBody>
      </p:sp>
      <p:sp>
        <p:nvSpPr>
          <p:cNvPr id="15" name="TextBox 14">
            <a:extLst>
              <a:ext uri="{FF2B5EF4-FFF2-40B4-BE49-F238E27FC236}">
                <a16:creationId xmlns:a16="http://schemas.microsoft.com/office/drawing/2014/main" id="{441A8A53-971D-7714-259B-883643B3A8E3}"/>
              </a:ext>
            </a:extLst>
          </p:cNvPr>
          <p:cNvSpPr txBox="1"/>
          <p:nvPr/>
        </p:nvSpPr>
        <p:spPr>
          <a:xfrm>
            <a:off x="2166940" y="5441113"/>
            <a:ext cx="500060" cy="276999"/>
          </a:xfrm>
          <a:prstGeom prst="rect">
            <a:avLst/>
          </a:prstGeom>
          <a:solidFill>
            <a:schemeClr val="bg1"/>
          </a:solidFill>
        </p:spPr>
        <p:txBody>
          <a:bodyPr wrap="square" rtlCol="0">
            <a:spAutoFit/>
          </a:bodyPr>
          <a:lstStyle/>
          <a:p>
            <a:r>
              <a:rPr lang="en-US" sz="1200" b="1" dirty="0">
                <a:solidFill>
                  <a:schemeClr val="accent4"/>
                </a:solidFill>
              </a:rPr>
              <a:t>1024</a:t>
            </a:r>
            <a:endParaRPr lang="pt-PT" sz="1600" b="1" dirty="0">
              <a:solidFill>
                <a:schemeClr val="accent4"/>
              </a:solidFill>
            </a:endParaRPr>
          </a:p>
        </p:txBody>
      </p:sp>
      <p:sp>
        <p:nvSpPr>
          <p:cNvPr id="16" name="CaixaDeTexto 15">
            <a:extLst>
              <a:ext uri="{FF2B5EF4-FFF2-40B4-BE49-F238E27FC236}">
                <a16:creationId xmlns:a16="http://schemas.microsoft.com/office/drawing/2014/main" id="{E841D593-4A3A-D0B4-C9DE-693649D7E195}"/>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12</a:t>
            </a:fld>
            <a:endParaRPr lang="pt-PT" dirty="0"/>
          </a:p>
        </p:txBody>
      </p:sp>
    </p:spTree>
    <p:extLst>
      <p:ext uri="{BB962C8B-B14F-4D97-AF65-F5344CB8AC3E}">
        <p14:creationId xmlns:p14="http://schemas.microsoft.com/office/powerpoint/2010/main" val="3506433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14CA92B-7942-387A-F37D-F6D108A300E1}"/>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Datasets</a:t>
            </a:r>
          </a:p>
          <a:p>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A43A799D-1821-A8C9-A41B-9D846C1C348D}"/>
              </a:ext>
            </a:extLst>
          </p:cNvPr>
          <p:cNvSpPr txBox="1">
            <a:spLocks/>
          </p:cNvSpPr>
          <p:nvPr/>
        </p:nvSpPr>
        <p:spPr>
          <a:xfrm>
            <a:off x="566728" y="1691460"/>
            <a:ext cx="8017874" cy="20426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Times New Roman"/>
              </a:rPr>
              <a:t>	Datasets são conjuntos de dados que são usados para treinar as Redes Neuronais. Usando o exemplo passado, da classificação de maçãs e bananas, a tabela representa os dados do dataset que usamos para treinar a rede neuronal. </a:t>
            </a:r>
          </a:p>
        </p:txBody>
      </p:sp>
      <p:sp>
        <p:nvSpPr>
          <p:cNvPr id="7" name="Title 1">
            <a:extLst>
              <a:ext uri="{FF2B5EF4-FFF2-40B4-BE49-F238E27FC236}">
                <a16:creationId xmlns:a16="http://schemas.microsoft.com/office/drawing/2014/main" id="{12B3A5C9-B76C-E11D-0962-9D04976C4309}"/>
              </a:ext>
            </a:extLst>
          </p:cNvPr>
          <p:cNvSpPr txBox="1">
            <a:spLocks/>
          </p:cNvSpPr>
          <p:nvPr/>
        </p:nvSpPr>
        <p:spPr>
          <a:xfrm>
            <a:off x="635482" y="958142"/>
            <a:ext cx="822168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t>O que são Datasets?</a:t>
            </a:r>
          </a:p>
        </p:txBody>
      </p:sp>
      <p:sp>
        <p:nvSpPr>
          <p:cNvPr id="9" name="Marcador de Posição de Conteúdo 2">
            <a:extLst>
              <a:ext uri="{FF2B5EF4-FFF2-40B4-BE49-F238E27FC236}">
                <a16:creationId xmlns:a16="http://schemas.microsoft.com/office/drawing/2014/main" id="{25B743DE-D986-9DAA-7896-634DAEC41986}"/>
              </a:ext>
            </a:extLst>
          </p:cNvPr>
          <p:cNvSpPr txBox="1">
            <a:spLocks/>
          </p:cNvSpPr>
          <p:nvPr/>
        </p:nvSpPr>
        <p:spPr>
          <a:xfrm>
            <a:off x="636525" y="3713823"/>
            <a:ext cx="4451141" cy="1667678"/>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Times New Roman"/>
              </a:rPr>
              <a:t>	Usando os dados que indicam qual a fruta e qual a sua massa ou forma, podemos treinar a Rede Neuronal de modo a que, quando adicionados novos dados, a rede seja capaz de classificar corretamente as frutas.</a:t>
            </a:r>
          </a:p>
        </p:txBody>
      </p:sp>
      <p:graphicFrame>
        <p:nvGraphicFramePr>
          <p:cNvPr id="10" name="Tabela 4">
            <a:extLst>
              <a:ext uri="{FF2B5EF4-FFF2-40B4-BE49-F238E27FC236}">
                <a16:creationId xmlns:a16="http://schemas.microsoft.com/office/drawing/2014/main" id="{71AE6E24-305A-F7D7-0AA9-9183204892DF}"/>
              </a:ext>
            </a:extLst>
          </p:cNvPr>
          <p:cNvGraphicFramePr>
            <a:graphicFrameLocks noGrp="1"/>
          </p:cNvGraphicFramePr>
          <p:nvPr>
            <p:extLst>
              <p:ext uri="{D42A27DB-BD31-4B8C-83A1-F6EECF244321}">
                <p14:modId xmlns:p14="http://schemas.microsoft.com/office/powerpoint/2010/main" val="449488320"/>
              </p:ext>
            </p:extLst>
          </p:nvPr>
        </p:nvGraphicFramePr>
        <p:xfrm>
          <a:off x="6110185" y="3073072"/>
          <a:ext cx="2158091" cy="3275800"/>
        </p:xfrm>
        <a:graphic>
          <a:graphicData uri="http://schemas.openxmlformats.org/drawingml/2006/table">
            <a:tbl>
              <a:tblPr>
                <a:tableStyleId>{5C22544A-7EE6-4342-B048-85BDC9FD1C3A}</a:tableStyleId>
              </a:tblPr>
              <a:tblGrid>
                <a:gridCol w="729729">
                  <a:extLst>
                    <a:ext uri="{9D8B030D-6E8A-4147-A177-3AD203B41FA5}">
                      <a16:colId xmlns:a16="http://schemas.microsoft.com/office/drawing/2014/main" val="2949321277"/>
                    </a:ext>
                  </a:extLst>
                </a:gridCol>
                <a:gridCol w="640073">
                  <a:extLst>
                    <a:ext uri="{9D8B030D-6E8A-4147-A177-3AD203B41FA5}">
                      <a16:colId xmlns:a16="http://schemas.microsoft.com/office/drawing/2014/main" val="3282517672"/>
                    </a:ext>
                  </a:extLst>
                </a:gridCol>
                <a:gridCol w="788289">
                  <a:extLst>
                    <a:ext uri="{9D8B030D-6E8A-4147-A177-3AD203B41FA5}">
                      <a16:colId xmlns:a16="http://schemas.microsoft.com/office/drawing/2014/main" val="3129215013"/>
                    </a:ext>
                  </a:extLst>
                </a:gridCol>
              </a:tblGrid>
              <a:tr h="302354">
                <a:tc>
                  <a:txBody>
                    <a:bodyPr/>
                    <a:lstStyle/>
                    <a:p>
                      <a:pPr algn="ctr" fontAlgn="b"/>
                      <a:r>
                        <a:rPr lang="pt-PT" sz="1600" u="none" strike="noStrike" dirty="0">
                          <a:effectLst/>
                        </a:rPr>
                        <a:t>Fruta </a:t>
                      </a:r>
                      <a:endParaRPr lang="pt-PT"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b"/>
                      <a:r>
                        <a:rPr lang="pt-PT" sz="1600" u="none" strike="noStrike" kern="1200" dirty="0">
                          <a:solidFill>
                            <a:schemeClr val="dk1"/>
                          </a:solidFill>
                          <a:effectLst/>
                          <a:latin typeface="+mn-lt"/>
                          <a:ea typeface="+mn-ea"/>
                          <a:cs typeface="+mn-cs"/>
                        </a:rPr>
                        <a:t>Forma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u="none" strike="noStrike" kern="1200" dirty="0">
                          <a:solidFill>
                            <a:schemeClr val="dk1"/>
                          </a:solidFill>
                          <a:effectLst/>
                          <a:latin typeface="+mn-lt"/>
                          <a:ea typeface="+mn-ea"/>
                          <a:cs typeface="+mn-cs"/>
                        </a:rPr>
                        <a:t>Massa  de 0 a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730861164"/>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effectLst/>
                        </a:rPr>
                        <a:t>0.22</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panose="020F0502020204030204" pitchFamily="34" charset="0"/>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9744877"/>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u="none" strike="noStrike" dirty="0">
                          <a:effectLst/>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4817877"/>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0.2</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4924060"/>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0.9</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panose="020F0502020204030204" pitchFamily="34" charset="0"/>
                        </a:rPr>
                        <a:t>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4589485"/>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0.84</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panose="020F0502020204030204" pitchFamily="34" charset="0"/>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2329055"/>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0.38</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0184332"/>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0.68</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panose="020F0502020204030204" pitchFamily="34" charset="0"/>
                        </a:rPr>
                        <a:t>0.53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7572602"/>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0.71</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panose="020F0502020204030204" pitchFamily="34" charset="0"/>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8991004"/>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0.29</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181409"/>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0.85</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6753705"/>
                  </a:ext>
                </a:extLst>
              </a:tr>
            </a:tbl>
          </a:graphicData>
        </a:graphic>
      </p:graphicFrame>
      <p:sp>
        <p:nvSpPr>
          <p:cNvPr id="3" name="CaixaDeTexto 2">
            <a:extLst>
              <a:ext uri="{FF2B5EF4-FFF2-40B4-BE49-F238E27FC236}">
                <a16:creationId xmlns:a16="http://schemas.microsoft.com/office/drawing/2014/main" id="{3F550D28-5073-62E3-9F6C-7DA780E220FF}"/>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13</a:t>
            </a:fld>
            <a:endParaRPr lang="pt-PT" dirty="0"/>
          </a:p>
        </p:txBody>
      </p:sp>
    </p:spTree>
    <p:extLst>
      <p:ext uri="{BB962C8B-B14F-4D97-AF65-F5344CB8AC3E}">
        <p14:creationId xmlns:p14="http://schemas.microsoft.com/office/powerpoint/2010/main" val="902610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e Conteúdo 2">
            <a:extLst>
              <a:ext uri="{FF2B5EF4-FFF2-40B4-BE49-F238E27FC236}">
                <a16:creationId xmlns:a16="http://schemas.microsoft.com/office/drawing/2014/main" id="{F95C1E7B-14AA-1998-541D-ED822E191CA0}"/>
              </a:ext>
            </a:extLst>
          </p:cNvPr>
          <p:cNvSpPr txBox="1">
            <a:spLocks/>
          </p:cNvSpPr>
          <p:nvPr/>
        </p:nvSpPr>
        <p:spPr>
          <a:xfrm>
            <a:off x="634678" y="1518183"/>
            <a:ext cx="7874642" cy="1701660"/>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Ao utilizarmos grandes redes neuronais com datasets pequenos, podemos encontrar problemas de sobre-ajuste (“overfitting”) dos pesos ou bias.</a:t>
            </a:r>
          </a:p>
          <a:p>
            <a:pPr marL="0" indent="0" algn="just"/>
            <a:r>
              <a:rPr lang="pt-PT" sz="1800" dirty="0">
                <a:latin typeface="Calibri"/>
                <a:ea typeface="SimSun"/>
                <a:cs typeface="Calibri"/>
              </a:rPr>
              <a:t>	Simplificando, a rede neuronal irá ficar demasiada adaptada à base de dados utilizada inicialmente, o que irá prejudicar a rede durante a classificação quando esta receber novos dados de entrada.</a:t>
            </a:r>
          </a:p>
        </p:txBody>
      </p:sp>
      <p:sp>
        <p:nvSpPr>
          <p:cNvPr id="10" name="Título 1">
            <a:extLst>
              <a:ext uri="{FF2B5EF4-FFF2-40B4-BE49-F238E27FC236}">
                <a16:creationId xmlns:a16="http://schemas.microsoft.com/office/drawing/2014/main" id="{5E85071B-F574-AFAE-3BFF-D0688335A285}"/>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Problemas - Datasets</a:t>
            </a:r>
          </a:p>
          <a:p>
            <a:endParaRPr lang="pt-BR" sz="2400" b="1" dirty="0">
              <a:solidFill>
                <a:schemeClr val="bg1"/>
              </a:solidFill>
            </a:endParaRPr>
          </a:p>
        </p:txBody>
      </p:sp>
      <p:pic>
        <p:nvPicPr>
          <p:cNvPr id="1026" name="Picture 2" descr="Techniques for handling underfitting and overfitting in Machine Learning |  by Manpreet Singh Minhas | Towards Data Science">
            <a:extLst>
              <a:ext uri="{FF2B5EF4-FFF2-40B4-BE49-F238E27FC236}">
                <a16:creationId xmlns:a16="http://schemas.microsoft.com/office/drawing/2014/main" id="{FB3A73BB-0114-C719-EFAB-0D8D3590848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96021" y="3429000"/>
            <a:ext cx="3751957" cy="2972539"/>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Posição de Conteúdo 2">
            <a:extLst>
              <a:ext uri="{FF2B5EF4-FFF2-40B4-BE49-F238E27FC236}">
                <a16:creationId xmlns:a16="http://schemas.microsoft.com/office/drawing/2014/main" id="{262BAC68-D385-4F9A-0552-00E067F19D91}"/>
              </a:ext>
            </a:extLst>
          </p:cNvPr>
          <p:cNvSpPr txBox="1">
            <a:spLocks/>
          </p:cNvSpPr>
          <p:nvPr/>
        </p:nvSpPr>
        <p:spPr>
          <a:xfrm>
            <a:off x="2065469" y="6609940"/>
            <a:ext cx="715139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https://towardsdatascience.com/techniques-for-handling-underfitting-and-overfitting-in-machine-learning-348daa2380b9</a:t>
            </a:r>
            <a:endParaRPr lang="pt-PT" sz="1100" dirty="0">
              <a:cs typeface="Times New Roman"/>
            </a:endParaRPr>
          </a:p>
        </p:txBody>
      </p:sp>
      <p:sp>
        <p:nvSpPr>
          <p:cNvPr id="3" name="Title 1">
            <a:extLst>
              <a:ext uri="{FF2B5EF4-FFF2-40B4-BE49-F238E27FC236}">
                <a16:creationId xmlns:a16="http://schemas.microsoft.com/office/drawing/2014/main" id="{6FF6975D-2AE5-C40E-5188-45B5267CF602}"/>
              </a:ext>
            </a:extLst>
          </p:cNvPr>
          <p:cNvSpPr txBox="1">
            <a:spLocks/>
          </p:cNvSpPr>
          <p:nvPr/>
        </p:nvSpPr>
        <p:spPr>
          <a:xfrm>
            <a:off x="635482" y="958142"/>
            <a:ext cx="822168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t>Problema de Overfitting</a:t>
            </a:r>
          </a:p>
        </p:txBody>
      </p:sp>
      <p:sp>
        <p:nvSpPr>
          <p:cNvPr id="5" name="CaixaDeTexto 4">
            <a:extLst>
              <a:ext uri="{FF2B5EF4-FFF2-40B4-BE49-F238E27FC236}">
                <a16:creationId xmlns:a16="http://schemas.microsoft.com/office/drawing/2014/main" id="{349EF0A2-C2A2-0E71-FBC0-BA49E2A28F8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14</a:t>
            </a:fld>
            <a:endParaRPr lang="pt-PT" dirty="0"/>
          </a:p>
        </p:txBody>
      </p:sp>
    </p:spTree>
    <p:extLst>
      <p:ext uri="{BB962C8B-B14F-4D97-AF65-F5344CB8AC3E}">
        <p14:creationId xmlns:p14="http://schemas.microsoft.com/office/powerpoint/2010/main" val="3846843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158F7B22-8139-5F8E-6FE7-D76125125789}"/>
              </a:ext>
            </a:extLst>
          </p:cNvPr>
          <p:cNvSpPr txBox="1">
            <a:spLocks/>
          </p:cNvSpPr>
          <p:nvPr/>
        </p:nvSpPr>
        <p:spPr>
          <a:xfrm>
            <a:off x="615561" y="1805402"/>
            <a:ext cx="3643111" cy="371169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Times New Roman"/>
              </a:rPr>
              <a:t>	O problema de não utilizar diferentes conjuntos de dados (Datasets) é que a rede irá utilizar todas as amostras para aprender.</a:t>
            </a:r>
          </a:p>
          <a:p>
            <a:pPr marL="0" indent="0" algn="just"/>
            <a:r>
              <a:rPr lang="pt-PT" sz="1800" dirty="0">
                <a:cs typeface="Times New Roman"/>
              </a:rPr>
              <a:t>	Esta irá funcionar bem apenas para amostras relativamente parecidas com os dados usados. Caso se coloque uma maçã com parâmetros ligeiramente diferentes da gama utilizada no treino, ela poderá ser mal classificada </a:t>
            </a:r>
            <a:r>
              <a:rPr lang="pt-PT" sz="1800" dirty="0">
                <a:latin typeface="Calibri"/>
                <a:ea typeface="SimSun"/>
                <a:cs typeface="Calibri"/>
              </a:rPr>
              <a:t>(“overfitting”)</a:t>
            </a:r>
            <a:r>
              <a:rPr lang="pt-PT" sz="1800" dirty="0">
                <a:cs typeface="Times New Roman"/>
              </a:rPr>
              <a:t>. </a:t>
            </a:r>
          </a:p>
        </p:txBody>
      </p:sp>
      <p:sp>
        <p:nvSpPr>
          <p:cNvPr id="6" name="Left Brace 5">
            <a:extLst>
              <a:ext uri="{FF2B5EF4-FFF2-40B4-BE49-F238E27FC236}">
                <a16:creationId xmlns:a16="http://schemas.microsoft.com/office/drawing/2014/main" id="{D81EA442-828C-4366-8191-AEB1E3C91A8C}"/>
              </a:ext>
            </a:extLst>
          </p:cNvPr>
          <p:cNvSpPr/>
          <p:nvPr/>
        </p:nvSpPr>
        <p:spPr>
          <a:xfrm>
            <a:off x="5522248" y="2416629"/>
            <a:ext cx="421351" cy="2750239"/>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pt-PT" dirty="0"/>
          </a:p>
        </p:txBody>
      </p:sp>
      <p:sp>
        <p:nvSpPr>
          <p:cNvPr id="8" name="Marcador de Posição de Conteúdo 2">
            <a:extLst>
              <a:ext uri="{FF2B5EF4-FFF2-40B4-BE49-F238E27FC236}">
                <a16:creationId xmlns:a16="http://schemas.microsoft.com/office/drawing/2014/main" id="{45F277C3-DDE5-9538-F068-047C606143C1}"/>
              </a:ext>
            </a:extLst>
          </p:cNvPr>
          <p:cNvSpPr txBox="1">
            <a:spLocks/>
          </p:cNvSpPr>
          <p:nvPr/>
        </p:nvSpPr>
        <p:spPr>
          <a:xfrm>
            <a:off x="4688179" y="3528967"/>
            <a:ext cx="797961"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b="1" dirty="0">
                <a:cs typeface="Times New Roman"/>
              </a:rPr>
              <a:t>Treino</a:t>
            </a:r>
            <a:endParaRPr lang="pt-PT" sz="1800" b="1" dirty="0">
              <a:cs typeface="Times New Roman"/>
            </a:endParaRPr>
          </a:p>
        </p:txBody>
      </p:sp>
      <p:sp>
        <p:nvSpPr>
          <p:cNvPr id="3" name="Título 1">
            <a:extLst>
              <a:ext uri="{FF2B5EF4-FFF2-40B4-BE49-F238E27FC236}">
                <a16:creationId xmlns:a16="http://schemas.microsoft.com/office/drawing/2014/main" id="{2625BA23-8070-BC78-F8C6-150E40A2D8DD}"/>
              </a:ext>
            </a:extLst>
          </p:cNvPr>
          <p:cNvSpPr txBox="1">
            <a:spLocks/>
          </p:cNvSpPr>
          <p:nvPr/>
        </p:nvSpPr>
        <p:spPr>
          <a:xfrm>
            <a:off x="2984016" y="57344"/>
            <a:ext cx="44454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Problemas - Datasets</a:t>
            </a:r>
          </a:p>
          <a:p>
            <a:endParaRPr lang="pt-BR" sz="2400" b="1" dirty="0">
              <a:solidFill>
                <a:schemeClr val="bg1"/>
              </a:solidFill>
            </a:endParaRPr>
          </a:p>
        </p:txBody>
      </p:sp>
      <p:graphicFrame>
        <p:nvGraphicFramePr>
          <p:cNvPr id="5" name="Tabela 4">
            <a:extLst>
              <a:ext uri="{FF2B5EF4-FFF2-40B4-BE49-F238E27FC236}">
                <a16:creationId xmlns:a16="http://schemas.microsoft.com/office/drawing/2014/main" id="{8BE93F55-F44D-F73A-34AF-E367199183A4}"/>
              </a:ext>
            </a:extLst>
          </p:cNvPr>
          <p:cNvGraphicFramePr>
            <a:graphicFrameLocks noGrp="1"/>
          </p:cNvGraphicFramePr>
          <p:nvPr>
            <p:extLst>
              <p:ext uri="{D42A27DB-BD31-4B8C-83A1-F6EECF244321}">
                <p14:modId xmlns:p14="http://schemas.microsoft.com/office/powerpoint/2010/main" val="2497832073"/>
              </p:ext>
            </p:extLst>
          </p:nvPr>
        </p:nvGraphicFramePr>
        <p:xfrm>
          <a:off x="6039304" y="1891067"/>
          <a:ext cx="2731471" cy="3275800"/>
        </p:xfrm>
        <a:graphic>
          <a:graphicData uri="http://schemas.openxmlformats.org/drawingml/2006/table">
            <a:tbl>
              <a:tblPr>
                <a:tableStyleId>{5C22544A-7EE6-4342-B048-85BDC9FD1C3A}</a:tableStyleId>
              </a:tblPr>
              <a:tblGrid>
                <a:gridCol w="676503">
                  <a:extLst>
                    <a:ext uri="{9D8B030D-6E8A-4147-A177-3AD203B41FA5}">
                      <a16:colId xmlns:a16="http://schemas.microsoft.com/office/drawing/2014/main" val="2949321277"/>
                    </a:ext>
                  </a:extLst>
                </a:gridCol>
                <a:gridCol w="593386">
                  <a:extLst>
                    <a:ext uri="{9D8B030D-6E8A-4147-A177-3AD203B41FA5}">
                      <a16:colId xmlns:a16="http://schemas.microsoft.com/office/drawing/2014/main" val="3282517672"/>
                    </a:ext>
                  </a:extLst>
                </a:gridCol>
                <a:gridCol w="730791">
                  <a:extLst>
                    <a:ext uri="{9D8B030D-6E8A-4147-A177-3AD203B41FA5}">
                      <a16:colId xmlns:a16="http://schemas.microsoft.com/office/drawing/2014/main" val="3129215013"/>
                    </a:ext>
                  </a:extLst>
                </a:gridCol>
                <a:gridCol w="730791">
                  <a:extLst>
                    <a:ext uri="{9D8B030D-6E8A-4147-A177-3AD203B41FA5}">
                      <a16:colId xmlns:a16="http://schemas.microsoft.com/office/drawing/2014/main" val="386622691"/>
                    </a:ext>
                  </a:extLst>
                </a:gridCol>
              </a:tblGrid>
              <a:tr h="302354">
                <a:tc>
                  <a:txBody>
                    <a:bodyPr/>
                    <a:lstStyle/>
                    <a:p>
                      <a:pPr algn="ctr" fontAlgn="b"/>
                      <a:r>
                        <a:rPr lang="pt-PT" sz="1600" u="none" strike="noStrike" dirty="0">
                          <a:effectLst/>
                        </a:rPr>
                        <a:t>Fruta </a:t>
                      </a:r>
                      <a:endParaRPr lang="pt-PT"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b"/>
                      <a:r>
                        <a:rPr lang="pt-PT" sz="1600" u="none" strike="noStrike" kern="1200" dirty="0">
                          <a:solidFill>
                            <a:schemeClr val="dk1"/>
                          </a:solidFill>
                          <a:effectLst/>
                          <a:latin typeface="+mn-lt"/>
                          <a:ea typeface="+mn-ea"/>
                          <a:cs typeface="+mn-cs"/>
                        </a:rPr>
                        <a:t>Forma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u="none" strike="noStrike" kern="1200" dirty="0">
                          <a:solidFill>
                            <a:schemeClr val="dk1"/>
                          </a:solidFill>
                          <a:effectLst/>
                          <a:latin typeface="+mn-lt"/>
                          <a:ea typeface="+mn-ea"/>
                          <a:cs typeface="+mn-cs"/>
                        </a:rPr>
                        <a:t>Massa  de 0 a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u="none" strike="noStrike" kern="1200" dirty="0">
                          <a:solidFill>
                            <a:schemeClr val="dk1"/>
                          </a:solidFill>
                          <a:effectLst/>
                          <a:latin typeface="+mn-lt"/>
                          <a:ea typeface="+mn-ea"/>
                          <a:cs typeface="+mn-cs"/>
                        </a:rPr>
                        <a:t>Amostra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730861164"/>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effectLst/>
                        </a:rPr>
                        <a:t>0.22</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panose="020F0502020204030204" pitchFamily="34" charset="0"/>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9744877"/>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u="none" strike="noStrike" dirty="0">
                          <a:effectLst/>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u="none" strike="noStrike" dirty="0">
                          <a:effectLst/>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4817877"/>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0.2</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4924060"/>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0.9</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panose="020F0502020204030204" pitchFamily="34" charset="0"/>
                        </a:rPr>
                        <a:t>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4589485"/>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0.84</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panose="020F0502020204030204" pitchFamily="34" charset="0"/>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2329055"/>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0.38</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0184332"/>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0.68</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panose="020F0502020204030204" pitchFamily="34" charset="0"/>
                        </a:rPr>
                        <a:t>0.53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panose="020F0502020204030204"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7572602"/>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0.71</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panose="020F0502020204030204" pitchFamily="34" charset="0"/>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panose="020F0502020204030204" pitchFamily="34" charset="0"/>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8991004"/>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0.29</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181409"/>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0.85</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6753705"/>
                  </a:ext>
                </a:extLst>
              </a:tr>
            </a:tbl>
          </a:graphicData>
        </a:graphic>
      </p:graphicFrame>
      <p:sp>
        <p:nvSpPr>
          <p:cNvPr id="7" name="CaixaDeTexto 6">
            <a:extLst>
              <a:ext uri="{FF2B5EF4-FFF2-40B4-BE49-F238E27FC236}">
                <a16:creationId xmlns:a16="http://schemas.microsoft.com/office/drawing/2014/main" id="{F576E00C-06ED-5783-E76A-5D7395D0518D}"/>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15</a:t>
            </a:fld>
            <a:endParaRPr lang="pt-PT" dirty="0"/>
          </a:p>
        </p:txBody>
      </p:sp>
    </p:spTree>
    <p:extLst>
      <p:ext uri="{BB962C8B-B14F-4D97-AF65-F5344CB8AC3E}">
        <p14:creationId xmlns:p14="http://schemas.microsoft.com/office/powerpoint/2010/main" val="3640407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C5AB5B8-0D76-DE57-5BFA-6AD5A3B88E6E}"/>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Organização dos Dataset</a:t>
            </a:r>
          </a:p>
          <a:p>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049804B5-ECD2-1A83-1C0C-76D2F36A31AB}"/>
              </a:ext>
            </a:extLst>
          </p:cNvPr>
          <p:cNvSpPr txBox="1">
            <a:spLocks/>
          </p:cNvSpPr>
          <p:nvPr/>
        </p:nvSpPr>
        <p:spPr>
          <a:xfrm>
            <a:off x="634678" y="873618"/>
            <a:ext cx="7874642" cy="312222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De forma a combater o sobre-ajuste (overfitting) dos pesos e bias, é habitual fazer-se a divisão do dataset pretendido em 3 sub-datasets:</a:t>
            </a:r>
          </a:p>
          <a:p>
            <a:pPr marL="1142365" lvl="2" indent="-342265" algn="just"/>
            <a:r>
              <a:rPr lang="pt-PT" sz="1600" b="1" dirty="0">
                <a:cs typeface="Calibri"/>
              </a:rPr>
              <a:t>Treino</a:t>
            </a:r>
          </a:p>
          <a:p>
            <a:pPr marL="1142365" lvl="2" indent="-342265" algn="just"/>
            <a:r>
              <a:rPr lang="pt-PT" sz="1600" b="1" dirty="0">
                <a:cs typeface="Calibri"/>
              </a:rPr>
              <a:t>Validação</a:t>
            </a:r>
          </a:p>
          <a:p>
            <a:pPr marL="1142365" lvl="2" indent="-342265" algn="just"/>
            <a:r>
              <a:rPr lang="pt-PT" sz="1600" b="1" dirty="0">
                <a:cs typeface="Calibri"/>
              </a:rPr>
              <a:t>Teste</a:t>
            </a:r>
          </a:p>
          <a:p>
            <a:pPr marL="1142365" lvl="2" indent="-342265" algn="just"/>
            <a:endParaRPr lang="pt-PT" sz="1600" dirty="0">
              <a:cs typeface="Calibri"/>
            </a:endParaRPr>
          </a:p>
          <a:p>
            <a:pPr marL="0" lvl="2" indent="342900" algn="just">
              <a:buNone/>
            </a:pPr>
            <a:r>
              <a:rPr lang="pt-PT" sz="1800" dirty="0">
                <a:cs typeface="Calibri"/>
              </a:rPr>
              <a:t>Desta maneira, como usamos valores diferentes para treinar, testar e validar os pesos e os bias, a rede neuronal não irá ficar ajustada apenas aos valores de um dataset, sendo desta maneira mais fácil evitar o overfitting, permitindo que a rede neuronal esteja mais apta para receber dados novos.  </a:t>
            </a:r>
          </a:p>
          <a:p>
            <a:pPr lvl="2" algn="just">
              <a:buNone/>
            </a:pPr>
            <a:endParaRPr lang="pt-PT" sz="1800" dirty="0">
              <a:ea typeface="+mn-lt"/>
              <a:cs typeface="+mn-lt"/>
            </a:endParaRPr>
          </a:p>
          <a:p>
            <a:pPr marL="0" lvl="2" indent="0" algn="just">
              <a:buNone/>
            </a:pPr>
            <a:endParaRPr lang="pt-PT" sz="1800" dirty="0">
              <a:cs typeface="Calibri"/>
            </a:endParaRPr>
          </a:p>
        </p:txBody>
      </p:sp>
      <p:pic>
        <p:nvPicPr>
          <p:cNvPr id="2" name="Picture 2">
            <a:extLst>
              <a:ext uri="{FF2B5EF4-FFF2-40B4-BE49-F238E27FC236}">
                <a16:creationId xmlns:a16="http://schemas.microsoft.com/office/drawing/2014/main" id="{E21DB627-E19B-E975-1FD7-89EA7DDD79BC}"/>
              </a:ext>
            </a:extLst>
          </p:cNvPr>
          <p:cNvPicPr>
            <a:picLocks noChangeAspect="1"/>
          </p:cNvPicPr>
          <p:nvPr/>
        </p:nvPicPr>
        <p:blipFill rotWithShape="1">
          <a:blip r:embed="rId3"/>
          <a:srcRect l="11816" t="40833" r="3109" b="14583"/>
          <a:stretch/>
        </p:blipFill>
        <p:spPr>
          <a:xfrm>
            <a:off x="710119" y="4961877"/>
            <a:ext cx="7373570" cy="1151517"/>
          </a:xfrm>
          <a:prstGeom prst="rect">
            <a:avLst/>
          </a:prstGeom>
        </p:spPr>
      </p:pic>
      <p:sp>
        <p:nvSpPr>
          <p:cNvPr id="3" name="Right Brace 2">
            <a:extLst>
              <a:ext uri="{FF2B5EF4-FFF2-40B4-BE49-F238E27FC236}">
                <a16:creationId xmlns:a16="http://schemas.microsoft.com/office/drawing/2014/main" id="{1B02D481-9BE6-105D-2BBC-DB6871A7D2FB}"/>
              </a:ext>
            </a:extLst>
          </p:cNvPr>
          <p:cNvSpPr/>
          <p:nvPr/>
        </p:nvSpPr>
        <p:spPr>
          <a:xfrm rot="16200000">
            <a:off x="2621606" y="2864796"/>
            <a:ext cx="525293" cy="386188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ight Brace 7">
            <a:extLst>
              <a:ext uri="{FF2B5EF4-FFF2-40B4-BE49-F238E27FC236}">
                <a16:creationId xmlns:a16="http://schemas.microsoft.com/office/drawing/2014/main" id="{63E4FE61-E453-A52E-7777-244753817FA7}"/>
              </a:ext>
            </a:extLst>
          </p:cNvPr>
          <p:cNvSpPr/>
          <p:nvPr/>
        </p:nvSpPr>
        <p:spPr>
          <a:xfrm rot="16200000">
            <a:off x="5243209" y="4095345"/>
            <a:ext cx="525293" cy="138132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ight Brace 8">
            <a:extLst>
              <a:ext uri="{FF2B5EF4-FFF2-40B4-BE49-F238E27FC236}">
                <a16:creationId xmlns:a16="http://schemas.microsoft.com/office/drawing/2014/main" id="{91F65F39-EDA8-744B-C3D0-F3E3CD83D9F1}"/>
              </a:ext>
            </a:extLst>
          </p:cNvPr>
          <p:cNvSpPr/>
          <p:nvPr/>
        </p:nvSpPr>
        <p:spPr>
          <a:xfrm rot="16200000">
            <a:off x="6965004" y="4095344"/>
            <a:ext cx="525293" cy="138132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AA6BAC6A-79C4-2CCE-F408-468AC382EEEB}"/>
              </a:ext>
            </a:extLst>
          </p:cNvPr>
          <p:cNvSpPr/>
          <p:nvPr/>
        </p:nvSpPr>
        <p:spPr>
          <a:xfrm rot="5400000">
            <a:off x="4173165" y="2752926"/>
            <a:ext cx="525293" cy="69650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0EA52433-77AC-4E24-7D7F-623C6D9A6455}"/>
              </a:ext>
            </a:extLst>
          </p:cNvPr>
          <p:cNvSpPr txBox="1"/>
          <p:nvPr/>
        </p:nvSpPr>
        <p:spPr>
          <a:xfrm>
            <a:off x="4007796" y="6498076"/>
            <a:ext cx="9630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Dataset</a:t>
            </a:r>
            <a:endParaRPr lang="en-US" dirty="0"/>
          </a:p>
        </p:txBody>
      </p:sp>
      <p:sp>
        <p:nvSpPr>
          <p:cNvPr id="12" name="TextBox 11">
            <a:extLst>
              <a:ext uri="{FF2B5EF4-FFF2-40B4-BE49-F238E27FC236}">
                <a16:creationId xmlns:a16="http://schemas.microsoft.com/office/drawing/2014/main" id="{78D6431F-50D3-E91C-1D66-B3735D4F1D2F}"/>
              </a:ext>
            </a:extLst>
          </p:cNvPr>
          <p:cNvSpPr txBox="1"/>
          <p:nvPr/>
        </p:nvSpPr>
        <p:spPr>
          <a:xfrm>
            <a:off x="2500008" y="4163437"/>
            <a:ext cx="9630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Treino</a:t>
            </a:r>
            <a:endParaRPr lang="en-US" dirty="0"/>
          </a:p>
        </p:txBody>
      </p:sp>
      <p:sp>
        <p:nvSpPr>
          <p:cNvPr id="13" name="TextBox 12">
            <a:extLst>
              <a:ext uri="{FF2B5EF4-FFF2-40B4-BE49-F238E27FC236}">
                <a16:creationId xmlns:a16="http://schemas.microsoft.com/office/drawing/2014/main" id="{2C34E971-19CE-7779-F6DD-4292D182017F}"/>
              </a:ext>
            </a:extLst>
          </p:cNvPr>
          <p:cNvSpPr txBox="1"/>
          <p:nvPr/>
        </p:nvSpPr>
        <p:spPr>
          <a:xfrm>
            <a:off x="5029198" y="4124525"/>
            <a:ext cx="1167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Validação</a:t>
            </a:r>
            <a:endParaRPr lang="en-US" dirty="0"/>
          </a:p>
        </p:txBody>
      </p:sp>
      <p:sp>
        <p:nvSpPr>
          <p:cNvPr id="14" name="TextBox 13">
            <a:extLst>
              <a:ext uri="{FF2B5EF4-FFF2-40B4-BE49-F238E27FC236}">
                <a16:creationId xmlns:a16="http://schemas.microsoft.com/office/drawing/2014/main" id="{15C1D3A9-6737-55DE-98AF-03B428864A3E}"/>
              </a:ext>
            </a:extLst>
          </p:cNvPr>
          <p:cNvSpPr txBox="1"/>
          <p:nvPr/>
        </p:nvSpPr>
        <p:spPr>
          <a:xfrm>
            <a:off x="6887180" y="4124524"/>
            <a:ext cx="6906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Teste</a:t>
            </a:r>
          </a:p>
        </p:txBody>
      </p:sp>
      <p:sp>
        <p:nvSpPr>
          <p:cNvPr id="7" name="CaixaDeTexto 6">
            <a:extLst>
              <a:ext uri="{FF2B5EF4-FFF2-40B4-BE49-F238E27FC236}">
                <a16:creationId xmlns:a16="http://schemas.microsoft.com/office/drawing/2014/main" id="{339FF14A-4B57-318C-8021-E9D73F6FEA30}"/>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16</a:t>
            </a:fld>
            <a:endParaRPr lang="pt-PT" dirty="0"/>
          </a:p>
        </p:txBody>
      </p:sp>
    </p:spTree>
    <p:extLst>
      <p:ext uri="{BB962C8B-B14F-4D97-AF65-F5344CB8AC3E}">
        <p14:creationId xmlns:p14="http://schemas.microsoft.com/office/powerpoint/2010/main" val="299680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158F7B22-8139-5F8E-6FE7-D76125125789}"/>
              </a:ext>
            </a:extLst>
          </p:cNvPr>
          <p:cNvSpPr txBox="1">
            <a:spLocks/>
          </p:cNvSpPr>
          <p:nvPr/>
        </p:nvSpPr>
        <p:spPr>
          <a:xfrm>
            <a:off x="586040" y="1340378"/>
            <a:ext cx="3643111" cy="135795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Utilizando o exemplo das maçãs e bananas, verificamos que temos poucos dados. Como tal, de forma a combater o overfitting, podemos dividir o dataset da seguinte forma:</a:t>
            </a:r>
          </a:p>
        </p:txBody>
      </p:sp>
      <p:sp>
        <p:nvSpPr>
          <p:cNvPr id="6" name="Left Brace 5">
            <a:extLst>
              <a:ext uri="{FF2B5EF4-FFF2-40B4-BE49-F238E27FC236}">
                <a16:creationId xmlns:a16="http://schemas.microsoft.com/office/drawing/2014/main" id="{D81EA442-828C-4366-8191-AEB1E3C91A8C}"/>
              </a:ext>
            </a:extLst>
          </p:cNvPr>
          <p:cNvSpPr/>
          <p:nvPr/>
        </p:nvSpPr>
        <p:spPr>
          <a:xfrm>
            <a:off x="5522249" y="1891068"/>
            <a:ext cx="241764" cy="166159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pt-PT" dirty="0"/>
          </a:p>
        </p:txBody>
      </p:sp>
      <p:sp>
        <p:nvSpPr>
          <p:cNvPr id="7" name="Left Brace 6">
            <a:extLst>
              <a:ext uri="{FF2B5EF4-FFF2-40B4-BE49-F238E27FC236}">
                <a16:creationId xmlns:a16="http://schemas.microsoft.com/office/drawing/2014/main" id="{90BD374B-DC7F-D5BE-6348-4E705AA6C516}"/>
              </a:ext>
            </a:extLst>
          </p:cNvPr>
          <p:cNvSpPr/>
          <p:nvPr/>
        </p:nvSpPr>
        <p:spPr>
          <a:xfrm>
            <a:off x="5522249" y="3561455"/>
            <a:ext cx="241764" cy="1098375"/>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PT" dirty="0"/>
          </a:p>
        </p:txBody>
      </p:sp>
      <p:sp>
        <p:nvSpPr>
          <p:cNvPr id="8" name="Marcador de Posição de Conteúdo 2">
            <a:extLst>
              <a:ext uri="{FF2B5EF4-FFF2-40B4-BE49-F238E27FC236}">
                <a16:creationId xmlns:a16="http://schemas.microsoft.com/office/drawing/2014/main" id="{45F277C3-DDE5-9538-F068-047C606143C1}"/>
              </a:ext>
            </a:extLst>
          </p:cNvPr>
          <p:cNvSpPr txBox="1">
            <a:spLocks/>
          </p:cNvSpPr>
          <p:nvPr/>
        </p:nvSpPr>
        <p:spPr>
          <a:xfrm>
            <a:off x="4724288" y="2518562"/>
            <a:ext cx="797961"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b="1" dirty="0">
                <a:cs typeface="Times New Roman"/>
              </a:rPr>
              <a:t>Treino</a:t>
            </a:r>
            <a:endParaRPr lang="pt-PT" sz="1800" b="1" dirty="0">
              <a:cs typeface="Times New Roman"/>
            </a:endParaRPr>
          </a:p>
        </p:txBody>
      </p:sp>
      <p:sp>
        <p:nvSpPr>
          <p:cNvPr id="9" name="Marcador de Posição de Conteúdo 2">
            <a:extLst>
              <a:ext uri="{FF2B5EF4-FFF2-40B4-BE49-F238E27FC236}">
                <a16:creationId xmlns:a16="http://schemas.microsoft.com/office/drawing/2014/main" id="{D672BD6E-5A80-C14F-8F83-4DE3C45F44D0}"/>
              </a:ext>
            </a:extLst>
          </p:cNvPr>
          <p:cNvSpPr txBox="1">
            <a:spLocks/>
          </p:cNvSpPr>
          <p:nvPr/>
        </p:nvSpPr>
        <p:spPr>
          <a:xfrm>
            <a:off x="4425096" y="3810520"/>
            <a:ext cx="1097153"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b="1" dirty="0">
                <a:latin typeface="Calibri"/>
                <a:ea typeface="SimSun"/>
                <a:cs typeface="Times New Roman"/>
              </a:rPr>
              <a:t>Validação</a:t>
            </a:r>
            <a:endParaRPr lang="pt-PT" sz="1800" b="1" dirty="0">
              <a:cs typeface="Times New Roman"/>
            </a:endParaRPr>
          </a:p>
        </p:txBody>
      </p:sp>
      <p:graphicFrame>
        <p:nvGraphicFramePr>
          <p:cNvPr id="10" name="Tabela 4">
            <a:extLst>
              <a:ext uri="{FF2B5EF4-FFF2-40B4-BE49-F238E27FC236}">
                <a16:creationId xmlns:a16="http://schemas.microsoft.com/office/drawing/2014/main" id="{D9DEBEDF-27BB-43FE-A81E-9A69E254C852}"/>
              </a:ext>
            </a:extLst>
          </p:cNvPr>
          <p:cNvGraphicFramePr>
            <a:graphicFrameLocks noGrp="1"/>
          </p:cNvGraphicFramePr>
          <p:nvPr/>
        </p:nvGraphicFramePr>
        <p:xfrm>
          <a:off x="5885233" y="1381327"/>
          <a:ext cx="3017976" cy="3275800"/>
        </p:xfrm>
        <a:graphic>
          <a:graphicData uri="http://schemas.openxmlformats.org/drawingml/2006/table">
            <a:tbl>
              <a:tblPr>
                <a:tableStyleId>{5C22544A-7EE6-4342-B048-85BDC9FD1C3A}</a:tableStyleId>
              </a:tblPr>
              <a:tblGrid>
                <a:gridCol w="747461">
                  <a:extLst>
                    <a:ext uri="{9D8B030D-6E8A-4147-A177-3AD203B41FA5}">
                      <a16:colId xmlns:a16="http://schemas.microsoft.com/office/drawing/2014/main" val="2949321277"/>
                    </a:ext>
                  </a:extLst>
                </a:gridCol>
                <a:gridCol w="655626">
                  <a:extLst>
                    <a:ext uri="{9D8B030D-6E8A-4147-A177-3AD203B41FA5}">
                      <a16:colId xmlns:a16="http://schemas.microsoft.com/office/drawing/2014/main" val="3282517672"/>
                    </a:ext>
                  </a:extLst>
                </a:gridCol>
                <a:gridCol w="739302">
                  <a:extLst>
                    <a:ext uri="{9D8B030D-6E8A-4147-A177-3AD203B41FA5}">
                      <a16:colId xmlns:a16="http://schemas.microsoft.com/office/drawing/2014/main" val="3129215013"/>
                    </a:ext>
                  </a:extLst>
                </a:gridCol>
                <a:gridCol w="875587">
                  <a:extLst>
                    <a:ext uri="{9D8B030D-6E8A-4147-A177-3AD203B41FA5}">
                      <a16:colId xmlns:a16="http://schemas.microsoft.com/office/drawing/2014/main" val="2675986716"/>
                    </a:ext>
                  </a:extLst>
                </a:gridCol>
              </a:tblGrid>
              <a:tr h="396313">
                <a:tc>
                  <a:txBody>
                    <a:bodyPr/>
                    <a:lstStyle/>
                    <a:p>
                      <a:pPr algn="ctr" fontAlgn="b"/>
                      <a:r>
                        <a:rPr lang="pt-PT" sz="1600" u="none" strike="noStrike" dirty="0">
                          <a:effectLst/>
                        </a:rPr>
                        <a:t>Fruta </a:t>
                      </a:r>
                      <a:endParaRPr lang="pt-PT"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b"/>
                      <a:r>
                        <a:rPr lang="pt-PT" sz="1600" u="none" strike="noStrike" kern="1200" dirty="0">
                          <a:solidFill>
                            <a:schemeClr val="dk1"/>
                          </a:solidFill>
                          <a:effectLst/>
                          <a:latin typeface="+mn-lt"/>
                          <a:ea typeface="+mn-ea"/>
                          <a:cs typeface="+mn-cs"/>
                        </a:rPr>
                        <a:t>Forma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ctr" rtl="0" eaLnBrk="1" fontAlgn="b" latinLnBrk="0" hangingPunct="1">
                        <a:lnSpc>
                          <a:spcPct val="100000"/>
                        </a:lnSpc>
                        <a:spcBef>
                          <a:spcPts val="0"/>
                        </a:spcBef>
                        <a:spcAft>
                          <a:spcPts val="0"/>
                        </a:spcAft>
                        <a:buClrTx/>
                        <a:buSzTx/>
                        <a:buFontTx/>
                        <a:buNone/>
                      </a:pPr>
                      <a:r>
                        <a:rPr lang="pt-PT" sz="1600" u="none" strike="noStrike" kern="1200" dirty="0">
                          <a:solidFill>
                            <a:schemeClr val="dk1"/>
                          </a:solidFill>
                          <a:effectLst/>
                          <a:latin typeface="+mn-lt"/>
                          <a:ea typeface="+mn-ea"/>
                          <a:cs typeface="+mn-cs"/>
                        </a:rPr>
                        <a:t>Massa  de 0 a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lvl="0" indent="0" algn="ctr" defTabSz="914400">
                        <a:lnSpc>
                          <a:spcPct val="100000"/>
                        </a:lnSpc>
                        <a:spcBef>
                          <a:spcPts val="0"/>
                        </a:spcBef>
                        <a:spcAft>
                          <a:spcPts val="0"/>
                        </a:spcAft>
                        <a:buNone/>
                        <a:tabLst/>
                        <a:defRPr/>
                      </a:pPr>
                      <a:r>
                        <a:rPr lang="pt-PT" sz="1600" u="none" strike="noStrike" kern="1200" dirty="0">
                          <a:solidFill>
                            <a:schemeClr val="dk1"/>
                          </a:solidFill>
                          <a:effectLst/>
                          <a:latin typeface="+mn-lt"/>
                          <a:ea typeface="+mn-ea"/>
                          <a:cs typeface="+mn-cs"/>
                        </a:rPr>
                        <a:t>Amostra</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accent5">
                        <a:lumMod val="60000"/>
                        <a:lumOff val="40000"/>
                      </a:schemeClr>
                    </a:solidFill>
                  </a:tcPr>
                </a:tc>
                <a:extLst>
                  <a:ext uri="{0D108BD9-81ED-4DB2-BD59-A6C34878D82A}">
                    <a16:rowId xmlns:a16="http://schemas.microsoft.com/office/drawing/2014/main" val="730861164"/>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effectLst/>
                        </a:rPr>
                        <a:t>0.22</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rgbClr val="000000"/>
                          </a:solidFill>
                          <a:effectLst/>
                          <a:latin typeface="Calibri"/>
                        </a:rPr>
                        <a:t>1</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609744877"/>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u="none" strike="noStrike" dirty="0">
                          <a:effectLst/>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u="none" strike="noStrike" dirty="0">
                          <a:effectLst/>
                        </a:rPr>
                        <a:t>2</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954817877"/>
                  </a:ext>
                </a:extLst>
              </a:tr>
              <a:tr h="226645">
                <a:tc>
                  <a:txBody>
                    <a:bodyPr/>
                    <a:lstStyle/>
                    <a:p>
                      <a:pPr lvl="0" algn="ctr" fontAlgn="b"/>
                      <a:r>
                        <a:rPr lang="pt-PT" sz="1600" u="none" strike="noStrike" dirty="0">
                          <a:solidFill>
                            <a:schemeClr val="tx1"/>
                          </a:solidFill>
                          <a:effectLst/>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fontAlgn="b"/>
                      <a:r>
                        <a:rPr lang="pt-PT" sz="1600" u="none" strike="noStrike" dirty="0">
                          <a:solidFill>
                            <a:schemeClr val="tx1"/>
                          </a:solidFill>
                          <a:effectLst/>
                        </a:rPr>
                        <a:t>...</a:t>
                      </a:r>
                      <a:endParaRPr lang="pt-PT" sz="1600" b="0" i="0" u="none" strike="noStrike" dirty="0">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pt-PT" sz="1600" b="0" i="0" u="none" strike="noStrike" dirty="0">
                          <a:solidFill>
                            <a:schemeClr val="tx1"/>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944924060"/>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0.9</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a:rPr>
                        <a:t>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rgbClr val="000000"/>
                          </a:solidFill>
                          <a:effectLst/>
                          <a:latin typeface="Calibri"/>
                        </a:rPr>
                        <a:t>1010</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264589485"/>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0.84</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rgbClr val="000000"/>
                          </a:solidFill>
                          <a:effectLst/>
                          <a:latin typeface="Calibri"/>
                        </a:rPr>
                        <a:t>1011</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872329055"/>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0.38</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1012</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370184332"/>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0.68</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a:rPr>
                        <a:t>0.53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defTabSz="914400">
                        <a:lnSpc>
                          <a:spcPct val="100000"/>
                        </a:lnSpc>
                        <a:spcBef>
                          <a:spcPts val="0"/>
                        </a:spcBef>
                        <a:spcAft>
                          <a:spcPts val="0"/>
                        </a:spcAft>
                        <a:buNone/>
                        <a:tabLst/>
                        <a:defRPr/>
                      </a:pPr>
                      <a:r>
                        <a:rPr lang="pt-PT" sz="1600" b="0" i="0" u="none" strike="noStrike" dirty="0">
                          <a:solidFill>
                            <a:srgbClr val="000000"/>
                          </a:solidFill>
                          <a:effectLst/>
                          <a:latin typeface="Calibri"/>
                        </a:rPr>
                        <a:t>1013</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537572602"/>
                  </a:ext>
                </a:extLst>
              </a:tr>
              <a:tr h="302354">
                <a:tc>
                  <a:txBody>
                    <a:bodyPr/>
                    <a:lstStyle/>
                    <a:p>
                      <a:pPr lvl="0" algn="ctr">
                        <a:buNone/>
                      </a:pPr>
                      <a:r>
                        <a:rPr lang="pt-PT" sz="1600" u="none" strike="noStrike" dirty="0">
                          <a:solidFill>
                            <a:schemeClr val="tx1"/>
                          </a:solidFill>
                          <a:effectLst/>
                        </a:rPr>
                        <a:t>...</a:t>
                      </a: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buNone/>
                      </a:pPr>
                      <a:r>
                        <a:rPr lang="pt-PT" sz="1600" u="none" strike="noStrike" dirty="0">
                          <a:solidFill>
                            <a:schemeClr val="tx1"/>
                          </a:solidFill>
                          <a:effectLst/>
                        </a:rPr>
                        <a:t>...</a:t>
                      </a:r>
                      <a:endParaRPr lang="pt-PT" sz="1600" b="0" i="0" u="none" strike="noStrike" dirty="0">
                        <a:solidFill>
                          <a:schemeClr val="tx1"/>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a:t>
                      </a:r>
                      <a:endParaRPr lang="pt-PT"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a:t>
                      </a:r>
                      <a:endParaRPr lang="en-US" dirty="0"/>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128991004"/>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0.29</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1658</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438181409"/>
                  </a:ext>
                </a:extLst>
              </a:tr>
              <a:tr h="226645">
                <a:tc>
                  <a:txBody>
                    <a:bodyPr/>
                    <a:lstStyle/>
                    <a:p>
                      <a:pPr lvl="0" algn="l">
                        <a:buNone/>
                      </a:pPr>
                      <a:r>
                        <a:rPr lang="pt-PT" sz="1600" b="0" i="0" u="none" strike="noStrike" noProof="0" dirty="0">
                          <a:solidFill>
                            <a:schemeClr val="tx1"/>
                          </a:solidFill>
                          <a:effectLst/>
                          <a:latin typeface="Calibri"/>
                        </a:rPr>
                        <a:t>Maçã</a:t>
                      </a: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0.85</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1659</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736753705"/>
                  </a:ext>
                </a:extLst>
              </a:tr>
            </a:tbl>
          </a:graphicData>
        </a:graphic>
      </p:graphicFrame>
      <p:sp>
        <p:nvSpPr>
          <p:cNvPr id="11" name="Marcador de Posição de Conteúdo 2">
            <a:extLst>
              <a:ext uri="{FF2B5EF4-FFF2-40B4-BE49-F238E27FC236}">
                <a16:creationId xmlns:a16="http://schemas.microsoft.com/office/drawing/2014/main" id="{066DD282-7861-6088-29F1-C2D8527D1890}"/>
              </a:ext>
            </a:extLst>
          </p:cNvPr>
          <p:cNvSpPr txBox="1">
            <a:spLocks/>
          </p:cNvSpPr>
          <p:nvPr/>
        </p:nvSpPr>
        <p:spPr>
          <a:xfrm>
            <a:off x="588517" y="3852205"/>
            <a:ext cx="3646369" cy="184243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Com esta divisão, a Rede Neuronal não ficará tão adaptada ao pequeno conjunto de dados do dataset usado, o que permitirá que, ao receber dados novos, esta esteja melhor preparada para classificar as novas frutas.</a:t>
            </a:r>
          </a:p>
        </p:txBody>
      </p:sp>
      <p:sp>
        <p:nvSpPr>
          <p:cNvPr id="3" name="Título 1">
            <a:extLst>
              <a:ext uri="{FF2B5EF4-FFF2-40B4-BE49-F238E27FC236}">
                <a16:creationId xmlns:a16="http://schemas.microsoft.com/office/drawing/2014/main" id="{2625BA23-8070-BC78-F8C6-150E40A2D8DD}"/>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Organização do Dataset</a:t>
            </a:r>
          </a:p>
          <a:p>
            <a:endParaRPr lang="pt-BR" sz="2400" b="1" dirty="0">
              <a:solidFill>
                <a:schemeClr val="bg1"/>
              </a:solidFill>
            </a:endParaRPr>
          </a:p>
        </p:txBody>
      </p:sp>
      <p:sp>
        <p:nvSpPr>
          <p:cNvPr id="5" name="Left Brace 4">
            <a:extLst>
              <a:ext uri="{FF2B5EF4-FFF2-40B4-BE49-F238E27FC236}">
                <a16:creationId xmlns:a16="http://schemas.microsoft.com/office/drawing/2014/main" id="{05D84706-1D7D-009A-9C72-FAE6BB3082AA}"/>
              </a:ext>
            </a:extLst>
          </p:cNvPr>
          <p:cNvSpPr/>
          <p:nvPr/>
        </p:nvSpPr>
        <p:spPr>
          <a:xfrm>
            <a:off x="5522248" y="4933054"/>
            <a:ext cx="241764" cy="1098375"/>
          </a:xfrm>
          <a:prstGeom prst="leftBrace">
            <a:avLst/>
          </a:prstGeom>
          <a:ln>
            <a:solidFill>
              <a:srgbClr val="4472C4"/>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pt-PT" dirty="0"/>
          </a:p>
        </p:txBody>
      </p:sp>
      <p:sp>
        <p:nvSpPr>
          <p:cNvPr id="12" name="Marcador de Posição de Conteúdo 2">
            <a:extLst>
              <a:ext uri="{FF2B5EF4-FFF2-40B4-BE49-F238E27FC236}">
                <a16:creationId xmlns:a16="http://schemas.microsoft.com/office/drawing/2014/main" id="{84DF47D6-701F-122C-B5E7-7B4849B8DF42}"/>
              </a:ext>
            </a:extLst>
          </p:cNvPr>
          <p:cNvSpPr txBox="1">
            <a:spLocks/>
          </p:cNvSpPr>
          <p:nvPr/>
        </p:nvSpPr>
        <p:spPr>
          <a:xfrm>
            <a:off x="4833656" y="5182119"/>
            <a:ext cx="688592"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b="1" dirty="0">
                <a:cs typeface="Times New Roman"/>
              </a:rPr>
              <a:t>Teste</a:t>
            </a:r>
            <a:endParaRPr lang="pt-PT" sz="1800" b="1" dirty="0">
              <a:cs typeface="Times New Roman"/>
            </a:endParaRPr>
          </a:p>
        </p:txBody>
      </p:sp>
      <p:graphicFrame>
        <p:nvGraphicFramePr>
          <p:cNvPr id="16" name="Tabela 4">
            <a:extLst>
              <a:ext uri="{FF2B5EF4-FFF2-40B4-BE49-F238E27FC236}">
                <a16:creationId xmlns:a16="http://schemas.microsoft.com/office/drawing/2014/main" id="{D5A03B2B-E0F2-9CDD-BC46-9592E7C09E0F}"/>
              </a:ext>
            </a:extLst>
          </p:cNvPr>
          <p:cNvGraphicFramePr>
            <a:graphicFrameLocks noGrp="1"/>
          </p:cNvGraphicFramePr>
          <p:nvPr/>
        </p:nvGraphicFramePr>
        <p:xfrm>
          <a:off x="5894622" y="4954080"/>
          <a:ext cx="3004394" cy="1111437"/>
        </p:xfrm>
        <a:graphic>
          <a:graphicData uri="http://schemas.openxmlformats.org/drawingml/2006/table">
            <a:tbl>
              <a:tblPr>
                <a:tableStyleId>{5C22544A-7EE6-4342-B048-85BDC9FD1C3A}</a:tableStyleId>
              </a:tblPr>
              <a:tblGrid>
                <a:gridCol w="744097">
                  <a:extLst>
                    <a:ext uri="{9D8B030D-6E8A-4147-A177-3AD203B41FA5}">
                      <a16:colId xmlns:a16="http://schemas.microsoft.com/office/drawing/2014/main" val="2949321277"/>
                    </a:ext>
                  </a:extLst>
                </a:gridCol>
                <a:gridCol w="652676">
                  <a:extLst>
                    <a:ext uri="{9D8B030D-6E8A-4147-A177-3AD203B41FA5}">
                      <a16:colId xmlns:a16="http://schemas.microsoft.com/office/drawing/2014/main" val="3282517672"/>
                    </a:ext>
                  </a:extLst>
                </a:gridCol>
                <a:gridCol w="749029">
                  <a:extLst>
                    <a:ext uri="{9D8B030D-6E8A-4147-A177-3AD203B41FA5}">
                      <a16:colId xmlns:a16="http://schemas.microsoft.com/office/drawing/2014/main" val="3129215013"/>
                    </a:ext>
                  </a:extLst>
                </a:gridCol>
                <a:gridCol w="858592">
                  <a:extLst>
                    <a:ext uri="{9D8B030D-6E8A-4147-A177-3AD203B41FA5}">
                      <a16:colId xmlns:a16="http://schemas.microsoft.com/office/drawing/2014/main" val="1865670255"/>
                    </a:ext>
                  </a:extLst>
                </a:gridCol>
              </a:tblGrid>
              <a:tr h="302354">
                <a:tc>
                  <a:txBody>
                    <a:bodyPr/>
                    <a:lstStyle/>
                    <a:p>
                      <a:pPr lvl="0" algn="l">
                        <a:buNone/>
                      </a:pPr>
                      <a:r>
                        <a:rPr lang="pt-PT" sz="1600" b="0" i="0" u="none" strike="noStrike" noProof="0" dirty="0">
                          <a:solidFill>
                            <a:schemeClr val="tx1"/>
                          </a:solidFill>
                          <a:effectLst/>
                          <a:latin typeface="Calibri"/>
                        </a:rPr>
                        <a:t>Maçã</a:t>
                      </a: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lvl="0" algn="ctr">
                        <a:buNone/>
                      </a:pPr>
                      <a:r>
                        <a:rPr lang="pt-PT" sz="1600" u="none" strike="noStrike" dirty="0">
                          <a:effectLst/>
                        </a:rPr>
                        <a:t>0.68</a:t>
                      </a:r>
                      <a:endParaRPr lang="pt-PT"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a:rPr>
                        <a:t>0.53</a:t>
                      </a: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defTabSz="914400">
                        <a:lnSpc>
                          <a:spcPct val="100000"/>
                        </a:lnSpc>
                        <a:spcBef>
                          <a:spcPts val="0"/>
                        </a:spcBef>
                        <a:spcAft>
                          <a:spcPts val="0"/>
                        </a:spcAft>
                        <a:buNone/>
                        <a:tabLst/>
                        <a:defRPr/>
                      </a:pPr>
                      <a:r>
                        <a:rPr lang="pt-PT" sz="1600" b="0" i="0" u="none" strike="noStrike" dirty="0">
                          <a:solidFill>
                            <a:srgbClr val="000000"/>
                          </a:solidFill>
                          <a:effectLst/>
                          <a:latin typeface="Calibri"/>
                        </a:rPr>
                        <a:t>1660</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537572602"/>
                  </a:ext>
                </a:extLst>
              </a:tr>
              <a:tr h="302354">
                <a:tc>
                  <a:txBody>
                    <a:bodyPr/>
                    <a:lstStyle/>
                    <a:p>
                      <a:pPr lvl="0" algn="ctr">
                        <a:buNone/>
                      </a:pPr>
                      <a:r>
                        <a:rPr lang="pt-PT" sz="1600" u="none" strike="noStrike" dirty="0">
                          <a:solidFill>
                            <a:schemeClr val="tx1"/>
                          </a:solidFill>
                          <a:effectLst/>
                        </a:rPr>
                        <a:t>...</a:t>
                      </a: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buNone/>
                      </a:pPr>
                      <a:r>
                        <a:rPr lang="pt-PT" sz="1600" u="none" strike="noStrike" dirty="0">
                          <a:solidFill>
                            <a:schemeClr val="tx1"/>
                          </a:solidFill>
                          <a:effectLst/>
                        </a:rPr>
                        <a:t>...</a:t>
                      </a:r>
                      <a:endParaRPr lang="pt-PT" sz="1600" b="0" i="0" u="none" strike="noStrike" dirty="0">
                        <a:solidFill>
                          <a:schemeClr val="tx1"/>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a:t>
                      </a:r>
                      <a:endParaRPr lang="pt-PT"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a:t>
                      </a:r>
                      <a:endParaRPr lang="en-US" dirty="0"/>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128991004"/>
                  </a:ext>
                </a:extLst>
              </a:tr>
              <a:tr h="226645">
                <a:tc>
                  <a:txBody>
                    <a:bodyPr/>
                    <a:lstStyle/>
                    <a:p>
                      <a:pPr lvl="0" algn="l">
                        <a:buNone/>
                      </a:pPr>
                      <a:r>
                        <a:rPr lang="pt-PT" sz="1600" b="0" i="0" u="none" strike="noStrike" noProof="0" dirty="0">
                          <a:effectLst/>
                          <a:latin typeface="Calibri"/>
                        </a:rPr>
                        <a:t>Banana</a:t>
                      </a:r>
                      <a:endParaRPr lang="en-US" dirty="0"/>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rgbClr val="FFFF99"/>
                    </a:solidFill>
                  </a:tcPr>
                </a:tc>
                <a:tc>
                  <a:txBody>
                    <a:bodyPr/>
                    <a:lstStyle/>
                    <a:p>
                      <a:pPr lvl="0" algn="ctr">
                        <a:buNone/>
                      </a:pPr>
                      <a:r>
                        <a:rPr lang="pt-PT" sz="1600" u="none" strike="noStrike" dirty="0">
                          <a:solidFill>
                            <a:schemeClr val="tx1"/>
                          </a:solidFill>
                          <a:effectLst/>
                        </a:rPr>
                        <a:t>0.29</a:t>
                      </a:r>
                      <a:endParaRPr lang="pt-PT" sz="1600" b="0" i="0" u="none" strike="noStrike" dirty="0">
                        <a:solidFill>
                          <a:schemeClr val="tx1"/>
                        </a:solidFill>
                        <a:effectLst/>
                        <a:latin typeface="Calibri"/>
                      </a:endParaRP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0.81</a:t>
                      </a:r>
                      <a:endParaRPr lang="en-US" dirty="0"/>
                    </a:p>
                  </a:txBody>
                  <a:tcPr marL="9524" marR="9524" marT="9524" marB="0" anchor="b">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1699</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438181409"/>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0.85</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1700</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736753705"/>
                  </a:ext>
                </a:extLst>
              </a:tr>
            </a:tbl>
          </a:graphicData>
        </a:graphic>
      </p:graphicFrame>
      <p:sp>
        <p:nvSpPr>
          <p:cNvPr id="13" name="CaixaDeTexto 12">
            <a:extLst>
              <a:ext uri="{FF2B5EF4-FFF2-40B4-BE49-F238E27FC236}">
                <a16:creationId xmlns:a16="http://schemas.microsoft.com/office/drawing/2014/main" id="{0B660755-8295-1A4B-878D-16BADAA4AAE8}"/>
              </a:ext>
            </a:extLst>
          </p:cNvPr>
          <p:cNvSpPr txBox="1"/>
          <p:nvPr/>
        </p:nvSpPr>
        <p:spPr>
          <a:xfrm>
            <a:off x="586040" y="6295418"/>
            <a:ext cx="7162666" cy="615553"/>
          </a:xfrm>
          <a:prstGeom prst="rect">
            <a:avLst/>
          </a:prstGeom>
          <a:noFill/>
        </p:spPr>
        <p:txBody>
          <a:bodyPr wrap="none" rtlCol="0">
            <a:spAutoFit/>
          </a:bodyPr>
          <a:lstStyle/>
          <a:p>
            <a:r>
              <a:rPr lang="pt-PT" sz="1600" dirty="0"/>
              <a:t>Nota: </a:t>
            </a:r>
            <a:r>
              <a:rPr lang="pt-PT" sz="1600" dirty="0">
                <a:cs typeface="Times New Roman"/>
              </a:rPr>
              <a:t>Quanto mais amostras tiver melhor será para a rede classificar o tipo de fruta.</a:t>
            </a:r>
          </a:p>
          <a:p>
            <a:endParaRPr lang="pt-PT" dirty="0"/>
          </a:p>
        </p:txBody>
      </p:sp>
      <p:sp>
        <p:nvSpPr>
          <p:cNvPr id="14" name="CaixaDeTexto 13">
            <a:extLst>
              <a:ext uri="{FF2B5EF4-FFF2-40B4-BE49-F238E27FC236}">
                <a16:creationId xmlns:a16="http://schemas.microsoft.com/office/drawing/2014/main" id="{42DC147E-D856-10BB-7171-E5A14AB23251}"/>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17</a:t>
            </a:fld>
            <a:endParaRPr lang="pt-PT" dirty="0"/>
          </a:p>
        </p:txBody>
      </p:sp>
    </p:spTree>
    <p:extLst>
      <p:ext uri="{BB962C8B-B14F-4D97-AF65-F5344CB8AC3E}">
        <p14:creationId xmlns:p14="http://schemas.microsoft.com/office/powerpoint/2010/main" val="13814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25CEC8BA-1FC3-25D4-FA5E-F04938839A1C}"/>
              </a:ext>
            </a:extLst>
          </p:cNvPr>
          <p:cNvSpPr txBox="1">
            <a:spLocks/>
          </p:cNvSpPr>
          <p:nvPr/>
        </p:nvSpPr>
        <p:spPr>
          <a:xfrm>
            <a:off x="2984016" y="57344"/>
            <a:ext cx="455541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spcAft>
                <a:spcPts val="283"/>
              </a:spcAft>
              <a:buClr>
                <a:srgbClr val="000000"/>
              </a:buClr>
              <a:buSzPct val="80000"/>
            </a:pPr>
            <a:r>
              <a:rPr lang="pt-PT" sz="2400" b="1" dirty="0">
                <a:solidFill>
                  <a:schemeClr val="bg1"/>
                </a:solidFill>
                <a:latin typeface="Calibri"/>
                <a:ea typeface="SimSun"/>
                <a:cs typeface="Calibri"/>
              </a:rPr>
              <a:t>Organização dos Dataset - Treino</a:t>
            </a:r>
            <a:endParaRPr lang="pt-PT" sz="2400" b="1" dirty="0">
              <a:solidFill>
                <a:schemeClr val="bg1"/>
              </a:solidFill>
            </a:endParaRPr>
          </a:p>
          <a:p>
            <a:endParaRPr lang="pt-BR" sz="2400" b="1" dirty="0">
              <a:solidFill>
                <a:schemeClr val="bg1"/>
              </a:solidFill>
            </a:endParaRPr>
          </a:p>
        </p:txBody>
      </p:sp>
      <p:sp>
        <p:nvSpPr>
          <p:cNvPr id="6" name="Left Brace 5">
            <a:extLst>
              <a:ext uri="{FF2B5EF4-FFF2-40B4-BE49-F238E27FC236}">
                <a16:creationId xmlns:a16="http://schemas.microsoft.com/office/drawing/2014/main" id="{3D091783-AF34-2E9F-0BB0-BAF71113C937}"/>
              </a:ext>
            </a:extLst>
          </p:cNvPr>
          <p:cNvSpPr/>
          <p:nvPr/>
        </p:nvSpPr>
        <p:spPr>
          <a:xfrm>
            <a:off x="5579608" y="3450191"/>
            <a:ext cx="241764" cy="1656473"/>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pt-PT" dirty="0"/>
          </a:p>
        </p:txBody>
      </p:sp>
      <p:sp>
        <p:nvSpPr>
          <p:cNvPr id="10" name="Marcador de Posição de Conteúdo 2">
            <a:extLst>
              <a:ext uri="{FF2B5EF4-FFF2-40B4-BE49-F238E27FC236}">
                <a16:creationId xmlns:a16="http://schemas.microsoft.com/office/drawing/2014/main" id="{97EDB134-0E04-3DF8-14E3-99C58F3C595A}"/>
              </a:ext>
            </a:extLst>
          </p:cNvPr>
          <p:cNvSpPr txBox="1">
            <a:spLocks/>
          </p:cNvSpPr>
          <p:nvPr/>
        </p:nvSpPr>
        <p:spPr>
          <a:xfrm>
            <a:off x="4781647" y="4073818"/>
            <a:ext cx="797961" cy="40535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b="1" dirty="0">
                <a:cs typeface="Times New Roman"/>
              </a:rPr>
              <a:t>Treino</a:t>
            </a:r>
            <a:endParaRPr lang="pt-PT" sz="1800" b="1" dirty="0">
              <a:cs typeface="Times New Roman"/>
            </a:endParaRPr>
          </a:p>
        </p:txBody>
      </p:sp>
      <p:sp>
        <p:nvSpPr>
          <p:cNvPr id="7" name="Marcador de Posição de Conteúdo 2">
            <a:extLst>
              <a:ext uri="{FF2B5EF4-FFF2-40B4-BE49-F238E27FC236}">
                <a16:creationId xmlns:a16="http://schemas.microsoft.com/office/drawing/2014/main" id="{E89A2324-18AB-88F2-A079-ED8D7D096113}"/>
              </a:ext>
            </a:extLst>
          </p:cNvPr>
          <p:cNvSpPr txBox="1">
            <a:spLocks/>
          </p:cNvSpPr>
          <p:nvPr/>
        </p:nvSpPr>
        <p:spPr>
          <a:xfrm>
            <a:off x="599102" y="1504536"/>
            <a:ext cx="7499869" cy="673200"/>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O sub-dataset de treino, é o que usado para treinar o modelo (pesos e bias de uma rede neuronal). O modelo analisa e aprende com os dados deste.</a:t>
            </a:r>
          </a:p>
        </p:txBody>
      </p:sp>
      <p:sp>
        <p:nvSpPr>
          <p:cNvPr id="8" name="Marcador de Posição de Conteúdo 2">
            <a:extLst>
              <a:ext uri="{FF2B5EF4-FFF2-40B4-BE49-F238E27FC236}">
                <a16:creationId xmlns:a16="http://schemas.microsoft.com/office/drawing/2014/main" id="{BD79C3D2-515D-9CBF-D4A7-81DB2D952177}"/>
              </a:ext>
            </a:extLst>
          </p:cNvPr>
          <p:cNvSpPr txBox="1">
            <a:spLocks/>
          </p:cNvSpPr>
          <p:nvPr/>
        </p:nvSpPr>
        <p:spPr>
          <a:xfrm>
            <a:off x="746419" y="2951728"/>
            <a:ext cx="3874402" cy="251167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dirty="0">
                <a:latin typeface="Calibri"/>
                <a:ea typeface="SimSun"/>
                <a:cs typeface="Calibri"/>
              </a:rPr>
              <a:t>	</a:t>
            </a:r>
            <a:r>
              <a:rPr lang="pt-PT" sz="1800" dirty="0">
                <a:latin typeface="Calibri"/>
                <a:ea typeface="SimSun"/>
                <a:cs typeface="Calibri"/>
              </a:rPr>
              <a:t>Os dados deste sub-dataset não são usados nos outros sub-datasets (validação e testes) de maneira a podermos testar a rede com dados que esta ainda não conhece, permitindo que aprenda os valores de pesos e Bias da melhor forma para qualquer que seja caso apresentado.</a:t>
            </a:r>
          </a:p>
        </p:txBody>
      </p:sp>
      <p:graphicFrame>
        <p:nvGraphicFramePr>
          <p:cNvPr id="15" name="Tabela 4">
            <a:extLst>
              <a:ext uri="{FF2B5EF4-FFF2-40B4-BE49-F238E27FC236}">
                <a16:creationId xmlns:a16="http://schemas.microsoft.com/office/drawing/2014/main" id="{7E4114A4-43D5-264D-E928-6CA3C63DEC45}"/>
              </a:ext>
            </a:extLst>
          </p:cNvPr>
          <p:cNvGraphicFramePr>
            <a:graphicFrameLocks noGrp="1"/>
          </p:cNvGraphicFramePr>
          <p:nvPr>
            <p:extLst>
              <p:ext uri="{D42A27DB-BD31-4B8C-83A1-F6EECF244321}">
                <p14:modId xmlns:p14="http://schemas.microsoft.com/office/powerpoint/2010/main" val="1510925181"/>
              </p:ext>
            </p:extLst>
          </p:nvPr>
        </p:nvGraphicFramePr>
        <p:xfrm>
          <a:off x="5924142" y="2976662"/>
          <a:ext cx="3017976" cy="2164362"/>
        </p:xfrm>
        <a:graphic>
          <a:graphicData uri="http://schemas.openxmlformats.org/drawingml/2006/table">
            <a:tbl>
              <a:tblPr>
                <a:tableStyleId>{5C22544A-7EE6-4342-B048-85BDC9FD1C3A}</a:tableStyleId>
              </a:tblPr>
              <a:tblGrid>
                <a:gridCol w="747461">
                  <a:extLst>
                    <a:ext uri="{9D8B030D-6E8A-4147-A177-3AD203B41FA5}">
                      <a16:colId xmlns:a16="http://schemas.microsoft.com/office/drawing/2014/main" val="2949321277"/>
                    </a:ext>
                  </a:extLst>
                </a:gridCol>
                <a:gridCol w="655626">
                  <a:extLst>
                    <a:ext uri="{9D8B030D-6E8A-4147-A177-3AD203B41FA5}">
                      <a16:colId xmlns:a16="http://schemas.microsoft.com/office/drawing/2014/main" val="3282517672"/>
                    </a:ext>
                  </a:extLst>
                </a:gridCol>
                <a:gridCol w="739302">
                  <a:extLst>
                    <a:ext uri="{9D8B030D-6E8A-4147-A177-3AD203B41FA5}">
                      <a16:colId xmlns:a16="http://schemas.microsoft.com/office/drawing/2014/main" val="3129215013"/>
                    </a:ext>
                  </a:extLst>
                </a:gridCol>
                <a:gridCol w="875587">
                  <a:extLst>
                    <a:ext uri="{9D8B030D-6E8A-4147-A177-3AD203B41FA5}">
                      <a16:colId xmlns:a16="http://schemas.microsoft.com/office/drawing/2014/main" val="2675986716"/>
                    </a:ext>
                  </a:extLst>
                </a:gridCol>
              </a:tblGrid>
              <a:tr h="302354">
                <a:tc>
                  <a:txBody>
                    <a:bodyPr/>
                    <a:lstStyle/>
                    <a:p>
                      <a:pPr algn="ctr" fontAlgn="b"/>
                      <a:r>
                        <a:rPr lang="pt-PT" sz="1600" u="none" strike="noStrike" dirty="0">
                          <a:effectLst/>
                        </a:rPr>
                        <a:t>Fruta </a:t>
                      </a:r>
                      <a:endParaRPr lang="pt-PT"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b"/>
                      <a:r>
                        <a:rPr lang="pt-PT" sz="1600" u="none" strike="noStrike" kern="1200" dirty="0">
                          <a:solidFill>
                            <a:schemeClr val="dk1"/>
                          </a:solidFill>
                          <a:effectLst/>
                          <a:latin typeface="+mn-lt"/>
                          <a:ea typeface="+mn-ea"/>
                          <a:cs typeface="+mn-cs"/>
                        </a:rPr>
                        <a:t>Forma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ctr" rtl="0" eaLnBrk="1" fontAlgn="b" latinLnBrk="0" hangingPunct="1">
                        <a:lnSpc>
                          <a:spcPct val="100000"/>
                        </a:lnSpc>
                        <a:spcBef>
                          <a:spcPts val="0"/>
                        </a:spcBef>
                        <a:spcAft>
                          <a:spcPts val="0"/>
                        </a:spcAft>
                        <a:buClrTx/>
                        <a:buSzTx/>
                        <a:buFontTx/>
                        <a:buNone/>
                      </a:pPr>
                      <a:r>
                        <a:rPr lang="pt-PT" sz="1600" u="none" strike="noStrike" kern="1200" dirty="0">
                          <a:solidFill>
                            <a:schemeClr val="dk1"/>
                          </a:solidFill>
                          <a:effectLst/>
                          <a:latin typeface="+mn-lt"/>
                          <a:ea typeface="+mn-ea"/>
                          <a:cs typeface="+mn-cs"/>
                        </a:rPr>
                        <a:t>Massa  de 0 a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lvl="0" indent="0" algn="ctr" defTabSz="914400">
                        <a:lnSpc>
                          <a:spcPct val="100000"/>
                        </a:lnSpc>
                        <a:spcBef>
                          <a:spcPts val="0"/>
                        </a:spcBef>
                        <a:spcAft>
                          <a:spcPts val="0"/>
                        </a:spcAft>
                        <a:buNone/>
                        <a:tabLst/>
                        <a:defRPr/>
                      </a:pPr>
                      <a:r>
                        <a:rPr lang="pt-PT" sz="1600" u="none" strike="noStrike" kern="1200" dirty="0">
                          <a:solidFill>
                            <a:schemeClr val="dk1"/>
                          </a:solidFill>
                          <a:effectLst/>
                          <a:latin typeface="+mn-lt"/>
                          <a:ea typeface="+mn-ea"/>
                          <a:cs typeface="+mn-cs"/>
                        </a:rPr>
                        <a:t>Amostras</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accent5">
                        <a:lumMod val="60000"/>
                        <a:lumOff val="40000"/>
                      </a:schemeClr>
                    </a:solidFill>
                  </a:tcPr>
                </a:tc>
                <a:extLst>
                  <a:ext uri="{0D108BD9-81ED-4DB2-BD59-A6C34878D82A}">
                    <a16:rowId xmlns:a16="http://schemas.microsoft.com/office/drawing/2014/main" val="730861164"/>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effectLst/>
                        </a:rPr>
                        <a:t>0.22</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rgbClr val="000000"/>
                          </a:solidFill>
                          <a:effectLst/>
                          <a:latin typeface="Calibri"/>
                        </a:rPr>
                        <a:t>1</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609744877"/>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u="none" strike="noStrike" dirty="0">
                          <a:effectLst/>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u="none" strike="noStrike" dirty="0">
                          <a:effectLst/>
                        </a:rPr>
                        <a:t>2</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954817877"/>
                  </a:ext>
                </a:extLst>
              </a:tr>
              <a:tr h="226645">
                <a:tc>
                  <a:txBody>
                    <a:bodyPr/>
                    <a:lstStyle/>
                    <a:p>
                      <a:pPr lvl="0" algn="ctr" fontAlgn="b"/>
                      <a:r>
                        <a:rPr lang="pt-PT" sz="1600" u="none" strike="noStrike" dirty="0">
                          <a:solidFill>
                            <a:schemeClr val="tx1"/>
                          </a:solidFill>
                          <a:effectLst/>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A579"/>
                    </a:solidFill>
                  </a:tcPr>
                </a:tc>
                <a:tc>
                  <a:txBody>
                    <a:bodyPr/>
                    <a:lstStyle/>
                    <a:p>
                      <a:pPr lvl="0" algn="ctr" fontAlgn="b"/>
                      <a:r>
                        <a:rPr lang="pt-PT" sz="1600" u="none" strike="noStrike" dirty="0">
                          <a:solidFill>
                            <a:schemeClr val="tx1"/>
                          </a:solidFill>
                          <a:effectLst/>
                        </a:rPr>
                        <a:t>...</a:t>
                      </a:r>
                      <a:endParaRPr lang="pt-PT" sz="1600" b="0" i="0" u="none" strike="noStrike" dirty="0">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pt-PT" sz="1600" b="0" i="0" u="none" strike="noStrike" dirty="0">
                          <a:solidFill>
                            <a:schemeClr val="tx1"/>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944924060"/>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0.9</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a:rPr>
                        <a:t>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rgbClr val="000000"/>
                          </a:solidFill>
                          <a:effectLst/>
                          <a:latin typeface="Calibri"/>
                        </a:rPr>
                        <a:t>1010</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264589485"/>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0.84</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rgbClr val="000000"/>
                          </a:solidFill>
                          <a:effectLst/>
                          <a:latin typeface="Calibri"/>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rgbClr val="000000"/>
                          </a:solidFill>
                          <a:effectLst/>
                          <a:latin typeface="Calibri"/>
                        </a:rPr>
                        <a:t>1011</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872329055"/>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0.38</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1012</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370184332"/>
                  </a:ext>
                </a:extLst>
              </a:tr>
            </a:tbl>
          </a:graphicData>
        </a:graphic>
      </p:graphicFrame>
      <p:sp>
        <p:nvSpPr>
          <p:cNvPr id="3" name="CaixaDeTexto 2">
            <a:extLst>
              <a:ext uri="{FF2B5EF4-FFF2-40B4-BE49-F238E27FC236}">
                <a16:creationId xmlns:a16="http://schemas.microsoft.com/office/drawing/2014/main" id="{54795BB1-7968-DFED-82AD-054F97A4413B}"/>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18</a:t>
            </a:fld>
            <a:endParaRPr lang="pt-PT" dirty="0"/>
          </a:p>
        </p:txBody>
      </p:sp>
    </p:spTree>
    <p:extLst>
      <p:ext uri="{BB962C8B-B14F-4D97-AF65-F5344CB8AC3E}">
        <p14:creationId xmlns:p14="http://schemas.microsoft.com/office/powerpoint/2010/main" val="342543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2">
            <a:extLst>
              <a:ext uri="{FF2B5EF4-FFF2-40B4-BE49-F238E27FC236}">
                <a16:creationId xmlns:a16="http://schemas.microsoft.com/office/drawing/2014/main" id="{1FFC20C5-D0B7-428E-D5F2-CB538E514C07}"/>
              </a:ext>
            </a:extLst>
          </p:cNvPr>
          <p:cNvSpPr txBox="1">
            <a:spLocks/>
          </p:cNvSpPr>
          <p:nvPr/>
        </p:nvSpPr>
        <p:spPr>
          <a:xfrm>
            <a:off x="441917" y="1178498"/>
            <a:ext cx="8017874" cy="117292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a:t>
            </a:r>
            <a:r>
              <a:rPr lang="pt-PT" sz="1800" dirty="0">
                <a:latin typeface="Calibri"/>
                <a:ea typeface="SimSun"/>
                <a:cs typeface="Calibri"/>
              </a:rPr>
              <a:t>O </a:t>
            </a:r>
            <a:r>
              <a:rPr lang="pt-PT" sz="1800" i="1" dirty="0">
                <a:latin typeface="Calibri"/>
                <a:ea typeface="SimSun"/>
                <a:cs typeface="Calibri"/>
              </a:rPr>
              <a:t>batch size</a:t>
            </a:r>
            <a:r>
              <a:rPr lang="pt-PT" sz="1800" dirty="0">
                <a:latin typeface="Calibri"/>
                <a:ea typeface="SimSun"/>
                <a:cs typeface="Calibri"/>
              </a:rPr>
              <a:t> de uma rede neuronal é o nome dado ao número de dados de treino que são processados simultaneamente pela rede antes que os pesos sejam atualizados e a rede avance para a próxima iteração do algoritmo de treino.</a:t>
            </a:r>
            <a:endParaRPr lang="pt-PT" sz="1800" dirty="0">
              <a:latin typeface="Calibri"/>
              <a:ea typeface="SimSun"/>
              <a:cs typeface="Times New Roman"/>
            </a:endParaRPr>
          </a:p>
        </p:txBody>
      </p:sp>
      <p:sp>
        <p:nvSpPr>
          <p:cNvPr id="8" name="Título 1">
            <a:extLst>
              <a:ext uri="{FF2B5EF4-FFF2-40B4-BE49-F238E27FC236}">
                <a16:creationId xmlns:a16="http://schemas.microsoft.com/office/drawing/2014/main" id="{F4D1FB9A-F2A1-43D7-6021-BF21EBE71ADC}"/>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Batch Size</a:t>
            </a:r>
            <a:endParaRPr lang="en-US" dirty="0">
              <a:cs typeface="Calibri" pitchFamily="2"/>
            </a:endParaRPr>
          </a:p>
          <a:p>
            <a:pPr algn="ctr">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2400" b="1" dirty="0">
              <a:solidFill>
                <a:schemeClr val="bg1"/>
              </a:solidFill>
              <a:latin typeface="Calibri"/>
              <a:ea typeface="SimSun"/>
              <a:cs typeface="Calibri"/>
            </a:endParaRPr>
          </a:p>
        </p:txBody>
      </p:sp>
      <p:sp>
        <p:nvSpPr>
          <p:cNvPr id="3" name="Marcador de Posição de Conteúdo 2">
            <a:extLst>
              <a:ext uri="{FF2B5EF4-FFF2-40B4-BE49-F238E27FC236}">
                <a16:creationId xmlns:a16="http://schemas.microsoft.com/office/drawing/2014/main" id="{A2332893-69BC-71DB-2B47-BE24212085FB}"/>
              </a:ext>
            </a:extLst>
          </p:cNvPr>
          <p:cNvSpPr txBox="1">
            <a:spLocks/>
          </p:cNvSpPr>
          <p:nvPr/>
        </p:nvSpPr>
        <p:spPr>
          <a:xfrm>
            <a:off x="144746" y="2641417"/>
            <a:ext cx="8017874" cy="117292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Exemplo:</a:t>
            </a:r>
            <a:endParaRPr lang="pt-PT" sz="1800" dirty="0">
              <a:latin typeface="Calibri"/>
              <a:ea typeface="SimSun"/>
              <a:cs typeface="Calibri"/>
            </a:endParaRPr>
          </a:p>
        </p:txBody>
      </p:sp>
      <p:sp>
        <p:nvSpPr>
          <p:cNvPr id="6" name="Marcador de Posição de Conteúdo 2">
            <a:extLst>
              <a:ext uri="{FF2B5EF4-FFF2-40B4-BE49-F238E27FC236}">
                <a16:creationId xmlns:a16="http://schemas.microsoft.com/office/drawing/2014/main" id="{1BA8B3DF-3BEA-C26C-6538-E8FD6F5FE174}"/>
              </a:ext>
            </a:extLst>
          </p:cNvPr>
          <p:cNvSpPr txBox="1">
            <a:spLocks/>
          </p:cNvSpPr>
          <p:nvPr/>
        </p:nvSpPr>
        <p:spPr>
          <a:xfrm>
            <a:off x="1421025" y="2641417"/>
            <a:ext cx="7038766" cy="666988"/>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Temos 150 dados de treino. Se o nosso </a:t>
            </a:r>
            <a:r>
              <a:rPr lang="pt-PT" sz="1800" i="1" dirty="0">
                <a:latin typeface="Calibri"/>
                <a:ea typeface="SimSun"/>
                <a:cs typeface="Times New Roman"/>
              </a:rPr>
              <a:t>batch size</a:t>
            </a:r>
            <a:r>
              <a:rPr lang="pt-PT" sz="1800" dirty="0">
                <a:latin typeface="Calibri"/>
                <a:ea typeface="SimSun"/>
                <a:cs typeface="Times New Roman"/>
              </a:rPr>
              <a:t> (tamanho do lote) for de 50 são necessárias 3 iterações para fazer uma etapa.</a:t>
            </a:r>
            <a:endParaRPr lang="en-US" dirty="0"/>
          </a:p>
        </p:txBody>
      </p:sp>
      <p:pic>
        <p:nvPicPr>
          <p:cNvPr id="4" name="Picture 4">
            <a:extLst>
              <a:ext uri="{FF2B5EF4-FFF2-40B4-BE49-F238E27FC236}">
                <a16:creationId xmlns:a16="http://schemas.microsoft.com/office/drawing/2014/main" id="{217B871A-055E-B70B-CC68-370602B216C9}"/>
              </a:ext>
            </a:extLst>
          </p:cNvPr>
          <p:cNvPicPr>
            <a:picLocks noChangeAspect="1"/>
          </p:cNvPicPr>
          <p:nvPr/>
        </p:nvPicPr>
        <p:blipFill rotWithShape="1">
          <a:blip r:embed="rId3"/>
          <a:srcRect t="12292" b="13289"/>
          <a:stretch/>
        </p:blipFill>
        <p:spPr>
          <a:xfrm>
            <a:off x="1294792" y="3594883"/>
            <a:ext cx="6459165" cy="2177804"/>
          </a:xfrm>
          <a:prstGeom prst="rect">
            <a:avLst/>
          </a:prstGeom>
        </p:spPr>
      </p:pic>
      <p:sp>
        <p:nvSpPr>
          <p:cNvPr id="7" name="Chaveta à esquerda 6">
            <a:extLst>
              <a:ext uri="{FF2B5EF4-FFF2-40B4-BE49-F238E27FC236}">
                <a16:creationId xmlns:a16="http://schemas.microsoft.com/office/drawing/2014/main" id="{9FA7597C-8E26-F9FC-7088-E829A07CB6DA}"/>
              </a:ext>
            </a:extLst>
          </p:cNvPr>
          <p:cNvSpPr/>
          <p:nvPr/>
        </p:nvSpPr>
        <p:spPr>
          <a:xfrm rot="16200000">
            <a:off x="4208215" y="4408986"/>
            <a:ext cx="246497" cy="2925898"/>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pt-PT" dirty="0"/>
          </a:p>
        </p:txBody>
      </p:sp>
      <p:sp>
        <p:nvSpPr>
          <p:cNvPr id="10" name="Marcador de Posição de Conteúdo 2">
            <a:extLst>
              <a:ext uri="{FF2B5EF4-FFF2-40B4-BE49-F238E27FC236}">
                <a16:creationId xmlns:a16="http://schemas.microsoft.com/office/drawing/2014/main" id="{47A73E52-4C76-60D1-1099-89EDEA8A9724}"/>
              </a:ext>
            </a:extLst>
          </p:cNvPr>
          <p:cNvSpPr txBox="1">
            <a:spLocks/>
          </p:cNvSpPr>
          <p:nvPr/>
        </p:nvSpPr>
        <p:spPr>
          <a:xfrm>
            <a:off x="3149809" y="5934684"/>
            <a:ext cx="2363307" cy="43945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Corresponde a 1 época</a:t>
            </a:r>
            <a:endParaRPr lang="en-US" dirty="0"/>
          </a:p>
        </p:txBody>
      </p:sp>
      <p:sp>
        <p:nvSpPr>
          <p:cNvPr id="5" name="CaixaDeTexto 4">
            <a:extLst>
              <a:ext uri="{FF2B5EF4-FFF2-40B4-BE49-F238E27FC236}">
                <a16:creationId xmlns:a16="http://schemas.microsoft.com/office/drawing/2014/main" id="{4912C67A-6CF9-6075-69CD-15D8118724B6}"/>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19</a:t>
            </a:fld>
            <a:endParaRPr lang="pt-PT" dirty="0"/>
          </a:p>
        </p:txBody>
      </p:sp>
    </p:spTree>
    <p:extLst>
      <p:ext uri="{BB962C8B-B14F-4D97-AF65-F5344CB8AC3E}">
        <p14:creationId xmlns:p14="http://schemas.microsoft.com/office/powerpoint/2010/main" val="79477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133720" y="-25560"/>
            <a:ext cx="7027919" cy="711360"/>
          </a:xfrm>
        </p:spPr>
        <p:txBody>
          <a:bodyPr wrap="square">
            <a:noAutofit/>
          </a:bodyPr>
          <a:lstStyle/>
          <a:p>
            <a:pPr lvl="0" algn="ctr"/>
            <a:r>
              <a:rPr lang="pt-PT" sz="3200" b="1" dirty="0">
                <a:solidFill>
                  <a:srgbClr val="FFFFFF"/>
                </a:solidFill>
                <a:latin typeface="Liberation Sans" pitchFamily="34"/>
              </a:rPr>
              <a:t>Conteúdo</a:t>
            </a:r>
            <a:br>
              <a:rPr lang="pt-PT" sz="3200" b="1" dirty="0">
                <a:solidFill>
                  <a:srgbClr val="FFFFFF"/>
                </a:solidFill>
              </a:rPr>
            </a:br>
            <a:endParaRPr lang="pt-PT" sz="3200" b="1" dirty="0">
              <a:solidFill>
                <a:srgbClr val="FFFFFF"/>
              </a:solidFill>
            </a:endParaRPr>
          </a:p>
        </p:txBody>
      </p:sp>
      <p:sp>
        <p:nvSpPr>
          <p:cNvPr id="5" name="TextBox 4">
            <a:extLst>
              <a:ext uri="{FF2B5EF4-FFF2-40B4-BE49-F238E27FC236}">
                <a16:creationId xmlns:a16="http://schemas.microsoft.com/office/drawing/2014/main" id="{AC829841-18FA-425E-B1D9-83E77391BCFE}"/>
              </a:ext>
            </a:extLst>
          </p:cNvPr>
          <p:cNvSpPr txBox="1"/>
          <p:nvPr/>
        </p:nvSpPr>
        <p:spPr>
          <a:xfrm>
            <a:off x="217909" y="1713871"/>
            <a:ext cx="7360542" cy="3430255"/>
          </a:xfrm>
          <a:prstGeom prst="rect">
            <a:avLst/>
          </a:prstGeom>
          <a:noFill/>
          <a:ln>
            <a:noFill/>
          </a:ln>
        </p:spPr>
        <p:txBody>
          <a:bodyPr vert="horz" wrap="square" lIns="90000" tIns="45000" rIns="90000" bIns="45000" anchor="ctr" anchorCtr="0" compatLnSpc="1">
            <a:spAutoFit/>
          </a:bodyPr>
          <a:lstStyle/>
          <a:p>
            <a:pPr marL="514350" lvl="1" indent="-514350" hangingPunct="0">
              <a:spcAft>
                <a:spcPts val="283"/>
              </a:spcAft>
              <a:buClr>
                <a:srgbClr val="000000"/>
              </a:buClr>
              <a:buSzPct val="80000"/>
              <a:buFont typeface="+mj-lt"/>
              <a:buAutoNum type="arabicPeriod"/>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000" dirty="0">
                <a:effectLst>
                  <a:outerShdw blurRad="38100" dist="38100" dir="2700000" algn="tl">
                    <a:srgbClr val="000000">
                      <a:alpha val="43137"/>
                    </a:srgbClr>
                  </a:outerShdw>
                </a:effectLst>
              </a:rPr>
              <a:t>Redes Neuronais Profundas (Deep Neural Networks - DNNs)</a:t>
            </a:r>
          </a:p>
          <a:p>
            <a:pPr marL="1257300" lvl="3" indent="-342900" hangingPunct="0">
              <a:spcAft>
                <a:spcPts val="283"/>
              </a:spcAft>
              <a:buClr>
                <a:srgbClr val="000000"/>
              </a:buClr>
              <a:buSzPct val="8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1600" dirty="0">
                <a:effectLst>
                  <a:outerShdw blurRad="38100" dist="38100" dir="2700000" algn="tl">
                    <a:srgbClr val="000000">
                      <a:alpha val="43137"/>
                    </a:srgbClr>
                  </a:outerShdw>
                </a:effectLst>
              </a:rPr>
              <a:t>O que são?</a:t>
            </a:r>
            <a:endParaRPr lang="pt-PT" sz="1600" dirty="0">
              <a:effectLst>
                <a:outerShdw blurRad="38100" dist="38100" dir="2700000" algn="tl">
                  <a:srgbClr val="000000">
                    <a:alpha val="43137"/>
                  </a:srgbClr>
                </a:outerShdw>
              </a:effectLst>
              <a:cs typeface="Calibri"/>
            </a:endParaRPr>
          </a:p>
          <a:p>
            <a:pPr marL="1257300" lvl="3" indent="-342900" hangingPunct="0">
              <a:spcAft>
                <a:spcPts val="283"/>
              </a:spcAft>
              <a:buClr>
                <a:srgbClr val="000000"/>
              </a:buClr>
              <a:buSzPct val="8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1600" dirty="0">
                <a:effectLst>
                  <a:outerShdw blurRad="38100" dist="38100" dir="2700000" algn="tl">
                    <a:srgbClr val="000000">
                      <a:alpha val="43137"/>
                    </a:srgbClr>
                  </a:outerShdw>
                </a:effectLst>
              </a:rPr>
              <a:t>Exemplo</a:t>
            </a:r>
            <a:endParaRPr lang="pt-PT" sz="1600" dirty="0">
              <a:effectLst>
                <a:outerShdw blurRad="38100" dist="38100" dir="2700000" algn="tl">
                  <a:srgbClr val="000000">
                    <a:alpha val="43137"/>
                  </a:srgbClr>
                </a:outerShdw>
              </a:effectLst>
              <a:cs typeface="Calibri"/>
            </a:endParaRPr>
          </a:p>
          <a:p>
            <a:pPr marL="1257300" lvl="3" indent="-342900" hangingPunct="0">
              <a:spcAft>
                <a:spcPts val="283"/>
              </a:spcAft>
              <a:buClr>
                <a:srgbClr val="000000"/>
              </a:buClr>
              <a:buSzPct val="8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1600" dirty="0">
                <a:effectLst>
                  <a:outerShdw blurRad="38100" dist="38100" dir="2700000" algn="tl">
                    <a:srgbClr val="000000">
                      <a:alpha val="43137"/>
                    </a:srgbClr>
                  </a:outerShdw>
                </a:effectLst>
              </a:rPr>
              <a:t>Estrutura</a:t>
            </a:r>
            <a:endParaRPr lang="pt-PT" sz="1600" dirty="0">
              <a:effectLst>
                <a:outerShdw blurRad="38100" dist="38100" dir="2700000" algn="tl">
                  <a:srgbClr val="000000">
                    <a:alpha val="43137"/>
                  </a:srgbClr>
                </a:outerShdw>
              </a:effectLst>
              <a:cs typeface="Calibri"/>
            </a:endParaRPr>
          </a:p>
          <a:p>
            <a:pPr marL="1257300" lvl="3" indent="-342900" hangingPunct="0">
              <a:spcAft>
                <a:spcPts val="283"/>
              </a:spcAft>
              <a:buClr>
                <a:srgbClr val="000000"/>
              </a:buClr>
              <a:buSzPct val="8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1600" dirty="0">
                <a:effectLst>
                  <a:outerShdw blurRad="38100" dist="38100" dir="2700000" algn="tl">
                    <a:srgbClr val="000000">
                      <a:alpha val="43137"/>
                    </a:srgbClr>
                  </a:outerShdw>
                </a:effectLst>
              </a:rPr>
              <a:t>Tipos</a:t>
            </a:r>
            <a:endParaRPr lang="pt-PT" sz="1600" dirty="0">
              <a:effectLst>
                <a:outerShdw blurRad="38100" dist="38100" dir="2700000" algn="tl">
                  <a:srgbClr val="000000">
                    <a:alpha val="43137"/>
                  </a:srgbClr>
                </a:outerShdw>
              </a:effectLst>
              <a:cs typeface="Calibri"/>
            </a:endParaRPr>
          </a:p>
          <a:p>
            <a:pPr marL="914400" lvl="3"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2400" dirty="0">
              <a:effectLst>
                <a:outerShdw blurRad="38100" dist="38100" dir="2700000" algn="tl">
                  <a:srgbClr val="000000">
                    <a:alpha val="43137"/>
                  </a:srgbClr>
                </a:outerShdw>
              </a:effectLst>
            </a:endParaRPr>
          </a:p>
          <a:p>
            <a:pPr marL="514350" lvl="1" indent="-514350" hangingPunct="0">
              <a:spcAft>
                <a:spcPts val="283"/>
              </a:spcAft>
              <a:buClr>
                <a:srgbClr val="000000"/>
              </a:buClr>
              <a:buSzPct val="80000"/>
              <a:buFont typeface="+mj-lt"/>
              <a:buAutoNum type="arabicPeriod"/>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000" dirty="0">
                <a:effectLst>
                  <a:outerShdw blurRad="38100" dist="38100" dir="2700000" algn="tl">
                    <a:srgbClr val="000000">
                      <a:alpha val="43137"/>
                    </a:srgbClr>
                  </a:outerShdw>
                </a:effectLst>
              </a:rPr>
              <a:t>Tipos de Redes Neuronais </a:t>
            </a:r>
            <a:endParaRPr lang="pt-PT" sz="2000" dirty="0">
              <a:effectLst>
                <a:outerShdw blurRad="38100" dist="38100" dir="2700000" algn="tl">
                  <a:srgbClr val="000000">
                    <a:alpha val="43137"/>
                  </a:srgbClr>
                </a:outerShdw>
              </a:effectLst>
              <a:cs typeface="Calibri"/>
            </a:endParaRPr>
          </a:p>
          <a:p>
            <a:pPr marL="1257300" lvl="3" indent="-342900" hangingPunct="0">
              <a:spcAft>
                <a:spcPts val="283"/>
              </a:spcAft>
              <a:buClr>
                <a:srgbClr val="000000"/>
              </a:buClr>
              <a:buSzPct val="80000"/>
              <a:buAutoNum type="arabicPeriod"/>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1600" dirty="0">
                <a:effectLst>
                  <a:outerShdw blurRad="38100" dist="38100" dir="2700000" algn="tl">
                    <a:srgbClr val="000000">
                      <a:alpha val="43137"/>
                    </a:srgbClr>
                  </a:outerShdw>
                </a:effectLst>
              </a:rPr>
              <a:t>Redes Feedforward</a:t>
            </a:r>
            <a:endParaRPr lang="pt-PT" sz="1600" dirty="0">
              <a:effectLst>
                <a:outerShdw blurRad="38100" dist="38100" dir="2700000" algn="tl">
                  <a:srgbClr val="000000">
                    <a:alpha val="43137"/>
                  </a:srgbClr>
                </a:outerShdw>
              </a:effectLst>
              <a:cs typeface="Calibri"/>
            </a:endParaRPr>
          </a:p>
          <a:p>
            <a:pPr marL="1257300" lvl="3" indent="-342900" hangingPunct="0">
              <a:spcAft>
                <a:spcPts val="283"/>
              </a:spcAft>
              <a:buClr>
                <a:srgbClr val="000000"/>
              </a:buClr>
              <a:buSzPct val="80000"/>
              <a:buFont typeface="+mj-lt"/>
              <a:buAutoNum type="arabicPeriod"/>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1600" dirty="0">
                <a:effectLst>
                  <a:outerShdw blurRad="38100" dist="38100" dir="2700000" algn="tl">
                    <a:srgbClr val="000000">
                      <a:alpha val="43137"/>
                    </a:srgbClr>
                  </a:outerShdw>
                </a:effectLst>
              </a:rPr>
              <a:t>Redes Recorrentes</a:t>
            </a:r>
            <a:endParaRPr lang="pt-PT" sz="1600" dirty="0">
              <a:effectLst>
                <a:outerShdw blurRad="38100" dist="38100" dir="2700000" algn="tl">
                  <a:srgbClr val="000000">
                    <a:alpha val="43137"/>
                  </a:srgbClr>
                </a:outerShdw>
              </a:effectLst>
              <a:cs typeface="Calibri"/>
            </a:endParaRPr>
          </a:p>
          <a:p>
            <a:pPr marL="1257300" lvl="3" indent="-342900" hangingPunct="0">
              <a:spcAft>
                <a:spcPts val="283"/>
              </a:spcAft>
              <a:buClr>
                <a:srgbClr val="000000"/>
              </a:buClr>
              <a:buSzPct val="80000"/>
              <a:buAutoNum type="arabicPeriod"/>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1600" dirty="0">
                <a:effectLst>
                  <a:outerShdw blurRad="38100" dist="38100" dir="2700000" algn="tl">
                    <a:srgbClr val="000000">
                      <a:alpha val="43137"/>
                    </a:srgbClr>
                  </a:outerShdw>
                </a:effectLst>
              </a:rPr>
              <a:t>Redes Convolucionais</a:t>
            </a:r>
            <a:endParaRPr lang="pt-PT" sz="1600" dirty="0">
              <a:effectLst>
                <a:outerShdw blurRad="38100" dist="38100" dir="2700000" algn="tl">
                  <a:srgbClr val="000000">
                    <a:alpha val="43137"/>
                  </a:srgbClr>
                </a:outerShdw>
              </a:effectLst>
              <a:cs typeface="Calibri"/>
            </a:endParaRPr>
          </a:p>
          <a:p>
            <a:pPr marL="1257300" lvl="3" indent="-342900" hangingPunct="0">
              <a:spcAft>
                <a:spcPts val="283"/>
              </a:spcAft>
              <a:buClr>
                <a:srgbClr val="000000"/>
              </a:buClr>
              <a:buSzPct val="80000"/>
              <a:buFont typeface="+mj-lt"/>
              <a:buAutoNum type="arabicPeriod"/>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1600" dirty="0">
                <a:effectLst>
                  <a:outerShdw blurRad="38100" dist="38100" dir="2700000" algn="tl">
                    <a:srgbClr val="000000">
                      <a:alpha val="43137"/>
                    </a:srgbClr>
                  </a:outerShdw>
                </a:effectLst>
              </a:rPr>
              <a:t>Redes Autoencoder</a:t>
            </a:r>
          </a:p>
        </p:txBody>
      </p:sp>
    </p:spTree>
    <p:extLst>
      <p:ext uri="{BB962C8B-B14F-4D97-AF65-F5344CB8AC3E}">
        <p14:creationId xmlns:p14="http://schemas.microsoft.com/office/powerpoint/2010/main" val="42514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m diagrama&#10;&#10;Descrição gerada automaticamente">
            <a:extLst>
              <a:ext uri="{FF2B5EF4-FFF2-40B4-BE49-F238E27FC236}">
                <a16:creationId xmlns:a16="http://schemas.microsoft.com/office/drawing/2014/main" id="{5A12CAC3-350E-3138-D2F0-DE11CCD1FE2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91173" y="2237029"/>
            <a:ext cx="5817334" cy="4363000"/>
          </a:xfrm>
          <a:prstGeom prst="rect">
            <a:avLst/>
          </a:prstGeom>
        </p:spPr>
      </p:pic>
      <p:sp>
        <p:nvSpPr>
          <p:cNvPr id="2" name="Marcador de Posição de Conteúdo 2">
            <a:extLst>
              <a:ext uri="{FF2B5EF4-FFF2-40B4-BE49-F238E27FC236}">
                <a16:creationId xmlns:a16="http://schemas.microsoft.com/office/drawing/2014/main" id="{1FFC20C5-D0B7-428E-D5F2-CB538E514C07}"/>
              </a:ext>
            </a:extLst>
          </p:cNvPr>
          <p:cNvSpPr txBox="1">
            <a:spLocks/>
          </p:cNvSpPr>
          <p:nvPr/>
        </p:nvSpPr>
        <p:spPr>
          <a:xfrm>
            <a:off x="563063" y="949096"/>
            <a:ext cx="8017874" cy="165245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a:t>
            </a:r>
            <a:r>
              <a:rPr lang="pt-PT" sz="1800" dirty="0">
                <a:solidFill>
                  <a:schemeClr val="tx1"/>
                </a:solidFill>
                <a:latin typeface="Calibri"/>
                <a:ea typeface="SimSun"/>
                <a:cs typeface="Calibri"/>
              </a:rPr>
              <a:t>Ao utilizar um tamanho pequeno de lote (batch) o resultado de aprendizagem será rápido, mas instável, com alta variação na precisão da classificação. </a:t>
            </a:r>
          </a:p>
          <a:p>
            <a:pPr marL="0" indent="0" algn="just"/>
            <a:r>
              <a:rPr lang="pt-PT" sz="1800" dirty="0">
                <a:solidFill>
                  <a:schemeClr val="tx1"/>
                </a:solidFill>
                <a:latin typeface="Calibri"/>
                <a:ea typeface="SimSun"/>
                <a:cs typeface="Calibri"/>
              </a:rPr>
              <a:t>	Se usarmos tamanhos maiores de lote, desacelera a aprendizagem, mas a rede será mais estável, com menor variação na precisão da classificação.</a:t>
            </a:r>
          </a:p>
        </p:txBody>
      </p:sp>
      <p:sp>
        <p:nvSpPr>
          <p:cNvPr id="8" name="Título 1">
            <a:extLst>
              <a:ext uri="{FF2B5EF4-FFF2-40B4-BE49-F238E27FC236}">
                <a16:creationId xmlns:a16="http://schemas.microsoft.com/office/drawing/2014/main" id="{F4D1FB9A-F2A1-43D7-6021-BF21EBE71ADC}"/>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Batch Size</a:t>
            </a:r>
            <a:endParaRPr lang="en-US" dirty="0">
              <a:cs typeface="Calibri" pitchFamily="2"/>
            </a:endParaRPr>
          </a:p>
          <a:p>
            <a:pPr algn="ctr">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pt-PT" sz="2400" b="1" dirty="0">
              <a:solidFill>
                <a:schemeClr val="bg1"/>
              </a:solidFill>
              <a:latin typeface="Calibri"/>
              <a:ea typeface="SimSun"/>
              <a:cs typeface="Calibri"/>
            </a:endParaRPr>
          </a:p>
        </p:txBody>
      </p:sp>
      <p:sp>
        <p:nvSpPr>
          <p:cNvPr id="10" name="Marcador de Posição de Conteúdo 2">
            <a:extLst>
              <a:ext uri="{FF2B5EF4-FFF2-40B4-BE49-F238E27FC236}">
                <a16:creationId xmlns:a16="http://schemas.microsoft.com/office/drawing/2014/main" id="{E41C01FE-7649-9F3F-E62B-401CAA7AE2A2}"/>
              </a:ext>
            </a:extLst>
          </p:cNvPr>
          <p:cNvSpPr txBox="1">
            <a:spLocks/>
          </p:cNvSpPr>
          <p:nvPr/>
        </p:nvSpPr>
        <p:spPr>
          <a:xfrm>
            <a:off x="998376" y="6600029"/>
            <a:ext cx="829623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https://machinelearningmastery.com/how-to-control-the-speed-and-stability-of-training-neural-networks-with-gradient-descent-batch-size/</a:t>
            </a:r>
            <a:endParaRPr lang="pt-PT" sz="1100" dirty="0">
              <a:cs typeface="Times New Roman"/>
            </a:endParaRPr>
          </a:p>
        </p:txBody>
      </p:sp>
      <p:sp>
        <p:nvSpPr>
          <p:cNvPr id="3" name="CaixaDeTexto 2">
            <a:extLst>
              <a:ext uri="{FF2B5EF4-FFF2-40B4-BE49-F238E27FC236}">
                <a16:creationId xmlns:a16="http://schemas.microsoft.com/office/drawing/2014/main" id="{335DB164-DD33-EB11-DDB3-971C8E7F84F2}"/>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20</a:t>
            </a:fld>
            <a:endParaRPr lang="pt-PT" dirty="0"/>
          </a:p>
        </p:txBody>
      </p:sp>
    </p:spTree>
    <p:extLst>
      <p:ext uri="{BB962C8B-B14F-4D97-AF65-F5344CB8AC3E}">
        <p14:creationId xmlns:p14="http://schemas.microsoft.com/office/powerpoint/2010/main" val="111663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osição de Conteúdo 2">
            <a:extLst>
              <a:ext uri="{FF2B5EF4-FFF2-40B4-BE49-F238E27FC236}">
                <a16:creationId xmlns:a16="http://schemas.microsoft.com/office/drawing/2014/main" id="{155C6FA9-D75B-DA00-5976-E8293EAF464C}"/>
              </a:ext>
            </a:extLst>
          </p:cNvPr>
          <p:cNvSpPr txBox="1">
            <a:spLocks/>
          </p:cNvSpPr>
          <p:nvPr/>
        </p:nvSpPr>
        <p:spPr>
          <a:xfrm>
            <a:off x="738439" y="1506571"/>
            <a:ext cx="7499869" cy="1269918"/>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O sub-dataset de validação é usado para avaliar a rede neuronal. Os dados deste são usados apenas de forma a ajustar </a:t>
            </a:r>
            <a:r>
              <a:rPr lang="pt-PT" sz="1800" dirty="0">
                <a:latin typeface="Calibri" panose="020F0502020204030204" pitchFamily="34" charset="0"/>
                <a:ea typeface="Calibri" panose="020F0502020204030204" pitchFamily="34" charset="0"/>
                <a:cs typeface="Calibri" panose="020F0502020204030204" pitchFamily="34" charset="0"/>
              </a:rPr>
              <a:t>os </a:t>
            </a:r>
            <a:r>
              <a:rPr lang="pt-PT" sz="1800" b="0"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híper parâmetros (taxa de aprendizagem, número de épocas, etc)</a:t>
            </a:r>
            <a:r>
              <a:rPr lang="pt-PT" sz="1800" dirty="0">
                <a:latin typeface="Calibri" panose="020F0502020204030204" pitchFamily="34" charset="0"/>
                <a:ea typeface="Calibri" panose="020F0502020204030204" pitchFamily="34" charset="0"/>
                <a:cs typeface="Calibri" panose="020F0502020204030204" pitchFamily="34" charset="0"/>
              </a:rPr>
              <a:t> da </a:t>
            </a:r>
            <a:r>
              <a:rPr lang="pt-PT" sz="1800" dirty="0">
                <a:cs typeface="Calibri"/>
              </a:rPr>
              <a:t>rede. </a:t>
            </a:r>
          </a:p>
        </p:txBody>
      </p:sp>
      <p:sp>
        <p:nvSpPr>
          <p:cNvPr id="9" name="Marcador de Posição de Conteúdo 2">
            <a:extLst>
              <a:ext uri="{FF2B5EF4-FFF2-40B4-BE49-F238E27FC236}">
                <a16:creationId xmlns:a16="http://schemas.microsoft.com/office/drawing/2014/main" id="{2D3950F2-B0E4-B41D-8D8A-460CFDA3AF84}"/>
              </a:ext>
            </a:extLst>
          </p:cNvPr>
          <p:cNvSpPr txBox="1">
            <a:spLocks/>
          </p:cNvSpPr>
          <p:nvPr/>
        </p:nvSpPr>
        <p:spPr>
          <a:xfrm>
            <a:off x="697598" y="3123433"/>
            <a:ext cx="3631211" cy="202399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dirty="0">
                <a:cs typeface="Calibri"/>
              </a:rPr>
              <a:t>	</a:t>
            </a:r>
            <a:r>
              <a:rPr lang="pt-PT" sz="1800" dirty="0">
                <a:cs typeface="Calibri"/>
              </a:rPr>
              <a:t> A rede analisa ocasionalmente os dados, mas nunca "aprende" com eles. </a:t>
            </a:r>
            <a:r>
              <a:rPr lang="en-US" sz="1800" dirty="0">
                <a:cs typeface="Calibri"/>
              </a:rPr>
              <a:t>Ou seja, o sub-dataset de validação afeta a rede neuronal, mas apenas de forma </a:t>
            </a:r>
            <a:r>
              <a:rPr lang="pt-PT" sz="1800" dirty="0">
                <a:cs typeface="Calibri"/>
              </a:rPr>
              <a:t>indireta</a:t>
            </a:r>
            <a:r>
              <a:rPr lang="en-US" sz="1800" dirty="0">
                <a:cs typeface="Calibri"/>
              </a:rPr>
              <a:t>.</a:t>
            </a:r>
          </a:p>
          <a:p>
            <a:pPr marL="0" indent="0" algn="just"/>
            <a:endParaRPr lang="pt-PT" sz="1800" dirty="0">
              <a:cs typeface="Calibri"/>
            </a:endParaRPr>
          </a:p>
        </p:txBody>
      </p:sp>
      <p:sp>
        <p:nvSpPr>
          <p:cNvPr id="5" name="Título 1">
            <a:extLst>
              <a:ext uri="{FF2B5EF4-FFF2-40B4-BE49-F238E27FC236}">
                <a16:creationId xmlns:a16="http://schemas.microsoft.com/office/drawing/2014/main" id="{CDA99345-6793-1127-ACAA-7B7944661E2D}"/>
              </a:ext>
            </a:extLst>
          </p:cNvPr>
          <p:cNvSpPr txBox="1">
            <a:spLocks/>
          </p:cNvSpPr>
          <p:nvPr/>
        </p:nvSpPr>
        <p:spPr>
          <a:xfrm>
            <a:off x="2984016" y="57344"/>
            <a:ext cx="4934788"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spcAft>
                <a:spcPts val="283"/>
              </a:spcAft>
              <a:buClr>
                <a:srgbClr val="000000"/>
              </a:buClr>
              <a:buSzPct val="80000"/>
            </a:pPr>
            <a:r>
              <a:rPr lang="pt-PT" sz="2400" b="1" dirty="0">
                <a:solidFill>
                  <a:schemeClr val="bg1"/>
                </a:solidFill>
                <a:latin typeface="Calibri"/>
                <a:ea typeface="SimSun"/>
                <a:cs typeface="Calibri"/>
              </a:rPr>
              <a:t>Organização dos Dataset - Validação</a:t>
            </a:r>
            <a:endParaRPr lang="pt-PT" sz="2400" b="1" dirty="0">
              <a:solidFill>
                <a:schemeClr val="bg1"/>
              </a:solidFill>
            </a:endParaRPr>
          </a:p>
          <a:p>
            <a:endParaRPr lang="pt-BR" sz="2400" b="1" dirty="0">
              <a:solidFill>
                <a:schemeClr val="bg1"/>
              </a:solidFill>
            </a:endParaRPr>
          </a:p>
        </p:txBody>
      </p:sp>
      <p:sp>
        <p:nvSpPr>
          <p:cNvPr id="8" name="Left Brace 7">
            <a:extLst>
              <a:ext uri="{FF2B5EF4-FFF2-40B4-BE49-F238E27FC236}">
                <a16:creationId xmlns:a16="http://schemas.microsoft.com/office/drawing/2014/main" id="{6F6B5A37-2D6B-A7C2-BC46-FCD0DD146198}"/>
              </a:ext>
            </a:extLst>
          </p:cNvPr>
          <p:cNvSpPr/>
          <p:nvPr/>
        </p:nvSpPr>
        <p:spPr>
          <a:xfrm>
            <a:off x="5711474" y="3576514"/>
            <a:ext cx="241764" cy="1098375"/>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PT" dirty="0"/>
          </a:p>
        </p:txBody>
      </p:sp>
      <p:sp>
        <p:nvSpPr>
          <p:cNvPr id="12" name="Marcador de Posição de Conteúdo 2">
            <a:extLst>
              <a:ext uri="{FF2B5EF4-FFF2-40B4-BE49-F238E27FC236}">
                <a16:creationId xmlns:a16="http://schemas.microsoft.com/office/drawing/2014/main" id="{060F397E-2915-5CC1-547A-D3084B1E5BED}"/>
              </a:ext>
            </a:extLst>
          </p:cNvPr>
          <p:cNvSpPr txBox="1">
            <a:spLocks/>
          </p:cNvSpPr>
          <p:nvPr/>
        </p:nvSpPr>
        <p:spPr>
          <a:xfrm>
            <a:off x="4614321" y="3866215"/>
            <a:ext cx="1097153"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b="1" dirty="0">
                <a:latin typeface="Calibri"/>
                <a:ea typeface="SimSun"/>
                <a:cs typeface="Times New Roman"/>
              </a:rPr>
              <a:t>Validação</a:t>
            </a:r>
            <a:endParaRPr lang="pt-PT" sz="1800" b="1" dirty="0">
              <a:cs typeface="Times New Roman"/>
            </a:endParaRPr>
          </a:p>
        </p:txBody>
      </p:sp>
      <p:graphicFrame>
        <p:nvGraphicFramePr>
          <p:cNvPr id="3" name="Tabela 4">
            <a:extLst>
              <a:ext uri="{FF2B5EF4-FFF2-40B4-BE49-F238E27FC236}">
                <a16:creationId xmlns:a16="http://schemas.microsoft.com/office/drawing/2014/main" id="{EA4423D9-BB75-74C4-E1C9-A92A5FA78AE8}"/>
              </a:ext>
            </a:extLst>
          </p:cNvPr>
          <p:cNvGraphicFramePr>
            <a:graphicFrameLocks noGrp="1"/>
          </p:cNvGraphicFramePr>
          <p:nvPr>
            <p:extLst>
              <p:ext uri="{D42A27DB-BD31-4B8C-83A1-F6EECF244321}">
                <p14:modId xmlns:p14="http://schemas.microsoft.com/office/powerpoint/2010/main" val="669971183"/>
              </p:ext>
            </p:extLst>
          </p:nvPr>
        </p:nvGraphicFramePr>
        <p:xfrm>
          <a:off x="6031148" y="3064211"/>
          <a:ext cx="3017976" cy="1608643"/>
        </p:xfrm>
        <a:graphic>
          <a:graphicData uri="http://schemas.openxmlformats.org/drawingml/2006/table">
            <a:tbl>
              <a:tblPr>
                <a:tableStyleId>{5C22544A-7EE6-4342-B048-85BDC9FD1C3A}</a:tableStyleId>
              </a:tblPr>
              <a:tblGrid>
                <a:gridCol w="747461">
                  <a:extLst>
                    <a:ext uri="{9D8B030D-6E8A-4147-A177-3AD203B41FA5}">
                      <a16:colId xmlns:a16="http://schemas.microsoft.com/office/drawing/2014/main" val="2949321277"/>
                    </a:ext>
                  </a:extLst>
                </a:gridCol>
                <a:gridCol w="655626">
                  <a:extLst>
                    <a:ext uri="{9D8B030D-6E8A-4147-A177-3AD203B41FA5}">
                      <a16:colId xmlns:a16="http://schemas.microsoft.com/office/drawing/2014/main" val="3282517672"/>
                    </a:ext>
                  </a:extLst>
                </a:gridCol>
                <a:gridCol w="739302">
                  <a:extLst>
                    <a:ext uri="{9D8B030D-6E8A-4147-A177-3AD203B41FA5}">
                      <a16:colId xmlns:a16="http://schemas.microsoft.com/office/drawing/2014/main" val="3129215013"/>
                    </a:ext>
                  </a:extLst>
                </a:gridCol>
                <a:gridCol w="875587">
                  <a:extLst>
                    <a:ext uri="{9D8B030D-6E8A-4147-A177-3AD203B41FA5}">
                      <a16:colId xmlns:a16="http://schemas.microsoft.com/office/drawing/2014/main" val="2675986716"/>
                    </a:ext>
                  </a:extLst>
                </a:gridCol>
              </a:tblGrid>
              <a:tr h="302354">
                <a:tc>
                  <a:txBody>
                    <a:bodyPr/>
                    <a:lstStyle/>
                    <a:p>
                      <a:pPr algn="ctr" fontAlgn="b"/>
                      <a:r>
                        <a:rPr lang="pt-PT" sz="1600" u="none" strike="noStrike" dirty="0">
                          <a:effectLst/>
                        </a:rPr>
                        <a:t>Fruta </a:t>
                      </a:r>
                      <a:endParaRPr lang="pt-PT"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b"/>
                      <a:r>
                        <a:rPr lang="pt-PT" sz="1600" u="none" strike="noStrike" kern="1200" dirty="0">
                          <a:solidFill>
                            <a:schemeClr val="dk1"/>
                          </a:solidFill>
                          <a:effectLst/>
                          <a:latin typeface="+mn-lt"/>
                          <a:ea typeface="+mn-ea"/>
                          <a:cs typeface="+mn-cs"/>
                        </a:rPr>
                        <a:t>Forma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ctr" rtl="0" eaLnBrk="1" fontAlgn="b" latinLnBrk="0" hangingPunct="1">
                        <a:lnSpc>
                          <a:spcPct val="100000"/>
                        </a:lnSpc>
                        <a:spcBef>
                          <a:spcPts val="0"/>
                        </a:spcBef>
                        <a:spcAft>
                          <a:spcPts val="0"/>
                        </a:spcAft>
                        <a:buClrTx/>
                        <a:buSzTx/>
                        <a:buFontTx/>
                        <a:buNone/>
                      </a:pPr>
                      <a:r>
                        <a:rPr lang="pt-PT" sz="1600" u="none" strike="noStrike" kern="1200" dirty="0">
                          <a:solidFill>
                            <a:schemeClr val="dk1"/>
                          </a:solidFill>
                          <a:effectLst/>
                          <a:latin typeface="+mn-lt"/>
                          <a:ea typeface="+mn-ea"/>
                          <a:cs typeface="+mn-cs"/>
                        </a:rPr>
                        <a:t>Massa  de 0 a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lvl="0" indent="0" algn="ctr" defTabSz="914400">
                        <a:lnSpc>
                          <a:spcPct val="100000"/>
                        </a:lnSpc>
                        <a:spcBef>
                          <a:spcPts val="0"/>
                        </a:spcBef>
                        <a:spcAft>
                          <a:spcPts val="0"/>
                        </a:spcAft>
                        <a:buNone/>
                        <a:tabLst/>
                        <a:defRPr/>
                      </a:pPr>
                      <a:r>
                        <a:rPr lang="pt-PT" sz="1600" u="none" strike="noStrike" kern="1200" dirty="0">
                          <a:solidFill>
                            <a:schemeClr val="dk1"/>
                          </a:solidFill>
                          <a:effectLst/>
                          <a:latin typeface="+mn-lt"/>
                          <a:ea typeface="+mn-ea"/>
                          <a:cs typeface="+mn-cs"/>
                        </a:rPr>
                        <a:t>Amostras</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accent5">
                        <a:lumMod val="60000"/>
                        <a:lumOff val="40000"/>
                      </a:schemeClr>
                    </a:solidFill>
                  </a:tcPr>
                </a:tc>
                <a:extLst>
                  <a:ext uri="{0D108BD9-81ED-4DB2-BD59-A6C34878D82A}">
                    <a16:rowId xmlns:a16="http://schemas.microsoft.com/office/drawing/2014/main" val="730861164"/>
                  </a:ext>
                </a:extLst>
              </a:tr>
              <a:tr h="302354">
                <a:tc>
                  <a:txBody>
                    <a:bodyPr/>
                    <a:lstStyle/>
                    <a:p>
                      <a:pPr algn="l" fontAlgn="b"/>
                      <a:r>
                        <a:rPr lang="pt-PT" sz="1600" u="none" strike="noStrike" dirty="0">
                          <a:effectLst/>
                        </a:rPr>
                        <a:t>Banana</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fontAlgn="b"/>
                      <a:r>
                        <a:rPr lang="pt-PT" sz="1600" u="none" strike="noStrike" dirty="0">
                          <a:effectLst/>
                        </a:rPr>
                        <a:t>0.68</a:t>
                      </a:r>
                      <a:endParaRPr lang="pt-PT"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a:rPr>
                        <a:t>0.53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defTabSz="914400">
                        <a:lnSpc>
                          <a:spcPct val="100000"/>
                        </a:lnSpc>
                        <a:spcBef>
                          <a:spcPts val="0"/>
                        </a:spcBef>
                        <a:spcAft>
                          <a:spcPts val="0"/>
                        </a:spcAft>
                        <a:buNone/>
                        <a:tabLst/>
                        <a:defRPr/>
                      </a:pPr>
                      <a:r>
                        <a:rPr lang="pt-PT" sz="1600" b="0" i="0" u="none" strike="noStrike" dirty="0">
                          <a:solidFill>
                            <a:srgbClr val="000000"/>
                          </a:solidFill>
                          <a:effectLst/>
                          <a:latin typeface="Calibri"/>
                        </a:rPr>
                        <a:t>1013</a:t>
                      </a:r>
                    </a:p>
                  </a:txBody>
                  <a:tcPr marL="9524" marR="9524" marT="9524" marB="0"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537572602"/>
                  </a:ext>
                </a:extLst>
              </a:tr>
              <a:tr h="302354">
                <a:tc>
                  <a:txBody>
                    <a:bodyPr/>
                    <a:lstStyle/>
                    <a:p>
                      <a:pPr lvl="0" algn="ctr">
                        <a:buNone/>
                      </a:pPr>
                      <a:r>
                        <a:rPr lang="pt-PT" sz="1600" u="none" strike="noStrike" dirty="0">
                          <a:solidFill>
                            <a:schemeClr val="tx1"/>
                          </a:solidFill>
                          <a:effectLst/>
                        </a:rPr>
                        <a:t>...</a:t>
                      </a: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A579"/>
                    </a:solidFill>
                  </a:tcPr>
                </a:tc>
                <a:tc>
                  <a:txBody>
                    <a:bodyPr/>
                    <a:lstStyle/>
                    <a:p>
                      <a:pPr lvl="0" algn="ctr">
                        <a:buNone/>
                      </a:pPr>
                      <a:r>
                        <a:rPr lang="pt-PT" sz="1600" u="none" strike="noStrike" dirty="0">
                          <a:solidFill>
                            <a:schemeClr val="tx1"/>
                          </a:solidFill>
                          <a:effectLst/>
                        </a:rPr>
                        <a:t>...</a:t>
                      </a:r>
                      <a:endParaRPr lang="pt-PT" sz="1600" b="0" i="0" u="none" strike="noStrike" dirty="0">
                        <a:solidFill>
                          <a:schemeClr val="tx1"/>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a:t>
                      </a:r>
                      <a:endParaRPr lang="pt-PT"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a:t>
                      </a:r>
                      <a:endParaRPr lang="en-US" dirty="0"/>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128991004"/>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0.29</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1658</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438181409"/>
                  </a:ext>
                </a:extLst>
              </a:tr>
              <a:tr h="226645">
                <a:tc>
                  <a:txBody>
                    <a:bodyPr/>
                    <a:lstStyle/>
                    <a:p>
                      <a:pPr algn="l" fontAlgn="b"/>
                      <a:r>
                        <a:rPr lang="pt-PT" sz="1600" u="none" strike="noStrike" dirty="0">
                          <a:solidFill>
                            <a:schemeClr val="tx1"/>
                          </a:solidFill>
                          <a:effectLst/>
                        </a:rPr>
                        <a:t>Maçã</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ctr" fontAlgn="b"/>
                      <a:r>
                        <a:rPr lang="pt-PT" sz="1600" u="none" strike="noStrike" dirty="0">
                          <a:solidFill>
                            <a:schemeClr val="tx1"/>
                          </a:solidFill>
                          <a:effectLst/>
                        </a:rPr>
                        <a:t>0.85</a:t>
                      </a:r>
                      <a:endParaRPr lang="pt-PT" sz="16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PT" sz="1600" b="0" i="0" u="none" strike="noStrike" dirty="0">
                          <a:solidFill>
                            <a:schemeClr val="tx1"/>
                          </a:solidFill>
                          <a:effectLst/>
                          <a:latin typeface="Calibri"/>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1659</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736753705"/>
                  </a:ext>
                </a:extLst>
              </a:tr>
            </a:tbl>
          </a:graphicData>
        </a:graphic>
      </p:graphicFrame>
      <p:sp>
        <p:nvSpPr>
          <p:cNvPr id="4" name="CaixaDeTexto 3">
            <a:extLst>
              <a:ext uri="{FF2B5EF4-FFF2-40B4-BE49-F238E27FC236}">
                <a16:creationId xmlns:a16="http://schemas.microsoft.com/office/drawing/2014/main" id="{087FCFB2-ADBC-B66A-742A-E7CD04AD017E}"/>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21</a:t>
            </a:fld>
            <a:endParaRPr lang="pt-PT" dirty="0"/>
          </a:p>
        </p:txBody>
      </p:sp>
    </p:spTree>
    <p:extLst>
      <p:ext uri="{BB962C8B-B14F-4D97-AF65-F5344CB8AC3E}">
        <p14:creationId xmlns:p14="http://schemas.microsoft.com/office/powerpoint/2010/main" val="1562214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44B4DCCE-C828-0D24-ED6B-D4F1AF57DA80}"/>
              </a:ext>
            </a:extLst>
          </p:cNvPr>
          <p:cNvSpPr txBox="1">
            <a:spLocks/>
          </p:cNvSpPr>
          <p:nvPr/>
        </p:nvSpPr>
        <p:spPr>
          <a:xfrm>
            <a:off x="2984016" y="57344"/>
            <a:ext cx="455541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spcAft>
                <a:spcPts val="283"/>
              </a:spcAft>
              <a:buClr>
                <a:srgbClr val="000000"/>
              </a:buClr>
              <a:buSzPct val="80000"/>
            </a:pPr>
            <a:r>
              <a:rPr lang="pt-PT" sz="2400" b="1" dirty="0">
                <a:solidFill>
                  <a:schemeClr val="bg1"/>
                </a:solidFill>
                <a:latin typeface="Calibri"/>
                <a:ea typeface="SimSun"/>
                <a:cs typeface="Calibri"/>
              </a:rPr>
              <a:t>Organização dos Dataset - Teste</a:t>
            </a:r>
            <a:endParaRPr lang="pt-PT" sz="2400" b="1" dirty="0">
              <a:solidFill>
                <a:schemeClr val="bg1"/>
              </a:solidFill>
            </a:endParaRPr>
          </a:p>
          <a:p>
            <a:endParaRPr lang="pt-BR" sz="2400" b="1" dirty="0">
              <a:solidFill>
                <a:schemeClr val="bg1"/>
              </a:solidFill>
            </a:endParaRPr>
          </a:p>
        </p:txBody>
      </p:sp>
      <p:sp>
        <p:nvSpPr>
          <p:cNvPr id="16" name="Left Brace 15">
            <a:extLst>
              <a:ext uri="{FF2B5EF4-FFF2-40B4-BE49-F238E27FC236}">
                <a16:creationId xmlns:a16="http://schemas.microsoft.com/office/drawing/2014/main" id="{52F5B47C-0CBB-7794-0BD7-96B1ED56B1F6}"/>
              </a:ext>
            </a:extLst>
          </p:cNvPr>
          <p:cNvSpPr/>
          <p:nvPr/>
        </p:nvSpPr>
        <p:spPr>
          <a:xfrm>
            <a:off x="5712614" y="3839740"/>
            <a:ext cx="241764" cy="1098375"/>
          </a:xfrm>
          <a:prstGeom prst="leftBrace">
            <a:avLst/>
          </a:prstGeom>
          <a:ln>
            <a:solidFill>
              <a:srgbClr val="4472C4"/>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pt-PT" dirty="0"/>
          </a:p>
        </p:txBody>
      </p:sp>
      <p:sp>
        <p:nvSpPr>
          <p:cNvPr id="18" name="Marcador de Posição de Conteúdo 2">
            <a:extLst>
              <a:ext uri="{FF2B5EF4-FFF2-40B4-BE49-F238E27FC236}">
                <a16:creationId xmlns:a16="http://schemas.microsoft.com/office/drawing/2014/main" id="{670D9917-C252-5ACB-265A-8E67AE6BA41B}"/>
              </a:ext>
            </a:extLst>
          </p:cNvPr>
          <p:cNvSpPr txBox="1">
            <a:spLocks/>
          </p:cNvSpPr>
          <p:nvPr/>
        </p:nvSpPr>
        <p:spPr>
          <a:xfrm>
            <a:off x="4958717" y="4185624"/>
            <a:ext cx="688592"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b="1" dirty="0">
                <a:cs typeface="Times New Roman"/>
              </a:rPr>
              <a:t>Teste</a:t>
            </a:r>
            <a:endParaRPr lang="pt-PT" sz="1800" b="1" dirty="0">
              <a:cs typeface="Times New Roman"/>
            </a:endParaRPr>
          </a:p>
        </p:txBody>
      </p:sp>
      <p:sp>
        <p:nvSpPr>
          <p:cNvPr id="2" name="Marcador de Posição de Conteúdo 2">
            <a:extLst>
              <a:ext uri="{FF2B5EF4-FFF2-40B4-BE49-F238E27FC236}">
                <a16:creationId xmlns:a16="http://schemas.microsoft.com/office/drawing/2014/main" id="{70F168CA-6A87-AF11-C94E-25537D2FE1C3}"/>
              </a:ext>
            </a:extLst>
          </p:cNvPr>
          <p:cNvSpPr txBox="1">
            <a:spLocks/>
          </p:cNvSpPr>
          <p:nvPr/>
        </p:nvSpPr>
        <p:spPr>
          <a:xfrm>
            <a:off x="599102" y="1367262"/>
            <a:ext cx="7499869" cy="127785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O sub-dataset de teste vai ser o verdadeiro teste à rede neuronal. É através deste que se avaliam e comparam diferentes modelos de redes neuronais. É usado apenas quando um modelo já foi treinado completamente (usando os sub-datasets de treino e validação).</a:t>
            </a:r>
          </a:p>
        </p:txBody>
      </p:sp>
      <p:sp>
        <p:nvSpPr>
          <p:cNvPr id="3" name="Marcador de Posição de Conteúdo 2">
            <a:extLst>
              <a:ext uri="{FF2B5EF4-FFF2-40B4-BE49-F238E27FC236}">
                <a16:creationId xmlns:a16="http://schemas.microsoft.com/office/drawing/2014/main" id="{B7D4D289-F671-B534-EA96-DD33AFC1F459}"/>
              </a:ext>
            </a:extLst>
          </p:cNvPr>
          <p:cNvSpPr txBox="1">
            <a:spLocks/>
          </p:cNvSpPr>
          <p:nvPr/>
        </p:nvSpPr>
        <p:spPr>
          <a:xfrm>
            <a:off x="697598" y="3225391"/>
            <a:ext cx="3874402" cy="192046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O dataset de teste geralmente é “bem constituído”. Este contém dados cuidadosamente escolhidos que abrangem as várias hipóteses que a rede neuronal enfrentaria, quando usado no mundo real.</a:t>
            </a:r>
          </a:p>
        </p:txBody>
      </p:sp>
      <p:graphicFrame>
        <p:nvGraphicFramePr>
          <p:cNvPr id="8" name="Tabela 4">
            <a:extLst>
              <a:ext uri="{FF2B5EF4-FFF2-40B4-BE49-F238E27FC236}">
                <a16:creationId xmlns:a16="http://schemas.microsoft.com/office/drawing/2014/main" id="{51E4A9BB-F481-3E66-5B6A-148458B82F2E}"/>
              </a:ext>
            </a:extLst>
          </p:cNvPr>
          <p:cNvGraphicFramePr>
            <a:graphicFrameLocks noGrp="1"/>
          </p:cNvGraphicFramePr>
          <p:nvPr>
            <p:extLst>
              <p:ext uri="{D42A27DB-BD31-4B8C-83A1-F6EECF244321}">
                <p14:modId xmlns:p14="http://schemas.microsoft.com/office/powerpoint/2010/main" val="16661016"/>
              </p:ext>
            </p:extLst>
          </p:nvPr>
        </p:nvGraphicFramePr>
        <p:xfrm>
          <a:off x="6040874" y="3356041"/>
          <a:ext cx="3017976" cy="1608643"/>
        </p:xfrm>
        <a:graphic>
          <a:graphicData uri="http://schemas.openxmlformats.org/drawingml/2006/table">
            <a:tbl>
              <a:tblPr>
                <a:tableStyleId>{5C22544A-7EE6-4342-B048-85BDC9FD1C3A}</a:tableStyleId>
              </a:tblPr>
              <a:tblGrid>
                <a:gridCol w="747461">
                  <a:extLst>
                    <a:ext uri="{9D8B030D-6E8A-4147-A177-3AD203B41FA5}">
                      <a16:colId xmlns:a16="http://schemas.microsoft.com/office/drawing/2014/main" val="2949321277"/>
                    </a:ext>
                  </a:extLst>
                </a:gridCol>
                <a:gridCol w="655626">
                  <a:extLst>
                    <a:ext uri="{9D8B030D-6E8A-4147-A177-3AD203B41FA5}">
                      <a16:colId xmlns:a16="http://schemas.microsoft.com/office/drawing/2014/main" val="3282517672"/>
                    </a:ext>
                  </a:extLst>
                </a:gridCol>
                <a:gridCol w="739302">
                  <a:extLst>
                    <a:ext uri="{9D8B030D-6E8A-4147-A177-3AD203B41FA5}">
                      <a16:colId xmlns:a16="http://schemas.microsoft.com/office/drawing/2014/main" val="3129215013"/>
                    </a:ext>
                  </a:extLst>
                </a:gridCol>
                <a:gridCol w="875587">
                  <a:extLst>
                    <a:ext uri="{9D8B030D-6E8A-4147-A177-3AD203B41FA5}">
                      <a16:colId xmlns:a16="http://schemas.microsoft.com/office/drawing/2014/main" val="2675986716"/>
                    </a:ext>
                  </a:extLst>
                </a:gridCol>
              </a:tblGrid>
              <a:tr h="496110">
                <a:tc>
                  <a:txBody>
                    <a:bodyPr/>
                    <a:lstStyle/>
                    <a:p>
                      <a:pPr algn="ctr" fontAlgn="b"/>
                      <a:r>
                        <a:rPr lang="pt-PT" sz="1600" u="none" strike="noStrike" dirty="0">
                          <a:effectLst/>
                        </a:rPr>
                        <a:t>Fruta </a:t>
                      </a:r>
                      <a:endParaRPr lang="pt-PT"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fontAlgn="b"/>
                      <a:r>
                        <a:rPr lang="pt-PT" sz="1600" u="none" strike="noStrike" kern="1200" dirty="0">
                          <a:solidFill>
                            <a:schemeClr val="dk1"/>
                          </a:solidFill>
                          <a:effectLst/>
                          <a:latin typeface="+mn-lt"/>
                          <a:ea typeface="+mn-ea"/>
                          <a:cs typeface="+mn-cs"/>
                        </a:rPr>
                        <a:t>Forma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lvl="0" indent="0" algn="ctr" rtl="0" eaLnBrk="1" fontAlgn="b" latinLnBrk="0" hangingPunct="1">
                        <a:lnSpc>
                          <a:spcPct val="100000"/>
                        </a:lnSpc>
                        <a:spcBef>
                          <a:spcPts val="0"/>
                        </a:spcBef>
                        <a:spcAft>
                          <a:spcPts val="0"/>
                        </a:spcAft>
                        <a:buClrTx/>
                        <a:buSzTx/>
                        <a:buFontTx/>
                        <a:buNone/>
                      </a:pPr>
                      <a:r>
                        <a:rPr lang="pt-PT" sz="1600" u="none" strike="noStrike" kern="1200" dirty="0">
                          <a:solidFill>
                            <a:schemeClr val="dk1"/>
                          </a:solidFill>
                          <a:effectLst/>
                          <a:latin typeface="+mn-lt"/>
                          <a:ea typeface="+mn-ea"/>
                          <a:cs typeface="+mn-cs"/>
                        </a:rPr>
                        <a:t>Massa  de 0 a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lvl="0" indent="0" algn="ctr" defTabSz="914400">
                        <a:lnSpc>
                          <a:spcPct val="100000"/>
                        </a:lnSpc>
                        <a:spcBef>
                          <a:spcPts val="0"/>
                        </a:spcBef>
                        <a:spcAft>
                          <a:spcPts val="0"/>
                        </a:spcAft>
                        <a:buNone/>
                        <a:tabLst/>
                        <a:defRPr/>
                      </a:pPr>
                      <a:r>
                        <a:rPr lang="pt-PT" sz="1600" u="none" strike="noStrike" kern="1200" dirty="0">
                          <a:solidFill>
                            <a:schemeClr val="dk1"/>
                          </a:solidFill>
                          <a:effectLst/>
                          <a:latin typeface="+mn-lt"/>
                          <a:ea typeface="+mn-ea"/>
                          <a:cs typeface="+mn-cs"/>
                        </a:rPr>
                        <a:t>Amostras</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accent5">
                        <a:lumMod val="60000"/>
                        <a:lumOff val="40000"/>
                      </a:schemeClr>
                    </a:solidFill>
                  </a:tcPr>
                </a:tc>
                <a:extLst>
                  <a:ext uri="{0D108BD9-81ED-4DB2-BD59-A6C34878D82A}">
                    <a16:rowId xmlns:a16="http://schemas.microsoft.com/office/drawing/2014/main" val="730861164"/>
                  </a:ext>
                </a:extLst>
              </a:tr>
              <a:tr h="302354">
                <a:tc>
                  <a:txBody>
                    <a:bodyPr/>
                    <a:lstStyle/>
                    <a:p>
                      <a:pPr lvl="0" algn="l">
                        <a:buNone/>
                      </a:pPr>
                      <a:r>
                        <a:rPr lang="pt-PT" sz="1600" b="0" i="0" u="none" strike="noStrike" noProof="0" dirty="0">
                          <a:solidFill>
                            <a:schemeClr val="tx1"/>
                          </a:solidFill>
                          <a:effectLst/>
                          <a:latin typeface="Calibri"/>
                        </a:rPr>
                        <a:t>Maçã</a:t>
                      </a: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lvl="0" algn="ctr">
                        <a:buNone/>
                      </a:pPr>
                      <a:r>
                        <a:rPr lang="pt-PT" sz="1600" u="none" strike="noStrike" dirty="0">
                          <a:effectLst/>
                        </a:rPr>
                        <a:t>0.68</a:t>
                      </a:r>
                      <a:endParaRPr lang="pt-PT"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a:lnSpc>
                          <a:spcPct val="100000"/>
                        </a:lnSpc>
                        <a:spcBef>
                          <a:spcPts val="0"/>
                        </a:spcBef>
                        <a:spcAft>
                          <a:spcPts val="0"/>
                        </a:spcAft>
                        <a:buClrTx/>
                        <a:buSzTx/>
                        <a:buFontTx/>
                        <a:buNone/>
                        <a:tabLst/>
                        <a:defRPr/>
                      </a:pPr>
                      <a:r>
                        <a:rPr lang="pt-PT" sz="1600" b="0" i="0" u="none" strike="noStrike" dirty="0">
                          <a:solidFill>
                            <a:srgbClr val="000000"/>
                          </a:solidFill>
                          <a:effectLst/>
                          <a:latin typeface="Calibri"/>
                        </a:rPr>
                        <a:t>0.53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0" algn="ctr" defTabSz="914400">
                        <a:lnSpc>
                          <a:spcPct val="100000"/>
                        </a:lnSpc>
                        <a:spcBef>
                          <a:spcPts val="0"/>
                        </a:spcBef>
                        <a:spcAft>
                          <a:spcPts val="0"/>
                        </a:spcAft>
                        <a:buNone/>
                        <a:tabLst/>
                        <a:defRPr/>
                      </a:pPr>
                      <a:r>
                        <a:rPr lang="pt-PT" sz="1600" b="0" i="0" u="none" strike="noStrike" dirty="0">
                          <a:solidFill>
                            <a:srgbClr val="000000"/>
                          </a:solidFill>
                          <a:effectLst/>
                          <a:latin typeface="Calibri"/>
                        </a:rPr>
                        <a:t>1660</a:t>
                      </a:r>
                    </a:p>
                  </a:txBody>
                  <a:tcPr marL="9524" marR="9524" marT="9524" marB="0"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537572602"/>
                  </a:ext>
                </a:extLst>
              </a:tr>
              <a:tr h="302354">
                <a:tc>
                  <a:txBody>
                    <a:bodyPr/>
                    <a:lstStyle/>
                    <a:p>
                      <a:pPr lvl="0" algn="ctr">
                        <a:buNone/>
                      </a:pPr>
                      <a:r>
                        <a:rPr lang="pt-PT" sz="1600" u="none" strike="noStrike" dirty="0">
                          <a:solidFill>
                            <a:schemeClr val="tx1"/>
                          </a:solidFill>
                          <a:effectLst/>
                        </a:rPr>
                        <a:t>...</a:t>
                      </a: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A579"/>
                    </a:solidFill>
                  </a:tcPr>
                </a:tc>
                <a:tc>
                  <a:txBody>
                    <a:bodyPr/>
                    <a:lstStyle/>
                    <a:p>
                      <a:pPr lvl="0" algn="ctr">
                        <a:buNone/>
                      </a:pPr>
                      <a:r>
                        <a:rPr lang="pt-PT" sz="1600" u="none" strike="noStrike" dirty="0">
                          <a:solidFill>
                            <a:schemeClr val="tx1"/>
                          </a:solidFill>
                          <a:effectLst/>
                        </a:rPr>
                        <a:t>...</a:t>
                      </a:r>
                      <a:endParaRPr lang="pt-PT" sz="1600" b="0" i="0" u="none" strike="noStrike" dirty="0">
                        <a:solidFill>
                          <a:schemeClr val="tx1"/>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a:t>
                      </a:r>
                      <a:endParaRPr lang="pt-PT"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defTabSz="914400">
                        <a:buNone/>
                        <a:tabLst/>
                        <a:defRPr/>
                      </a:pPr>
                      <a:r>
                        <a:rPr lang="pt-PT" sz="1600" b="0" i="0" u="none" strike="noStrike" dirty="0">
                          <a:solidFill>
                            <a:schemeClr val="tx1"/>
                          </a:solidFill>
                          <a:effectLst/>
                          <a:latin typeface="Calibri"/>
                        </a:rPr>
                        <a:t>...</a:t>
                      </a:r>
                      <a:endParaRPr lang="en-US" dirty="0"/>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128991004"/>
                  </a:ext>
                </a:extLst>
              </a:tr>
              <a:tr h="226645">
                <a:tc>
                  <a:txBody>
                    <a:bodyPr/>
                    <a:lstStyle/>
                    <a:p>
                      <a:pPr lvl="0" algn="l">
                        <a:buNone/>
                      </a:pPr>
                      <a:r>
                        <a:rPr lang="pt-PT" sz="1600" b="0" i="0" u="none" strike="noStrike" noProof="0" dirty="0">
                          <a:effectLst/>
                          <a:latin typeface="Calibri"/>
                        </a:rPr>
                        <a:t>Banana</a:t>
                      </a:r>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lvl="0" algn="ctr">
                        <a:buNone/>
                      </a:pPr>
                      <a:r>
                        <a:rPr lang="pt-PT" sz="1600" u="none" strike="noStrike" dirty="0">
                          <a:solidFill>
                            <a:schemeClr val="tx1"/>
                          </a:solidFill>
                          <a:effectLst/>
                        </a:rPr>
                        <a:t>0.29</a:t>
                      </a:r>
                      <a:endParaRPr lang="pt-PT" sz="1600" b="0" i="0" u="none" strike="noStrike" dirty="0">
                        <a:solidFill>
                          <a:schemeClr val="tx1"/>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1286</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438181409"/>
                  </a:ext>
                </a:extLst>
              </a:tr>
              <a:tr h="226645">
                <a:tc>
                  <a:txBody>
                    <a:bodyPr/>
                    <a:lstStyle/>
                    <a:p>
                      <a:pPr lvl="0" algn="l">
                        <a:buNone/>
                      </a:pPr>
                      <a:r>
                        <a:rPr lang="pt-PT" sz="1600" u="none" strike="noStrike" dirty="0">
                          <a:solidFill>
                            <a:schemeClr val="tx1"/>
                          </a:solidFill>
                          <a:effectLst/>
                        </a:rPr>
                        <a:t>Maçã</a:t>
                      </a:r>
                      <a:endParaRPr lang="pt-PT" sz="1600" b="0" i="0" u="none" strike="noStrike" dirty="0">
                        <a:solidFill>
                          <a:schemeClr val="tx1"/>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lvl="0" algn="ctr">
                        <a:buNone/>
                      </a:pPr>
                      <a:r>
                        <a:rPr lang="pt-PT" sz="1600" u="none" strike="noStrike" dirty="0">
                          <a:solidFill>
                            <a:schemeClr val="tx1"/>
                          </a:solidFill>
                          <a:effectLst/>
                        </a:rPr>
                        <a:t>0.85</a:t>
                      </a:r>
                      <a:endParaRPr lang="pt-PT" sz="1600" b="0" i="0" u="none" strike="noStrike" dirty="0">
                        <a:solidFill>
                          <a:schemeClr val="tx1"/>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pt-PT" sz="1600" b="0" i="0" u="none" strike="noStrike" dirty="0">
                          <a:solidFill>
                            <a:schemeClr val="tx1"/>
                          </a:solidFill>
                          <a:effectLst/>
                          <a:latin typeface="Calibri"/>
                        </a:rPr>
                        <a:t>1287</a:t>
                      </a:r>
                    </a:p>
                  </a:txBody>
                  <a:tcPr marL="9524" marR="9524" marT="9524"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736753705"/>
                  </a:ext>
                </a:extLst>
              </a:tr>
            </a:tbl>
          </a:graphicData>
        </a:graphic>
      </p:graphicFrame>
      <p:sp>
        <p:nvSpPr>
          <p:cNvPr id="5" name="CaixaDeTexto 4">
            <a:extLst>
              <a:ext uri="{FF2B5EF4-FFF2-40B4-BE49-F238E27FC236}">
                <a16:creationId xmlns:a16="http://schemas.microsoft.com/office/drawing/2014/main" id="{14F5594F-4D36-CA2D-B40F-28B146934E83}"/>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22</a:t>
            </a:fld>
            <a:endParaRPr lang="pt-PT" dirty="0"/>
          </a:p>
        </p:txBody>
      </p:sp>
    </p:spTree>
    <p:extLst>
      <p:ext uri="{BB962C8B-B14F-4D97-AF65-F5344CB8AC3E}">
        <p14:creationId xmlns:p14="http://schemas.microsoft.com/office/powerpoint/2010/main" val="271853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lor augmentation performed on a image of a tiger.">
            <a:extLst>
              <a:ext uri="{FF2B5EF4-FFF2-40B4-BE49-F238E27FC236}">
                <a16:creationId xmlns:a16="http://schemas.microsoft.com/office/drawing/2014/main" id="{010EF751-6CD0-08B5-62C1-E5F2F5934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361" y="2277665"/>
            <a:ext cx="5085278" cy="311870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Posição de Conteúdo 2">
            <a:extLst>
              <a:ext uri="{FF2B5EF4-FFF2-40B4-BE49-F238E27FC236}">
                <a16:creationId xmlns:a16="http://schemas.microsoft.com/office/drawing/2014/main" id="{30498284-F1F2-FB91-C4A8-630735F227FA}"/>
              </a:ext>
            </a:extLst>
          </p:cNvPr>
          <p:cNvSpPr txBox="1">
            <a:spLocks/>
          </p:cNvSpPr>
          <p:nvPr/>
        </p:nvSpPr>
        <p:spPr>
          <a:xfrm>
            <a:off x="542923" y="730544"/>
            <a:ext cx="8256343" cy="182216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Existem ainda outras alternativas para combater o overfitting. O processo de Data Augmentation aborda o overfitting na raiz do problema, o conjunto de dados de treino. Este processo é feito, partindo da suposição de que mais informações podem ser extraídas do conjunto de dados original por meio de aumento dos dados disponíveis, designado por aumentação, ou em inglês, “augmentation”. 	</a:t>
            </a:r>
          </a:p>
        </p:txBody>
      </p:sp>
      <p:sp>
        <p:nvSpPr>
          <p:cNvPr id="7" name="Título 1">
            <a:extLst>
              <a:ext uri="{FF2B5EF4-FFF2-40B4-BE49-F238E27FC236}">
                <a16:creationId xmlns:a16="http://schemas.microsoft.com/office/drawing/2014/main" id="{7A75DFFB-9353-E49A-F2FF-9D007B18BE09}"/>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Data Augmentation</a:t>
            </a:r>
            <a:endParaRPr lang="pt-BR" sz="2400" b="1">
              <a:solidFill>
                <a:schemeClr val="bg1"/>
              </a:solidFill>
            </a:endParaRPr>
          </a:p>
        </p:txBody>
      </p:sp>
      <p:sp>
        <p:nvSpPr>
          <p:cNvPr id="9" name="Marcador de Posição de Conteúdo 2">
            <a:extLst>
              <a:ext uri="{FF2B5EF4-FFF2-40B4-BE49-F238E27FC236}">
                <a16:creationId xmlns:a16="http://schemas.microsoft.com/office/drawing/2014/main" id="{982DB503-A8CF-DDA6-AB2C-36002FC0D69A}"/>
              </a:ext>
            </a:extLst>
          </p:cNvPr>
          <p:cNvSpPr txBox="1">
            <a:spLocks/>
          </p:cNvSpPr>
          <p:nvPr/>
        </p:nvSpPr>
        <p:spPr>
          <a:xfrm>
            <a:off x="542923" y="5768334"/>
            <a:ext cx="8256343" cy="71819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Esta aumentação, incrementa artificialmente o tamanho do conjunto de dados de treino por distorção de dados ou sobre amostragem. </a:t>
            </a:r>
          </a:p>
        </p:txBody>
      </p:sp>
      <p:sp>
        <p:nvSpPr>
          <p:cNvPr id="2" name="Marcador de Posição de Conteúdo 2">
            <a:extLst>
              <a:ext uri="{FF2B5EF4-FFF2-40B4-BE49-F238E27FC236}">
                <a16:creationId xmlns:a16="http://schemas.microsoft.com/office/drawing/2014/main" id="{646439BB-634F-1205-8432-F9A5E53BC3D5}"/>
              </a:ext>
            </a:extLst>
          </p:cNvPr>
          <p:cNvSpPr txBox="1">
            <a:spLocks/>
          </p:cNvSpPr>
          <p:nvPr/>
        </p:nvSpPr>
        <p:spPr>
          <a:xfrm>
            <a:off x="6391275" y="6600029"/>
            <a:ext cx="290333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https://iq.opengenus.org/data-augmentation/</a:t>
            </a:r>
            <a:endParaRPr lang="pt-PT" sz="1100" dirty="0">
              <a:cs typeface="Times New Roman"/>
            </a:endParaRPr>
          </a:p>
        </p:txBody>
      </p:sp>
      <p:sp>
        <p:nvSpPr>
          <p:cNvPr id="3" name="CaixaDeTexto 2">
            <a:extLst>
              <a:ext uri="{FF2B5EF4-FFF2-40B4-BE49-F238E27FC236}">
                <a16:creationId xmlns:a16="http://schemas.microsoft.com/office/drawing/2014/main" id="{51ECB009-4649-BC32-5C77-E55952F82A0F}"/>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23</a:t>
            </a:fld>
            <a:endParaRPr lang="pt-PT" dirty="0"/>
          </a:p>
        </p:txBody>
      </p:sp>
    </p:spTree>
    <p:extLst>
      <p:ext uri="{BB962C8B-B14F-4D97-AF65-F5344CB8AC3E}">
        <p14:creationId xmlns:p14="http://schemas.microsoft.com/office/powerpoint/2010/main" val="1057768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e Conteúdo 2">
            <a:extLst>
              <a:ext uri="{FF2B5EF4-FFF2-40B4-BE49-F238E27FC236}">
                <a16:creationId xmlns:a16="http://schemas.microsoft.com/office/drawing/2014/main" id="{30498284-F1F2-FB91-C4A8-630735F227FA}"/>
              </a:ext>
            </a:extLst>
          </p:cNvPr>
          <p:cNvSpPr txBox="1">
            <a:spLocks/>
          </p:cNvSpPr>
          <p:nvPr/>
        </p:nvSpPr>
        <p:spPr>
          <a:xfrm>
            <a:off x="443828" y="912696"/>
            <a:ext cx="8256343" cy="136496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Estas “distorções” transformam os dados existentes mas de maneira a que a sua classificação seja preservada. </a:t>
            </a:r>
          </a:p>
          <a:p>
            <a:pPr marL="0" indent="0" algn="just"/>
            <a:r>
              <a:rPr lang="pt-PT" sz="1800" dirty="0">
                <a:latin typeface="Calibri"/>
                <a:ea typeface="SimSun"/>
                <a:cs typeface="Calibri"/>
              </a:rPr>
              <a:t>	Por exemplo,  usando transformações de cores, como podemos ver na seguinte imagem:</a:t>
            </a:r>
          </a:p>
        </p:txBody>
      </p:sp>
      <p:sp>
        <p:nvSpPr>
          <p:cNvPr id="7" name="Título 1">
            <a:extLst>
              <a:ext uri="{FF2B5EF4-FFF2-40B4-BE49-F238E27FC236}">
                <a16:creationId xmlns:a16="http://schemas.microsoft.com/office/drawing/2014/main" id="{7A75DFFB-9353-E49A-F2FF-9D007B18BE09}"/>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Data Augmentation</a:t>
            </a:r>
            <a:endParaRPr lang="pt-BR" sz="2400" b="1">
              <a:solidFill>
                <a:schemeClr val="bg1"/>
              </a:solidFill>
            </a:endParaRPr>
          </a:p>
        </p:txBody>
      </p:sp>
      <p:sp>
        <p:nvSpPr>
          <p:cNvPr id="8" name="Marcador de Posição de Conteúdo 2">
            <a:extLst>
              <a:ext uri="{FF2B5EF4-FFF2-40B4-BE49-F238E27FC236}">
                <a16:creationId xmlns:a16="http://schemas.microsoft.com/office/drawing/2014/main" id="{7AC3636B-29FB-632A-62BE-B3361018E664}"/>
              </a:ext>
            </a:extLst>
          </p:cNvPr>
          <p:cNvSpPr txBox="1">
            <a:spLocks/>
          </p:cNvSpPr>
          <p:nvPr/>
        </p:nvSpPr>
        <p:spPr>
          <a:xfrm>
            <a:off x="443828" y="5775044"/>
            <a:ext cx="8256343" cy="69821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É alterado o brilho, o contraste, a saturação e o tom mas de maneira a que se consiga continuar a identificar o Tigre durante a classificação.</a:t>
            </a:r>
          </a:p>
        </p:txBody>
      </p:sp>
      <p:pic>
        <p:nvPicPr>
          <p:cNvPr id="10" name="Picture 2" descr="Color augmentation performed on a image of a tiger.">
            <a:extLst>
              <a:ext uri="{FF2B5EF4-FFF2-40B4-BE49-F238E27FC236}">
                <a16:creationId xmlns:a16="http://schemas.microsoft.com/office/drawing/2014/main" id="{CDEDD8E8-1E03-5A04-19D1-11AE653F3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361" y="2277665"/>
            <a:ext cx="5085278" cy="3118705"/>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Posição de Conteúdo 2">
            <a:extLst>
              <a:ext uri="{FF2B5EF4-FFF2-40B4-BE49-F238E27FC236}">
                <a16:creationId xmlns:a16="http://schemas.microsoft.com/office/drawing/2014/main" id="{C6E0787F-62E5-566A-D62B-A32B12228FC5}"/>
              </a:ext>
            </a:extLst>
          </p:cNvPr>
          <p:cNvSpPr txBox="1">
            <a:spLocks/>
          </p:cNvSpPr>
          <p:nvPr/>
        </p:nvSpPr>
        <p:spPr>
          <a:xfrm>
            <a:off x="6391275" y="6600029"/>
            <a:ext cx="290333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https://iq.opengenus.org/data-augmentation/</a:t>
            </a:r>
            <a:endParaRPr lang="pt-PT" sz="1100" dirty="0">
              <a:cs typeface="Times New Roman"/>
            </a:endParaRPr>
          </a:p>
        </p:txBody>
      </p:sp>
      <p:sp>
        <p:nvSpPr>
          <p:cNvPr id="5" name="CaixaDeTexto 4">
            <a:extLst>
              <a:ext uri="{FF2B5EF4-FFF2-40B4-BE49-F238E27FC236}">
                <a16:creationId xmlns:a16="http://schemas.microsoft.com/office/drawing/2014/main" id="{B430D8A1-9CD7-030C-E944-0A8F70AC12B0}"/>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24</a:t>
            </a:fld>
            <a:endParaRPr lang="pt-PT" dirty="0"/>
          </a:p>
        </p:txBody>
      </p:sp>
    </p:spTree>
    <p:extLst>
      <p:ext uri="{BB962C8B-B14F-4D97-AF65-F5344CB8AC3E}">
        <p14:creationId xmlns:p14="http://schemas.microsoft.com/office/powerpoint/2010/main" val="4244618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Seven examples of image augmentation: rotation, blur, contrast, scaling, illumination &amp; projective.">
            <a:extLst>
              <a:ext uri="{FF2B5EF4-FFF2-40B4-BE49-F238E27FC236}">
                <a16:creationId xmlns:a16="http://schemas.microsoft.com/office/drawing/2014/main" id="{2F8769ED-5688-5AF6-DB25-6C234ADF374E}"/>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r="-1282"/>
          <a:stretch/>
        </p:blipFill>
        <p:spPr bwMode="auto">
          <a:xfrm>
            <a:off x="6223633" y="2591818"/>
            <a:ext cx="1111413" cy="3768233"/>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E1743EE8-2F68-93EA-DE61-DBEFCAF6AD0E}"/>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Data Augmentation</a:t>
            </a:r>
            <a:endParaRPr lang="pt-BR" sz="2400" b="1">
              <a:solidFill>
                <a:schemeClr val="bg1"/>
              </a:solidFill>
            </a:endParaRPr>
          </a:p>
        </p:txBody>
      </p:sp>
      <p:sp>
        <p:nvSpPr>
          <p:cNvPr id="5" name="Marcador de Posição de Conteúdo 2">
            <a:extLst>
              <a:ext uri="{FF2B5EF4-FFF2-40B4-BE49-F238E27FC236}">
                <a16:creationId xmlns:a16="http://schemas.microsoft.com/office/drawing/2014/main" id="{E5EAD1C0-F1C8-A610-34A1-20EC831D944D}"/>
              </a:ext>
            </a:extLst>
          </p:cNvPr>
          <p:cNvSpPr txBox="1">
            <a:spLocks/>
          </p:cNvSpPr>
          <p:nvPr/>
        </p:nvSpPr>
        <p:spPr>
          <a:xfrm>
            <a:off x="363875" y="978696"/>
            <a:ext cx="8256343" cy="136496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solidFill>
                  <a:schemeClr val="tx1"/>
                </a:solidFill>
                <a:latin typeface="+mn-lt"/>
              </a:rPr>
              <a:t>	Para além das distorções apresentadas anteriormente, existem outros tipos de data augmentation que se podem utilizar, como podemos observar nas seguintes imagens:</a:t>
            </a:r>
          </a:p>
        </p:txBody>
      </p:sp>
      <p:sp>
        <p:nvSpPr>
          <p:cNvPr id="8" name="Marcador de Posição de Conteúdo 2">
            <a:extLst>
              <a:ext uri="{FF2B5EF4-FFF2-40B4-BE49-F238E27FC236}">
                <a16:creationId xmlns:a16="http://schemas.microsoft.com/office/drawing/2014/main" id="{170C35F6-B161-E443-847C-542209EA8C4C}"/>
              </a:ext>
            </a:extLst>
          </p:cNvPr>
          <p:cNvSpPr txBox="1">
            <a:spLocks/>
          </p:cNvSpPr>
          <p:nvPr/>
        </p:nvSpPr>
        <p:spPr>
          <a:xfrm>
            <a:off x="2876795" y="2262013"/>
            <a:ext cx="984883"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800" dirty="0">
                <a:cs typeface="Times New Roman"/>
              </a:rPr>
              <a:t>Rotação</a:t>
            </a:r>
            <a:endParaRPr lang="pt-PT" sz="1800" dirty="0">
              <a:cs typeface="Times New Roman"/>
            </a:endParaRPr>
          </a:p>
        </p:txBody>
      </p:sp>
      <p:sp>
        <p:nvSpPr>
          <p:cNvPr id="9" name="Marcador de Posição de Conteúdo 2">
            <a:extLst>
              <a:ext uri="{FF2B5EF4-FFF2-40B4-BE49-F238E27FC236}">
                <a16:creationId xmlns:a16="http://schemas.microsoft.com/office/drawing/2014/main" id="{CA96EC26-2FC3-3276-079D-E8906E147B58}"/>
              </a:ext>
            </a:extLst>
          </p:cNvPr>
          <p:cNvSpPr txBox="1">
            <a:spLocks/>
          </p:cNvSpPr>
          <p:nvPr/>
        </p:nvSpPr>
        <p:spPr>
          <a:xfrm>
            <a:off x="3844194" y="2249704"/>
            <a:ext cx="1375531"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dirty="0">
                <a:cs typeface="Times New Roman"/>
              </a:rPr>
              <a:t>Desfocagem</a:t>
            </a:r>
            <a:endParaRPr lang="pt-PT" sz="1800" dirty="0">
              <a:cs typeface="Times New Roman"/>
            </a:endParaRPr>
          </a:p>
        </p:txBody>
      </p:sp>
      <p:sp>
        <p:nvSpPr>
          <p:cNvPr id="11" name="Marcador de Posição de Conteúdo 2">
            <a:extLst>
              <a:ext uri="{FF2B5EF4-FFF2-40B4-BE49-F238E27FC236}">
                <a16:creationId xmlns:a16="http://schemas.microsoft.com/office/drawing/2014/main" id="{6BA15D4C-F711-466E-B7D5-DA91E518B558}"/>
              </a:ext>
            </a:extLst>
          </p:cNvPr>
          <p:cNvSpPr txBox="1">
            <a:spLocks/>
          </p:cNvSpPr>
          <p:nvPr/>
        </p:nvSpPr>
        <p:spPr>
          <a:xfrm>
            <a:off x="5164716" y="2240762"/>
            <a:ext cx="984883"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800" dirty="0">
                <a:cs typeface="Times New Roman"/>
              </a:rPr>
              <a:t>Recorte</a:t>
            </a:r>
            <a:endParaRPr lang="pt-PT" sz="1800" dirty="0">
              <a:cs typeface="Times New Roman"/>
            </a:endParaRPr>
          </a:p>
        </p:txBody>
      </p:sp>
      <p:sp>
        <p:nvSpPr>
          <p:cNvPr id="13" name="Marcador de Posição de Conteúdo 2">
            <a:extLst>
              <a:ext uri="{FF2B5EF4-FFF2-40B4-BE49-F238E27FC236}">
                <a16:creationId xmlns:a16="http://schemas.microsoft.com/office/drawing/2014/main" id="{51A27BD5-3D2D-E5FE-F947-0A265B57E407}"/>
              </a:ext>
            </a:extLst>
          </p:cNvPr>
          <p:cNvSpPr txBox="1">
            <a:spLocks/>
          </p:cNvSpPr>
          <p:nvPr/>
        </p:nvSpPr>
        <p:spPr>
          <a:xfrm>
            <a:off x="6345693" y="2240762"/>
            <a:ext cx="867292"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dirty="0">
                <a:cs typeface="Times New Roman"/>
              </a:rPr>
              <a:t>Ângulo</a:t>
            </a:r>
            <a:endParaRPr lang="pt-PT" sz="1800" dirty="0">
              <a:cs typeface="Times New Roman"/>
            </a:endParaRPr>
          </a:p>
        </p:txBody>
      </p:sp>
      <p:sp>
        <p:nvSpPr>
          <p:cNvPr id="14" name="Marcador de Posição de Conteúdo 2">
            <a:extLst>
              <a:ext uri="{FF2B5EF4-FFF2-40B4-BE49-F238E27FC236}">
                <a16:creationId xmlns:a16="http://schemas.microsoft.com/office/drawing/2014/main" id="{EAC646F9-FD1D-5216-7761-B8D3C0804D54}"/>
              </a:ext>
            </a:extLst>
          </p:cNvPr>
          <p:cNvSpPr txBox="1">
            <a:spLocks/>
          </p:cNvSpPr>
          <p:nvPr/>
        </p:nvSpPr>
        <p:spPr>
          <a:xfrm>
            <a:off x="1808954" y="2262013"/>
            <a:ext cx="925670"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800" dirty="0">
                <a:cs typeface="Times New Roman"/>
              </a:rPr>
              <a:t>Original</a:t>
            </a:r>
            <a:endParaRPr lang="pt-PT" sz="1800" dirty="0">
              <a:cs typeface="Times New Roman"/>
            </a:endParaRPr>
          </a:p>
        </p:txBody>
      </p:sp>
      <p:pic>
        <p:nvPicPr>
          <p:cNvPr id="15" name="Picture 2" descr="Seven examples of image augmentation: rotation, blur, contrast, scaling, illumination &amp; projective.">
            <a:extLst>
              <a:ext uri="{FF2B5EF4-FFF2-40B4-BE49-F238E27FC236}">
                <a16:creationId xmlns:a16="http://schemas.microsoft.com/office/drawing/2014/main" id="{23A89DC2-F55E-831D-3076-6D682CBC9601}"/>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751793" y="2591818"/>
            <a:ext cx="3271838" cy="3768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ven examples of image augmentation: rotation, blur, contrast, scaling, illumination &amp; projective.">
            <a:extLst>
              <a:ext uri="{FF2B5EF4-FFF2-40B4-BE49-F238E27FC236}">
                <a16:creationId xmlns:a16="http://schemas.microsoft.com/office/drawing/2014/main" id="{8CF6562F-C6A2-1DC2-3F77-A79946509EB5}"/>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b="-193"/>
          <a:stretch/>
        </p:blipFill>
        <p:spPr bwMode="auto">
          <a:xfrm>
            <a:off x="5112220" y="2591818"/>
            <a:ext cx="1111413" cy="3768233"/>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F15951F1-74E0-E70B-6B4D-CD06E30EB4E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25</a:t>
            </a:fld>
            <a:endParaRPr lang="pt-PT" dirty="0"/>
          </a:p>
        </p:txBody>
      </p:sp>
    </p:spTree>
    <p:extLst>
      <p:ext uri="{BB962C8B-B14F-4D97-AF65-F5344CB8AC3E}">
        <p14:creationId xmlns:p14="http://schemas.microsoft.com/office/powerpoint/2010/main" val="592279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3A5CC19-098D-A8BB-6D7B-5CE60235993A}"/>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Dropout</a:t>
            </a:r>
          </a:p>
          <a:p>
            <a:endParaRPr lang="pt-BR" sz="2400" b="1" dirty="0">
              <a:solidFill>
                <a:schemeClr val="bg1"/>
              </a:solidFill>
            </a:endParaRPr>
          </a:p>
        </p:txBody>
      </p:sp>
      <p:pic>
        <p:nvPicPr>
          <p:cNvPr id="5" name="Picture 2">
            <a:extLst>
              <a:ext uri="{FF2B5EF4-FFF2-40B4-BE49-F238E27FC236}">
                <a16:creationId xmlns:a16="http://schemas.microsoft.com/office/drawing/2014/main" id="{B70FCB40-F817-CC71-55B4-5BCB467B144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571014" y="3636085"/>
            <a:ext cx="6001972" cy="267327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55AB1ACB-451F-08FA-73E7-16A27745C4BA}"/>
              </a:ext>
            </a:extLst>
          </p:cNvPr>
          <p:cNvSpPr txBox="1">
            <a:spLocks/>
          </p:cNvSpPr>
          <p:nvPr/>
        </p:nvSpPr>
        <p:spPr>
          <a:xfrm>
            <a:off x="635482" y="1550415"/>
            <a:ext cx="7874642" cy="139184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Outro método que permite combater o overfitting é o Dropout. O conceito deste processo é o seguinte:</a:t>
            </a:r>
          </a:p>
          <a:p>
            <a:pPr marL="0" indent="0" algn="just"/>
            <a:r>
              <a:rPr lang="pt-PT" sz="1800" dirty="0">
                <a:cs typeface="Calibri"/>
              </a:rPr>
              <a:t>	Durante a aprendizagem, algumas saídas das camadas são ignoradas aleatoriamente ou retiradas (“dropped out”). Isso tem o efeito de fazer com que a camada pareça e seja tratada como uma camada com um número diferente de nós e conectividade com a camada anterior. </a:t>
            </a:r>
          </a:p>
          <a:p>
            <a:pPr marL="0" indent="0" algn="just"/>
            <a:endParaRPr lang="pt-PT" sz="1800" dirty="0">
              <a:cs typeface="Calibri"/>
            </a:endParaRPr>
          </a:p>
        </p:txBody>
      </p:sp>
      <p:sp>
        <p:nvSpPr>
          <p:cNvPr id="2" name="Marcador de Posição de Conteúdo 2">
            <a:extLst>
              <a:ext uri="{FF2B5EF4-FFF2-40B4-BE49-F238E27FC236}">
                <a16:creationId xmlns:a16="http://schemas.microsoft.com/office/drawing/2014/main" id="{BB3D35B8-F58A-3C83-09AA-78911799868C}"/>
              </a:ext>
            </a:extLst>
          </p:cNvPr>
          <p:cNvSpPr txBox="1">
            <a:spLocks/>
          </p:cNvSpPr>
          <p:nvPr/>
        </p:nvSpPr>
        <p:spPr>
          <a:xfrm>
            <a:off x="1726323" y="6185098"/>
            <a:ext cx="2515385"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i="1" dirty="0">
                <a:cs typeface="Times New Roman"/>
              </a:rPr>
              <a:t>Rede Neuronal “Normal”</a:t>
            </a:r>
            <a:endParaRPr lang="pt-PT" sz="1800" i="1" dirty="0">
              <a:cs typeface="Times New Roman"/>
            </a:endParaRPr>
          </a:p>
        </p:txBody>
      </p:sp>
      <p:sp>
        <p:nvSpPr>
          <p:cNvPr id="6" name="Marcador de Posição de Conteúdo 2">
            <a:extLst>
              <a:ext uri="{FF2B5EF4-FFF2-40B4-BE49-F238E27FC236}">
                <a16:creationId xmlns:a16="http://schemas.microsoft.com/office/drawing/2014/main" id="{505ACF00-6883-7C0D-2D20-D97544DD2570}"/>
              </a:ext>
            </a:extLst>
          </p:cNvPr>
          <p:cNvSpPr txBox="1">
            <a:spLocks/>
          </p:cNvSpPr>
          <p:nvPr/>
        </p:nvSpPr>
        <p:spPr>
          <a:xfrm>
            <a:off x="4755442" y="6185097"/>
            <a:ext cx="2817544" cy="4066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i="1" dirty="0">
                <a:cs typeface="Times New Roman"/>
              </a:rPr>
              <a:t>Rede Neuronal com Dropout</a:t>
            </a:r>
            <a:endParaRPr lang="pt-PT" sz="1800" i="1" dirty="0">
              <a:cs typeface="Times New Roman"/>
            </a:endParaRPr>
          </a:p>
        </p:txBody>
      </p:sp>
      <p:sp>
        <p:nvSpPr>
          <p:cNvPr id="7" name="Title 1">
            <a:extLst>
              <a:ext uri="{FF2B5EF4-FFF2-40B4-BE49-F238E27FC236}">
                <a16:creationId xmlns:a16="http://schemas.microsoft.com/office/drawing/2014/main" id="{6C30F9D6-797E-09A5-E9EE-D512BD25B042}"/>
              </a:ext>
            </a:extLst>
          </p:cNvPr>
          <p:cNvSpPr txBox="1">
            <a:spLocks/>
          </p:cNvSpPr>
          <p:nvPr/>
        </p:nvSpPr>
        <p:spPr>
          <a:xfrm>
            <a:off x="635482" y="958142"/>
            <a:ext cx="822168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t>O que é o Dropout?</a:t>
            </a:r>
          </a:p>
        </p:txBody>
      </p:sp>
      <p:sp>
        <p:nvSpPr>
          <p:cNvPr id="9" name="Marcador de Posição de Conteúdo 2">
            <a:extLst>
              <a:ext uri="{FF2B5EF4-FFF2-40B4-BE49-F238E27FC236}">
                <a16:creationId xmlns:a16="http://schemas.microsoft.com/office/drawing/2014/main" id="{DC6AF82F-9778-96E4-503A-0FEBAE4C3286}"/>
              </a:ext>
            </a:extLst>
          </p:cNvPr>
          <p:cNvSpPr txBox="1">
            <a:spLocks/>
          </p:cNvSpPr>
          <p:nvPr/>
        </p:nvSpPr>
        <p:spPr>
          <a:xfrm>
            <a:off x="3971925" y="6609940"/>
            <a:ext cx="5244936"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https://towardsdatascience.com/dropout-is-drop-dead-easy-to-implement-67f08a87ccff</a:t>
            </a:r>
            <a:endParaRPr lang="pt-PT" sz="1100" dirty="0">
              <a:cs typeface="Times New Roman"/>
            </a:endParaRPr>
          </a:p>
        </p:txBody>
      </p:sp>
      <p:sp>
        <p:nvSpPr>
          <p:cNvPr id="10" name="CaixaDeTexto 9">
            <a:extLst>
              <a:ext uri="{FF2B5EF4-FFF2-40B4-BE49-F238E27FC236}">
                <a16:creationId xmlns:a16="http://schemas.microsoft.com/office/drawing/2014/main" id="{37374DEA-00AD-23D5-2CDF-9239405B9821}"/>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26</a:t>
            </a:fld>
            <a:endParaRPr lang="pt-PT" dirty="0"/>
          </a:p>
        </p:txBody>
      </p:sp>
    </p:spTree>
    <p:extLst>
      <p:ext uri="{BB962C8B-B14F-4D97-AF65-F5344CB8AC3E}">
        <p14:creationId xmlns:p14="http://schemas.microsoft.com/office/powerpoint/2010/main" val="3340744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e Conteúdo 2">
            <a:extLst>
              <a:ext uri="{FF2B5EF4-FFF2-40B4-BE49-F238E27FC236}">
                <a16:creationId xmlns:a16="http://schemas.microsoft.com/office/drawing/2014/main" id="{6D5213A6-0306-668D-E503-8348D55EFD9B}"/>
              </a:ext>
            </a:extLst>
          </p:cNvPr>
          <p:cNvSpPr txBox="1">
            <a:spLocks/>
          </p:cNvSpPr>
          <p:nvPr/>
        </p:nvSpPr>
        <p:spPr>
          <a:xfrm>
            <a:off x="634679" y="1227531"/>
            <a:ext cx="7874642" cy="15537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Cada atualização de uma camada durante a aprendizagem é realizada com uma “visualização” diferente da camada configurada.</a:t>
            </a:r>
          </a:p>
          <a:p>
            <a:pPr marL="0" indent="0" algn="just"/>
            <a:r>
              <a:rPr lang="pt-PT" sz="1800" dirty="0">
                <a:cs typeface="Calibri"/>
              </a:rPr>
              <a:t>	Esta regularização vai ajudar ao dimensionamento correto dos pesos e bias, no entanto, pode resultar numa aprendizagem mais demorada.</a:t>
            </a:r>
          </a:p>
          <a:p>
            <a:pPr marL="342265" indent="-342265" algn="just">
              <a:buFont typeface="Arial" panose="020B0604020202020204" pitchFamily="34" charset="0"/>
              <a:buChar char="•"/>
            </a:pPr>
            <a:endParaRPr lang="pt-PT" sz="1800" dirty="0">
              <a:cs typeface="Calibri"/>
            </a:endParaRPr>
          </a:p>
        </p:txBody>
      </p:sp>
      <p:sp>
        <p:nvSpPr>
          <p:cNvPr id="8" name="Título 1">
            <a:extLst>
              <a:ext uri="{FF2B5EF4-FFF2-40B4-BE49-F238E27FC236}">
                <a16:creationId xmlns:a16="http://schemas.microsoft.com/office/drawing/2014/main" id="{4C278DA8-EA0D-EAA1-4151-25FB496DB8D8}"/>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Dropout</a:t>
            </a:r>
          </a:p>
          <a:p>
            <a:endParaRPr lang="pt-BR" sz="2400" b="1" dirty="0">
              <a:solidFill>
                <a:schemeClr val="bg1"/>
              </a:solidFill>
            </a:endParaRPr>
          </a:p>
        </p:txBody>
      </p:sp>
      <p:pic>
        <p:nvPicPr>
          <p:cNvPr id="1028" name="Picture 4" descr="Dropout Regularization ">
            <a:extLst>
              <a:ext uri="{FF2B5EF4-FFF2-40B4-BE49-F238E27FC236}">
                <a16:creationId xmlns:a16="http://schemas.microsoft.com/office/drawing/2014/main" id="{5DCD6508-C517-9099-67EA-361E3C6C3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096" y="3105151"/>
            <a:ext cx="4831808" cy="318094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Posição de Conteúdo 2">
            <a:extLst>
              <a:ext uri="{FF2B5EF4-FFF2-40B4-BE49-F238E27FC236}">
                <a16:creationId xmlns:a16="http://schemas.microsoft.com/office/drawing/2014/main" id="{1CBA5ADF-A6B1-A112-ADA5-D925703AA36A}"/>
              </a:ext>
            </a:extLst>
          </p:cNvPr>
          <p:cNvSpPr txBox="1">
            <a:spLocks/>
          </p:cNvSpPr>
          <p:nvPr/>
        </p:nvSpPr>
        <p:spPr>
          <a:xfrm>
            <a:off x="3913339" y="6609940"/>
            <a:ext cx="530352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https://www.analyticsvidhya.com/blog/2022/08/dropout-regularization-in-deep-learning/</a:t>
            </a:r>
            <a:endParaRPr lang="pt-PT" sz="1100" dirty="0">
              <a:cs typeface="Times New Roman"/>
            </a:endParaRPr>
          </a:p>
        </p:txBody>
      </p:sp>
      <p:sp>
        <p:nvSpPr>
          <p:cNvPr id="3" name="CaixaDeTexto 2">
            <a:extLst>
              <a:ext uri="{FF2B5EF4-FFF2-40B4-BE49-F238E27FC236}">
                <a16:creationId xmlns:a16="http://schemas.microsoft.com/office/drawing/2014/main" id="{A3DA1C8F-F81E-7EF4-E973-0CC7C90B659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27</a:t>
            </a:fld>
            <a:endParaRPr lang="pt-PT" dirty="0"/>
          </a:p>
        </p:txBody>
      </p:sp>
    </p:spTree>
    <p:extLst>
      <p:ext uri="{BB962C8B-B14F-4D97-AF65-F5344CB8AC3E}">
        <p14:creationId xmlns:p14="http://schemas.microsoft.com/office/powerpoint/2010/main" val="1092663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C01F2E7-1296-43F6-F701-66D044AFE76A}"/>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Dropout - Exemplo</a:t>
            </a:r>
          </a:p>
          <a:p>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13AE84A9-1895-587B-7291-1DBF998841D0}"/>
              </a:ext>
            </a:extLst>
          </p:cNvPr>
          <p:cNvSpPr txBox="1">
            <a:spLocks/>
          </p:cNvSpPr>
          <p:nvPr/>
        </p:nvSpPr>
        <p:spPr>
          <a:xfrm>
            <a:off x="634679" y="979879"/>
            <a:ext cx="7874642" cy="244912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Vamos tentar entender com uma dada entrada x: {1, 2, 3, 4}. Temos uma camada de dropout com probabilidade p = 0,25. Durante a propagação direta (aprendizagem) da entrada x, 25% dos valores seriam descartados, ou seja, o x poderia tornar-se {1, 0, 3, 4} ou {1, 2, 0, 4}, e por aí adiante. </a:t>
            </a:r>
          </a:p>
          <a:p>
            <a:pPr marL="0" indent="0" algn="just"/>
            <a:r>
              <a:rPr lang="pt-PT" sz="1800" dirty="0">
                <a:cs typeface="Calibri"/>
              </a:rPr>
              <a:t>	Por exemplo, se as camadas ocultas tiverem 1000 perceptrões e um dropout for aplicado com probabilidade = 0,5 (50%), então 500 perceptrões seriam descartados aleatoriamente em cada época.</a:t>
            </a:r>
          </a:p>
        </p:txBody>
      </p:sp>
      <p:pic>
        <p:nvPicPr>
          <p:cNvPr id="6" name="Picture 4" descr="Dropout Regularization ">
            <a:extLst>
              <a:ext uri="{FF2B5EF4-FFF2-40B4-BE49-F238E27FC236}">
                <a16:creationId xmlns:a16="http://schemas.microsoft.com/office/drawing/2014/main" id="{42677A20-108C-F1DD-5FC2-1B5BDD83B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109" y="3429000"/>
            <a:ext cx="4309782" cy="2837273"/>
          </a:xfrm>
          <a:prstGeom prst="rect">
            <a:avLst/>
          </a:prstGeom>
          <a:noFill/>
          <a:extLst>
            <a:ext uri="{909E8E84-426E-40DD-AFC4-6F175D3DCCD1}">
              <a14:hiddenFill xmlns:a14="http://schemas.microsoft.com/office/drawing/2010/main">
                <a:solidFill>
                  <a:srgbClr val="FFFFFF"/>
                </a:solidFill>
              </a14:hiddenFill>
            </a:ext>
          </a:extLst>
        </p:spPr>
      </p:pic>
      <p:sp>
        <p:nvSpPr>
          <p:cNvPr id="13" name="Marcador de Posição de Conteúdo 2">
            <a:extLst>
              <a:ext uri="{FF2B5EF4-FFF2-40B4-BE49-F238E27FC236}">
                <a16:creationId xmlns:a16="http://schemas.microsoft.com/office/drawing/2014/main" id="{413B5BEE-F237-A74F-6042-D8F1C4C7091F}"/>
              </a:ext>
            </a:extLst>
          </p:cNvPr>
          <p:cNvSpPr txBox="1">
            <a:spLocks/>
          </p:cNvSpPr>
          <p:nvPr/>
        </p:nvSpPr>
        <p:spPr>
          <a:xfrm>
            <a:off x="2731879" y="3968124"/>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1</a:t>
            </a:r>
            <a:endParaRPr lang="pt-PT" sz="1200" dirty="0">
              <a:cs typeface="Times New Roman"/>
            </a:endParaRPr>
          </a:p>
        </p:txBody>
      </p:sp>
      <p:sp>
        <p:nvSpPr>
          <p:cNvPr id="14" name="Marcador de Posição de Conteúdo 2">
            <a:extLst>
              <a:ext uri="{FF2B5EF4-FFF2-40B4-BE49-F238E27FC236}">
                <a16:creationId xmlns:a16="http://schemas.microsoft.com/office/drawing/2014/main" id="{BF45BEDD-EFB7-05FB-861C-25BE7C512957}"/>
              </a:ext>
            </a:extLst>
          </p:cNvPr>
          <p:cNvSpPr txBox="1">
            <a:spLocks/>
          </p:cNvSpPr>
          <p:nvPr/>
        </p:nvSpPr>
        <p:spPr>
          <a:xfrm>
            <a:off x="2731879" y="4393887"/>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2</a:t>
            </a:r>
            <a:endParaRPr lang="pt-PT" sz="1200" dirty="0">
              <a:cs typeface="Times New Roman"/>
            </a:endParaRPr>
          </a:p>
        </p:txBody>
      </p:sp>
      <p:sp>
        <p:nvSpPr>
          <p:cNvPr id="15" name="Marcador de Posição de Conteúdo 2">
            <a:extLst>
              <a:ext uri="{FF2B5EF4-FFF2-40B4-BE49-F238E27FC236}">
                <a16:creationId xmlns:a16="http://schemas.microsoft.com/office/drawing/2014/main" id="{67021B54-0310-6E68-A684-9E1541D113F5}"/>
              </a:ext>
            </a:extLst>
          </p:cNvPr>
          <p:cNvSpPr txBox="1">
            <a:spLocks/>
          </p:cNvSpPr>
          <p:nvPr/>
        </p:nvSpPr>
        <p:spPr>
          <a:xfrm>
            <a:off x="2731878" y="4819650"/>
            <a:ext cx="278021" cy="33658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200" dirty="0">
                <a:latin typeface="Calibri"/>
                <a:ea typeface="SimSun"/>
                <a:cs typeface="Times New Roman"/>
              </a:rPr>
              <a:t>3</a:t>
            </a:r>
            <a:endParaRPr lang="pt-PT" sz="1200" dirty="0">
              <a:cs typeface="Times New Roman"/>
            </a:endParaRPr>
          </a:p>
        </p:txBody>
      </p:sp>
      <p:sp>
        <p:nvSpPr>
          <p:cNvPr id="16" name="Marcador de Posição de Conteúdo 2">
            <a:extLst>
              <a:ext uri="{FF2B5EF4-FFF2-40B4-BE49-F238E27FC236}">
                <a16:creationId xmlns:a16="http://schemas.microsoft.com/office/drawing/2014/main" id="{0A9464EC-BDE0-8F5B-262B-70568480B456}"/>
              </a:ext>
            </a:extLst>
          </p:cNvPr>
          <p:cNvSpPr txBox="1">
            <a:spLocks/>
          </p:cNvSpPr>
          <p:nvPr/>
        </p:nvSpPr>
        <p:spPr>
          <a:xfrm>
            <a:off x="2731878" y="5257211"/>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4</a:t>
            </a:r>
            <a:endParaRPr lang="pt-PT" sz="1200" dirty="0">
              <a:cs typeface="Times New Roman"/>
            </a:endParaRPr>
          </a:p>
        </p:txBody>
      </p:sp>
      <p:sp>
        <p:nvSpPr>
          <p:cNvPr id="17" name="Marcador de Posição de Conteúdo 2">
            <a:extLst>
              <a:ext uri="{FF2B5EF4-FFF2-40B4-BE49-F238E27FC236}">
                <a16:creationId xmlns:a16="http://schemas.microsoft.com/office/drawing/2014/main" id="{836D9E5D-797A-3CCF-8EFE-1E73CC9D76FC}"/>
              </a:ext>
            </a:extLst>
          </p:cNvPr>
          <p:cNvSpPr txBox="1">
            <a:spLocks/>
          </p:cNvSpPr>
          <p:nvPr/>
        </p:nvSpPr>
        <p:spPr>
          <a:xfrm>
            <a:off x="2731878" y="4393887"/>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0</a:t>
            </a:r>
            <a:endParaRPr lang="pt-PT" sz="1200" dirty="0">
              <a:cs typeface="Times New Roman"/>
            </a:endParaRPr>
          </a:p>
        </p:txBody>
      </p:sp>
      <p:sp>
        <p:nvSpPr>
          <p:cNvPr id="18" name="Marcador de Posição de Conteúdo 2">
            <a:extLst>
              <a:ext uri="{FF2B5EF4-FFF2-40B4-BE49-F238E27FC236}">
                <a16:creationId xmlns:a16="http://schemas.microsoft.com/office/drawing/2014/main" id="{26C96A39-F051-0187-1480-4E736DB73B61}"/>
              </a:ext>
            </a:extLst>
          </p:cNvPr>
          <p:cNvSpPr txBox="1">
            <a:spLocks/>
          </p:cNvSpPr>
          <p:nvPr/>
        </p:nvSpPr>
        <p:spPr>
          <a:xfrm>
            <a:off x="2731878" y="4819650"/>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0</a:t>
            </a:r>
            <a:endParaRPr lang="pt-PT" sz="1200" dirty="0">
              <a:cs typeface="Times New Roman"/>
            </a:endParaRPr>
          </a:p>
        </p:txBody>
      </p:sp>
      <p:sp>
        <p:nvSpPr>
          <p:cNvPr id="19" name="Marcador de Posição de Conteúdo 2">
            <a:extLst>
              <a:ext uri="{FF2B5EF4-FFF2-40B4-BE49-F238E27FC236}">
                <a16:creationId xmlns:a16="http://schemas.microsoft.com/office/drawing/2014/main" id="{C8F990B6-D36C-0E36-10AE-D799264C3163}"/>
              </a:ext>
            </a:extLst>
          </p:cNvPr>
          <p:cNvSpPr txBox="1">
            <a:spLocks/>
          </p:cNvSpPr>
          <p:nvPr/>
        </p:nvSpPr>
        <p:spPr>
          <a:xfrm>
            <a:off x="2731878" y="5245413"/>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0</a:t>
            </a:r>
            <a:endParaRPr lang="pt-PT" sz="1200" dirty="0">
              <a:cs typeface="Times New Roman"/>
            </a:endParaRPr>
          </a:p>
        </p:txBody>
      </p:sp>
      <p:sp>
        <p:nvSpPr>
          <p:cNvPr id="20" name="Marcador de Posição de Conteúdo 2">
            <a:extLst>
              <a:ext uri="{FF2B5EF4-FFF2-40B4-BE49-F238E27FC236}">
                <a16:creationId xmlns:a16="http://schemas.microsoft.com/office/drawing/2014/main" id="{13C96CDE-5EEF-D428-5C5C-3685F968584D}"/>
              </a:ext>
            </a:extLst>
          </p:cNvPr>
          <p:cNvSpPr txBox="1">
            <a:spLocks/>
          </p:cNvSpPr>
          <p:nvPr/>
        </p:nvSpPr>
        <p:spPr>
          <a:xfrm>
            <a:off x="2731877" y="3968124"/>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0</a:t>
            </a:r>
            <a:endParaRPr lang="pt-PT" sz="1200" dirty="0">
              <a:cs typeface="Times New Roman"/>
            </a:endParaRPr>
          </a:p>
        </p:txBody>
      </p:sp>
      <p:sp>
        <p:nvSpPr>
          <p:cNvPr id="3" name="Marcador de Posição de Conteúdo 2">
            <a:extLst>
              <a:ext uri="{FF2B5EF4-FFF2-40B4-BE49-F238E27FC236}">
                <a16:creationId xmlns:a16="http://schemas.microsoft.com/office/drawing/2014/main" id="{6A5A2AFD-B0A3-B2E4-77DD-17F48C375AC2}"/>
              </a:ext>
            </a:extLst>
          </p:cNvPr>
          <p:cNvSpPr txBox="1">
            <a:spLocks/>
          </p:cNvSpPr>
          <p:nvPr/>
        </p:nvSpPr>
        <p:spPr>
          <a:xfrm>
            <a:off x="3913339" y="6609940"/>
            <a:ext cx="530352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https://www.analyticsvidhya.com/blog/2022/08/dropout-regularization-in-deep-learning/</a:t>
            </a:r>
            <a:endParaRPr lang="pt-PT" sz="1100" dirty="0">
              <a:cs typeface="Times New Roman"/>
            </a:endParaRPr>
          </a:p>
        </p:txBody>
      </p:sp>
      <p:sp>
        <p:nvSpPr>
          <p:cNvPr id="7" name="CaixaDeTexto 6">
            <a:extLst>
              <a:ext uri="{FF2B5EF4-FFF2-40B4-BE49-F238E27FC236}">
                <a16:creationId xmlns:a16="http://schemas.microsoft.com/office/drawing/2014/main" id="{F87B37E9-DE2D-5303-3D63-7C79F5B5EDE2}"/>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28</a:t>
            </a:fld>
            <a:endParaRPr lang="pt-PT" dirty="0"/>
          </a:p>
        </p:txBody>
      </p:sp>
    </p:spTree>
    <p:extLst>
      <p:ext uri="{BB962C8B-B14F-4D97-AF65-F5344CB8AC3E}">
        <p14:creationId xmlns:p14="http://schemas.microsoft.com/office/powerpoint/2010/main" val="337013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250"/>
                                  </p:stCondLst>
                                  <p:childTnLst>
                                    <p:set>
                                      <p:cBhvr>
                                        <p:cTn id="6" dur="1" fill="hold">
                                          <p:stCondLst>
                                            <p:cond delay="0"/>
                                          </p:stCondLst>
                                        </p:cTn>
                                        <p:tgtEl>
                                          <p:spTgt spid="14">
                                            <p:txEl>
                                              <p:pRg st="0" end="0"/>
                                            </p:txEl>
                                          </p:spTgt>
                                        </p:tgtEl>
                                        <p:attrNameLst>
                                          <p:attrName>style.visibility</p:attrName>
                                        </p:attrNameLst>
                                      </p:cBhvr>
                                      <p:to>
                                        <p:strVal val="hidden"/>
                                      </p:to>
                                    </p:set>
                                  </p:childTnLst>
                                </p:cTn>
                              </p:par>
                            </p:childTnLst>
                          </p:cTn>
                        </p:par>
                        <p:par>
                          <p:cTn id="7" fill="hold">
                            <p:stCondLst>
                              <p:cond delay="1250"/>
                            </p:stCondLst>
                            <p:childTnLst>
                              <p:par>
                                <p:cTn id="8" presetID="1"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1250"/>
                            </p:stCondLst>
                            <p:childTnLst>
                              <p:par>
                                <p:cTn id="11" presetID="1" presetClass="exit" presetSubtype="0" fill="hold" grpId="0" nodeType="afterEffect">
                                  <p:stCondLst>
                                    <p:cond delay="2000"/>
                                  </p:stCondLst>
                                  <p:childTnLst>
                                    <p:set>
                                      <p:cBhvr>
                                        <p:cTn id="12" dur="1" fill="hold">
                                          <p:stCondLst>
                                            <p:cond delay="0"/>
                                          </p:stCondLst>
                                        </p:cTn>
                                        <p:tgtEl>
                                          <p:spTgt spid="15"/>
                                        </p:tgtEl>
                                        <p:attrNameLst>
                                          <p:attrName>style.visibility</p:attrName>
                                        </p:attrNameLst>
                                      </p:cBhvr>
                                      <p:to>
                                        <p:strVal val="hidden"/>
                                      </p:to>
                                    </p:set>
                                  </p:childTnLst>
                                </p:cTn>
                              </p:par>
                            </p:childTnLst>
                          </p:cTn>
                        </p:par>
                        <p:par>
                          <p:cTn id="13" fill="hold">
                            <p:stCondLst>
                              <p:cond delay="3250"/>
                            </p:stCondLst>
                            <p:childTnLst>
                              <p:par>
                                <p:cTn id="14" presetID="1" presetClass="entr" presetSubtype="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childTnLst>
                                </p:cTn>
                              </p:par>
                            </p:childTnLst>
                          </p:cTn>
                        </p:par>
                        <p:par>
                          <p:cTn id="16" fill="hold">
                            <p:stCondLst>
                              <p:cond delay="3250"/>
                            </p:stCondLst>
                            <p:childTnLst>
                              <p:par>
                                <p:cTn id="17" presetID="1"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3250"/>
                            </p:stCondLst>
                            <p:childTnLst>
                              <p:par>
                                <p:cTn id="20" presetID="1" presetClass="exit" presetSubtype="0" fill="hold" grpId="1" nodeType="afterEffect">
                                  <p:stCondLst>
                                    <p:cond delay="0"/>
                                  </p:stCondLst>
                                  <p:childTnLst>
                                    <p:set>
                                      <p:cBhvr>
                                        <p:cTn id="21" dur="1" fill="hold">
                                          <p:stCondLst>
                                            <p:cond delay="0"/>
                                          </p:stCondLst>
                                        </p:cTn>
                                        <p:tgtEl>
                                          <p:spTgt spid="17"/>
                                        </p:tgtEl>
                                        <p:attrNameLst>
                                          <p:attrName>style.visibility</p:attrName>
                                        </p:attrNameLst>
                                      </p:cBhvr>
                                      <p:to>
                                        <p:strVal val="hidden"/>
                                      </p:to>
                                    </p:set>
                                  </p:childTnLst>
                                </p:cTn>
                              </p:par>
                            </p:childTnLst>
                          </p:cTn>
                        </p:par>
                        <p:par>
                          <p:cTn id="22" fill="hold">
                            <p:stCondLst>
                              <p:cond delay="3250"/>
                            </p:stCondLst>
                            <p:childTnLst>
                              <p:par>
                                <p:cTn id="23" presetID="1" presetClass="exit" presetSubtype="0" fill="hold" grpId="0" nodeType="afterEffect">
                                  <p:stCondLst>
                                    <p:cond delay="2000"/>
                                  </p:stCondLst>
                                  <p:childTnLst>
                                    <p:set>
                                      <p:cBhvr>
                                        <p:cTn id="24" dur="1" fill="hold">
                                          <p:stCondLst>
                                            <p:cond delay="0"/>
                                          </p:stCondLst>
                                        </p:cTn>
                                        <p:tgtEl>
                                          <p:spTgt spid="16"/>
                                        </p:tgtEl>
                                        <p:attrNameLst>
                                          <p:attrName>style.visibility</p:attrName>
                                        </p:attrNameLst>
                                      </p:cBhvr>
                                      <p:to>
                                        <p:strVal val="hidden"/>
                                      </p:to>
                                    </p:set>
                                  </p:childTnLst>
                                </p:cTn>
                              </p:par>
                            </p:childTnLst>
                          </p:cTn>
                        </p:par>
                        <p:par>
                          <p:cTn id="25" fill="hold">
                            <p:stCondLst>
                              <p:cond delay="5250"/>
                            </p:stCondLst>
                            <p:childTnLst>
                              <p:par>
                                <p:cTn id="26" presetID="1"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5250"/>
                            </p:stCondLst>
                            <p:childTnLst>
                              <p:par>
                                <p:cTn id="29" presetID="1" presetClass="exit" presetSubtype="0" fill="hold" grpId="1"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5250"/>
                            </p:stCondLst>
                            <p:childTnLst>
                              <p:par>
                                <p:cTn id="32" presetID="1" presetClass="entr" presetSubtype="0" fill="hold" grpId="1" nodeType="after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5250"/>
                            </p:stCondLst>
                            <p:childTnLst>
                              <p:par>
                                <p:cTn id="35" presetID="1" presetClass="entr" presetSubtype="0" fill="hold" grpId="1" nodeType="afterEffect">
                                  <p:stCondLst>
                                    <p:cond delay="225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7500"/>
                            </p:stCondLst>
                            <p:childTnLst>
                              <p:par>
                                <p:cTn id="38" presetID="1" presetClass="exit" presetSubtype="0" fill="hold" grpId="1" nodeType="afterEffect">
                                  <p:stCondLst>
                                    <p:cond delay="0"/>
                                  </p:stCondLst>
                                  <p:childTnLst>
                                    <p:set>
                                      <p:cBhvr>
                                        <p:cTn id="39" dur="1" fill="hold">
                                          <p:stCondLst>
                                            <p:cond delay="0"/>
                                          </p:stCondLst>
                                        </p:cTn>
                                        <p:tgtEl>
                                          <p:spTgt spid="19"/>
                                        </p:tgtEl>
                                        <p:attrNameLst>
                                          <p:attrName>style.visibility</p:attrName>
                                        </p:attrNameLst>
                                      </p:cBhvr>
                                      <p:to>
                                        <p:strVal val="hidden"/>
                                      </p:to>
                                    </p:set>
                                  </p:childTnLst>
                                </p:cTn>
                              </p:par>
                            </p:childTnLst>
                          </p:cTn>
                        </p:par>
                        <p:par>
                          <p:cTn id="40" fill="hold">
                            <p:stCondLst>
                              <p:cond delay="7500"/>
                            </p:stCondLst>
                            <p:childTnLst>
                              <p:par>
                                <p:cTn id="41" presetID="1" presetClass="exit" presetSubtype="0" fill="hold" nodeType="afterEffect">
                                  <p:stCondLst>
                                    <p:cond delay="0"/>
                                  </p:stCondLst>
                                  <p:childTnLst>
                                    <p:set>
                                      <p:cBhvr>
                                        <p:cTn id="42" dur="1" fill="hold">
                                          <p:stCondLst>
                                            <p:cond delay="0"/>
                                          </p:stCondLst>
                                        </p:cTn>
                                        <p:tgtEl>
                                          <p:spTgt spid="13">
                                            <p:txEl>
                                              <p:pRg st="0" end="0"/>
                                            </p:txEl>
                                          </p:spTgt>
                                        </p:tgtEl>
                                        <p:attrNameLst>
                                          <p:attrName>style.visibility</p:attrName>
                                        </p:attrNameLst>
                                      </p:cBhvr>
                                      <p:to>
                                        <p:strVal val="hidden"/>
                                      </p:to>
                                    </p:set>
                                  </p:childTnLst>
                                </p:cTn>
                              </p:par>
                            </p:childTnLst>
                          </p:cTn>
                        </p:par>
                        <p:par>
                          <p:cTn id="43" fill="hold">
                            <p:stCondLst>
                              <p:cond delay="7500"/>
                            </p:stCondLst>
                            <p:childTnLst>
                              <p:par>
                                <p:cTn id="44" presetID="1" presetClass="entr" presetSubtype="0"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par>
                          <p:cTn id="46" fill="hold">
                            <p:stCondLst>
                              <p:cond delay="7500"/>
                            </p:stCondLst>
                            <p:childTnLst>
                              <p:par>
                                <p:cTn id="47" presetID="1" presetClass="entr" presetSubtype="0" fill="hold" grpId="0" nodeType="afterEffect">
                                  <p:stCondLst>
                                    <p:cond delay="2250"/>
                                  </p:stCondLst>
                                  <p:childTnLst>
                                    <p:set>
                                      <p:cBhvr>
                                        <p:cTn id="48" dur="1" fill="hold">
                                          <p:stCondLst>
                                            <p:cond delay="0"/>
                                          </p:stCondLst>
                                        </p:cTn>
                                        <p:tgtEl>
                                          <p:spTgt spid="13">
                                            <p:txEl>
                                              <p:pRg st="0" end="0"/>
                                            </p:txEl>
                                          </p:spTgt>
                                        </p:tgtEl>
                                        <p:attrNameLst>
                                          <p:attrName>style.visibility</p:attrName>
                                        </p:attrNameLst>
                                      </p:cBhvr>
                                      <p:to>
                                        <p:strVal val="visible"/>
                                      </p:to>
                                    </p:set>
                                  </p:childTnLst>
                                </p:cTn>
                              </p:par>
                            </p:childTnLst>
                          </p:cTn>
                        </p:par>
                        <p:par>
                          <p:cTn id="49" fill="hold">
                            <p:stCondLst>
                              <p:cond delay="9750"/>
                            </p:stCondLst>
                            <p:childTnLst>
                              <p:par>
                                <p:cTn id="50" presetID="1" presetClass="exit" presetSubtype="0" fill="hold" grpId="1" nodeType="afterEffect">
                                  <p:stCondLst>
                                    <p:cond delay="0"/>
                                  </p:stCondLst>
                                  <p:childTnLst>
                                    <p:set>
                                      <p:cBhvr>
                                        <p:cTn id="51"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build="allAtOnce"/>
      <p:bldP spid="15" grpId="0"/>
      <p:bldP spid="15" grpId="1"/>
      <p:bldP spid="16" grpId="0"/>
      <p:bldP spid="16" grpId="1"/>
      <p:bldP spid="17" grpId="0"/>
      <p:bldP spid="17" grpId="1"/>
      <p:bldP spid="18" grpId="0"/>
      <p:bldP spid="18" grpId="1"/>
      <p:bldP spid="19" grpId="0"/>
      <p:bldP spid="19" grpId="1"/>
      <p:bldP spid="20" grpId="0"/>
      <p:bldP spid="2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C15EB8EC-F329-A90A-15AD-068816D42218}"/>
              </a:ext>
            </a:extLst>
          </p:cNvPr>
          <p:cNvSpPr txBox="1">
            <a:spLocks/>
          </p:cNvSpPr>
          <p:nvPr/>
        </p:nvSpPr>
        <p:spPr>
          <a:xfrm>
            <a:off x="634679" y="1237311"/>
            <a:ext cx="7874642" cy="170364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Geralmente, para as camadas de entrada, a probabilidade de dropout é mais próxima de 0, sendo 0,2 o recomendado.. Para as camadas ocultas, quanto maior a probabilidade de queda, mais disperso é o modelo, onde 0,5 é a probabilidade de manutenção mais otimizada, que indica a queda de 50% dos perceptrões.</a:t>
            </a:r>
          </a:p>
        </p:txBody>
      </p:sp>
      <p:pic>
        <p:nvPicPr>
          <p:cNvPr id="8" name="Picture 4" descr="Dropout Regularization ">
            <a:extLst>
              <a:ext uri="{FF2B5EF4-FFF2-40B4-BE49-F238E27FC236}">
                <a16:creationId xmlns:a16="http://schemas.microsoft.com/office/drawing/2014/main" id="{7195C63E-EC0D-FE90-8699-61CB4DD1D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109" y="3429000"/>
            <a:ext cx="4309782" cy="2837273"/>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Posição de Conteúdo 2">
            <a:extLst>
              <a:ext uri="{FF2B5EF4-FFF2-40B4-BE49-F238E27FC236}">
                <a16:creationId xmlns:a16="http://schemas.microsoft.com/office/drawing/2014/main" id="{7A3FA9A5-D4F5-B7F1-9050-62DDCF6739FC}"/>
              </a:ext>
            </a:extLst>
          </p:cNvPr>
          <p:cNvSpPr txBox="1">
            <a:spLocks/>
          </p:cNvSpPr>
          <p:nvPr/>
        </p:nvSpPr>
        <p:spPr>
          <a:xfrm>
            <a:off x="2731879" y="3968124"/>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1</a:t>
            </a:r>
            <a:endParaRPr lang="pt-PT" sz="1200" dirty="0">
              <a:cs typeface="Times New Roman"/>
            </a:endParaRPr>
          </a:p>
        </p:txBody>
      </p:sp>
      <p:sp>
        <p:nvSpPr>
          <p:cNvPr id="11" name="Marcador de Posição de Conteúdo 2">
            <a:extLst>
              <a:ext uri="{FF2B5EF4-FFF2-40B4-BE49-F238E27FC236}">
                <a16:creationId xmlns:a16="http://schemas.microsoft.com/office/drawing/2014/main" id="{ACDD9554-13FB-47AC-8626-115D87593533}"/>
              </a:ext>
            </a:extLst>
          </p:cNvPr>
          <p:cNvSpPr txBox="1">
            <a:spLocks/>
          </p:cNvSpPr>
          <p:nvPr/>
        </p:nvSpPr>
        <p:spPr>
          <a:xfrm>
            <a:off x="2731879" y="4393887"/>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2</a:t>
            </a:r>
            <a:endParaRPr lang="pt-PT" sz="1200" dirty="0">
              <a:cs typeface="Times New Roman"/>
            </a:endParaRPr>
          </a:p>
        </p:txBody>
      </p:sp>
      <p:sp>
        <p:nvSpPr>
          <p:cNvPr id="12" name="Marcador de Posição de Conteúdo 2">
            <a:extLst>
              <a:ext uri="{FF2B5EF4-FFF2-40B4-BE49-F238E27FC236}">
                <a16:creationId xmlns:a16="http://schemas.microsoft.com/office/drawing/2014/main" id="{43D86ABE-A940-5AE6-4C28-23FCFCDD6E08}"/>
              </a:ext>
            </a:extLst>
          </p:cNvPr>
          <p:cNvSpPr txBox="1">
            <a:spLocks/>
          </p:cNvSpPr>
          <p:nvPr/>
        </p:nvSpPr>
        <p:spPr>
          <a:xfrm>
            <a:off x="2731878" y="4819650"/>
            <a:ext cx="278021" cy="33658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200" dirty="0">
                <a:latin typeface="Calibri"/>
                <a:ea typeface="SimSun"/>
                <a:cs typeface="Times New Roman"/>
              </a:rPr>
              <a:t>3</a:t>
            </a:r>
            <a:endParaRPr lang="pt-PT" sz="1200" dirty="0">
              <a:cs typeface="Times New Roman"/>
            </a:endParaRPr>
          </a:p>
        </p:txBody>
      </p:sp>
      <p:sp>
        <p:nvSpPr>
          <p:cNvPr id="13" name="Marcador de Posição de Conteúdo 2">
            <a:extLst>
              <a:ext uri="{FF2B5EF4-FFF2-40B4-BE49-F238E27FC236}">
                <a16:creationId xmlns:a16="http://schemas.microsoft.com/office/drawing/2014/main" id="{4FCC6CA6-EE64-5E4D-4CFC-3267CF60C41C}"/>
              </a:ext>
            </a:extLst>
          </p:cNvPr>
          <p:cNvSpPr txBox="1">
            <a:spLocks/>
          </p:cNvSpPr>
          <p:nvPr/>
        </p:nvSpPr>
        <p:spPr>
          <a:xfrm>
            <a:off x="2731878" y="5257211"/>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4</a:t>
            </a:r>
            <a:endParaRPr lang="pt-PT" sz="1200" dirty="0">
              <a:cs typeface="Times New Roman"/>
            </a:endParaRPr>
          </a:p>
        </p:txBody>
      </p:sp>
      <p:sp>
        <p:nvSpPr>
          <p:cNvPr id="14" name="Marcador de Posição de Conteúdo 2">
            <a:extLst>
              <a:ext uri="{FF2B5EF4-FFF2-40B4-BE49-F238E27FC236}">
                <a16:creationId xmlns:a16="http://schemas.microsoft.com/office/drawing/2014/main" id="{31C6099E-99F4-68CA-304D-7F230DB10986}"/>
              </a:ext>
            </a:extLst>
          </p:cNvPr>
          <p:cNvSpPr txBox="1">
            <a:spLocks/>
          </p:cNvSpPr>
          <p:nvPr/>
        </p:nvSpPr>
        <p:spPr>
          <a:xfrm>
            <a:off x="2731878" y="4393887"/>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0</a:t>
            </a:r>
            <a:endParaRPr lang="pt-PT" sz="1200" dirty="0">
              <a:cs typeface="Times New Roman"/>
            </a:endParaRPr>
          </a:p>
        </p:txBody>
      </p:sp>
      <p:sp>
        <p:nvSpPr>
          <p:cNvPr id="15" name="Marcador de Posição de Conteúdo 2">
            <a:extLst>
              <a:ext uri="{FF2B5EF4-FFF2-40B4-BE49-F238E27FC236}">
                <a16:creationId xmlns:a16="http://schemas.microsoft.com/office/drawing/2014/main" id="{232860CA-1535-0673-9FB7-454F2ADF3B57}"/>
              </a:ext>
            </a:extLst>
          </p:cNvPr>
          <p:cNvSpPr txBox="1">
            <a:spLocks/>
          </p:cNvSpPr>
          <p:nvPr/>
        </p:nvSpPr>
        <p:spPr>
          <a:xfrm>
            <a:off x="2731878" y="4819650"/>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0</a:t>
            </a:r>
            <a:endParaRPr lang="pt-PT" sz="1200" dirty="0">
              <a:cs typeface="Times New Roman"/>
            </a:endParaRPr>
          </a:p>
        </p:txBody>
      </p:sp>
      <p:sp>
        <p:nvSpPr>
          <p:cNvPr id="18" name="Marcador de Posição de Conteúdo 2">
            <a:extLst>
              <a:ext uri="{FF2B5EF4-FFF2-40B4-BE49-F238E27FC236}">
                <a16:creationId xmlns:a16="http://schemas.microsoft.com/office/drawing/2014/main" id="{B7C388E8-ED59-F997-1BCB-45E35B6819DF}"/>
              </a:ext>
            </a:extLst>
          </p:cNvPr>
          <p:cNvSpPr txBox="1">
            <a:spLocks/>
          </p:cNvSpPr>
          <p:nvPr/>
        </p:nvSpPr>
        <p:spPr>
          <a:xfrm>
            <a:off x="2731878" y="5245413"/>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0</a:t>
            </a:r>
            <a:endParaRPr lang="pt-PT" sz="1200" dirty="0">
              <a:cs typeface="Times New Roman"/>
            </a:endParaRPr>
          </a:p>
        </p:txBody>
      </p:sp>
      <p:sp>
        <p:nvSpPr>
          <p:cNvPr id="19" name="Marcador de Posição de Conteúdo 2">
            <a:extLst>
              <a:ext uri="{FF2B5EF4-FFF2-40B4-BE49-F238E27FC236}">
                <a16:creationId xmlns:a16="http://schemas.microsoft.com/office/drawing/2014/main" id="{95AF7F77-36E7-7DB5-F8C0-0DEEB047445C}"/>
              </a:ext>
            </a:extLst>
          </p:cNvPr>
          <p:cNvSpPr txBox="1">
            <a:spLocks/>
          </p:cNvSpPr>
          <p:nvPr/>
        </p:nvSpPr>
        <p:spPr>
          <a:xfrm>
            <a:off x="2731877" y="3968124"/>
            <a:ext cx="278021" cy="37527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200" dirty="0">
                <a:latin typeface="Calibri"/>
                <a:ea typeface="SimSun"/>
                <a:cs typeface="Times New Roman"/>
              </a:rPr>
              <a:t>0</a:t>
            </a:r>
            <a:endParaRPr lang="pt-PT" sz="1200" dirty="0">
              <a:cs typeface="Times New Roman"/>
            </a:endParaRPr>
          </a:p>
        </p:txBody>
      </p:sp>
      <p:sp>
        <p:nvSpPr>
          <p:cNvPr id="20" name="Título 1">
            <a:extLst>
              <a:ext uri="{FF2B5EF4-FFF2-40B4-BE49-F238E27FC236}">
                <a16:creationId xmlns:a16="http://schemas.microsoft.com/office/drawing/2014/main" id="{A626FF48-DB82-27D6-6FEE-0D2FE44511F5}"/>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Dropout - Exemplo</a:t>
            </a:r>
          </a:p>
          <a:p>
            <a:endParaRPr lang="pt-BR" sz="2400" b="1" dirty="0">
              <a:solidFill>
                <a:schemeClr val="bg1"/>
              </a:solidFill>
            </a:endParaRPr>
          </a:p>
        </p:txBody>
      </p:sp>
      <p:sp>
        <p:nvSpPr>
          <p:cNvPr id="3" name="Marcador de Posição de Conteúdo 2">
            <a:extLst>
              <a:ext uri="{FF2B5EF4-FFF2-40B4-BE49-F238E27FC236}">
                <a16:creationId xmlns:a16="http://schemas.microsoft.com/office/drawing/2014/main" id="{DFCC3A5B-9C90-9962-47AA-3E24F7C5BE40}"/>
              </a:ext>
            </a:extLst>
          </p:cNvPr>
          <p:cNvSpPr txBox="1">
            <a:spLocks/>
          </p:cNvSpPr>
          <p:nvPr/>
        </p:nvSpPr>
        <p:spPr>
          <a:xfrm>
            <a:off x="3913339" y="6609940"/>
            <a:ext cx="530352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https://www.analyticsvidhya.com/blog/2022/08/dropout-regularization-in-deep-learning/</a:t>
            </a:r>
            <a:endParaRPr lang="pt-PT" sz="1100" dirty="0">
              <a:cs typeface="Times New Roman"/>
            </a:endParaRPr>
          </a:p>
        </p:txBody>
      </p:sp>
      <p:sp>
        <p:nvSpPr>
          <p:cNvPr id="5" name="CaixaDeTexto 4">
            <a:extLst>
              <a:ext uri="{FF2B5EF4-FFF2-40B4-BE49-F238E27FC236}">
                <a16:creationId xmlns:a16="http://schemas.microsoft.com/office/drawing/2014/main" id="{95223A7C-254C-4A2A-7B87-5AC822F455AF}"/>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29</a:t>
            </a:fld>
            <a:endParaRPr lang="pt-PT" dirty="0"/>
          </a:p>
        </p:txBody>
      </p:sp>
    </p:spTree>
    <p:extLst>
      <p:ext uri="{BB962C8B-B14F-4D97-AF65-F5344CB8AC3E}">
        <p14:creationId xmlns:p14="http://schemas.microsoft.com/office/powerpoint/2010/main" val="165848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250"/>
                                  </p:stCondLst>
                                  <p:childTnLst>
                                    <p:set>
                                      <p:cBhvr>
                                        <p:cTn id="6" dur="1" fill="hold">
                                          <p:stCondLst>
                                            <p:cond delay="0"/>
                                          </p:stCondLst>
                                        </p:cTn>
                                        <p:tgtEl>
                                          <p:spTgt spid="11">
                                            <p:txEl>
                                              <p:pRg st="0" end="0"/>
                                            </p:txEl>
                                          </p:spTgt>
                                        </p:tgtEl>
                                        <p:attrNameLst>
                                          <p:attrName>style.visibility</p:attrName>
                                        </p:attrNameLst>
                                      </p:cBhvr>
                                      <p:to>
                                        <p:strVal val="hidden"/>
                                      </p:to>
                                    </p:set>
                                  </p:childTnLst>
                                </p:cTn>
                              </p:par>
                            </p:childTnLst>
                          </p:cTn>
                        </p:par>
                        <p:par>
                          <p:cTn id="7" fill="hold">
                            <p:stCondLst>
                              <p:cond delay="1250"/>
                            </p:stCondLst>
                            <p:childTnLst>
                              <p:par>
                                <p:cTn id="8" presetID="1"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1250"/>
                            </p:stCondLst>
                            <p:childTnLst>
                              <p:par>
                                <p:cTn id="11" presetID="1" presetClass="exit" presetSubtype="0" fill="hold" grpId="0" nodeType="afterEffect">
                                  <p:stCondLst>
                                    <p:cond delay="2000"/>
                                  </p:stCondLst>
                                  <p:childTnLst>
                                    <p:set>
                                      <p:cBhvr>
                                        <p:cTn id="12" dur="1" fill="hold">
                                          <p:stCondLst>
                                            <p:cond delay="0"/>
                                          </p:stCondLst>
                                        </p:cTn>
                                        <p:tgtEl>
                                          <p:spTgt spid="12"/>
                                        </p:tgtEl>
                                        <p:attrNameLst>
                                          <p:attrName>style.visibility</p:attrName>
                                        </p:attrNameLst>
                                      </p:cBhvr>
                                      <p:to>
                                        <p:strVal val="hidden"/>
                                      </p:to>
                                    </p:set>
                                  </p:childTnLst>
                                </p:cTn>
                              </p:par>
                            </p:childTnLst>
                          </p:cTn>
                        </p:par>
                        <p:par>
                          <p:cTn id="13" fill="hold">
                            <p:stCondLst>
                              <p:cond delay="3250"/>
                            </p:stCondLst>
                            <p:childTnLst>
                              <p:par>
                                <p:cTn id="14" presetID="1" presetClass="entr" presetSubtype="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par>
                          <p:cTn id="16" fill="hold">
                            <p:stCondLst>
                              <p:cond delay="325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3250"/>
                            </p:stCondLst>
                            <p:childTnLst>
                              <p:par>
                                <p:cTn id="20" presetID="1" presetClass="exit" presetSubtype="0" fill="hold" grpId="1" nodeType="afterEffect">
                                  <p:stCondLst>
                                    <p:cond delay="0"/>
                                  </p:stCondLst>
                                  <p:childTnLst>
                                    <p:set>
                                      <p:cBhvr>
                                        <p:cTn id="21" dur="1" fill="hold">
                                          <p:stCondLst>
                                            <p:cond delay="0"/>
                                          </p:stCondLst>
                                        </p:cTn>
                                        <p:tgtEl>
                                          <p:spTgt spid="14"/>
                                        </p:tgtEl>
                                        <p:attrNameLst>
                                          <p:attrName>style.visibility</p:attrName>
                                        </p:attrNameLst>
                                      </p:cBhvr>
                                      <p:to>
                                        <p:strVal val="hidden"/>
                                      </p:to>
                                    </p:set>
                                  </p:childTnLst>
                                </p:cTn>
                              </p:par>
                            </p:childTnLst>
                          </p:cTn>
                        </p:par>
                        <p:par>
                          <p:cTn id="22" fill="hold">
                            <p:stCondLst>
                              <p:cond delay="3250"/>
                            </p:stCondLst>
                            <p:childTnLst>
                              <p:par>
                                <p:cTn id="23" presetID="1" presetClass="exit" presetSubtype="0" fill="hold" grpId="0" nodeType="afterEffect">
                                  <p:stCondLst>
                                    <p:cond delay="2000"/>
                                  </p:stCondLst>
                                  <p:childTnLst>
                                    <p:set>
                                      <p:cBhvr>
                                        <p:cTn id="24" dur="1" fill="hold">
                                          <p:stCondLst>
                                            <p:cond delay="0"/>
                                          </p:stCondLst>
                                        </p:cTn>
                                        <p:tgtEl>
                                          <p:spTgt spid="13"/>
                                        </p:tgtEl>
                                        <p:attrNameLst>
                                          <p:attrName>style.visibility</p:attrName>
                                        </p:attrNameLst>
                                      </p:cBhvr>
                                      <p:to>
                                        <p:strVal val="hidden"/>
                                      </p:to>
                                    </p:set>
                                  </p:childTnLst>
                                </p:cTn>
                              </p:par>
                            </p:childTnLst>
                          </p:cTn>
                        </p:par>
                        <p:par>
                          <p:cTn id="25" fill="hold">
                            <p:stCondLst>
                              <p:cond delay="525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5250"/>
                            </p:stCondLst>
                            <p:childTnLst>
                              <p:par>
                                <p:cTn id="29" presetID="1" presetClass="exit" presetSubtype="0" fill="hold" grpId="1" nodeType="after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par>
                          <p:cTn id="31" fill="hold">
                            <p:stCondLst>
                              <p:cond delay="5250"/>
                            </p:stCondLst>
                            <p:childTnLst>
                              <p:par>
                                <p:cTn id="32" presetID="1" presetClass="entr" presetSubtype="0" fill="hold" grpId="1" nodeType="after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5250"/>
                            </p:stCondLst>
                            <p:childTnLst>
                              <p:par>
                                <p:cTn id="35" presetID="1" presetClass="entr" presetSubtype="0" fill="hold" grpId="1" nodeType="afterEffect">
                                  <p:stCondLst>
                                    <p:cond delay="2250"/>
                                  </p:stCondLst>
                                  <p:childTnLst>
                                    <p:set>
                                      <p:cBhvr>
                                        <p:cTn id="36" dur="1" fill="hold">
                                          <p:stCondLst>
                                            <p:cond delay="0"/>
                                          </p:stCondLst>
                                        </p:cTn>
                                        <p:tgtEl>
                                          <p:spTgt spid="13"/>
                                        </p:tgtEl>
                                        <p:attrNameLst>
                                          <p:attrName>style.visibility</p:attrName>
                                        </p:attrNameLst>
                                      </p:cBhvr>
                                      <p:to>
                                        <p:strVal val="visible"/>
                                      </p:to>
                                    </p:set>
                                  </p:childTnLst>
                                </p:cTn>
                              </p:par>
                            </p:childTnLst>
                          </p:cTn>
                        </p:par>
                        <p:par>
                          <p:cTn id="37" fill="hold">
                            <p:stCondLst>
                              <p:cond delay="7500"/>
                            </p:stCondLst>
                            <p:childTnLst>
                              <p:par>
                                <p:cTn id="38" presetID="1" presetClass="exit" presetSubtype="0" fill="hold" grpId="1" nodeType="afterEffect">
                                  <p:stCondLst>
                                    <p:cond delay="0"/>
                                  </p:stCondLst>
                                  <p:childTnLst>
                                    <p:set>
                                      <p:cBhvr>
                                        <p:cTn id="39" dur="1" fill="hold">
                                          <p:stCondLst>
                                            <p:cond delay="0"/>
                                          </p:stCondLst>
                                        </p:cTn>
                                        <p:tgtEl>
                                          <p:spTgt spid="18"/>
                                        </p:tgtEl>
                                        <p:attrNameLst>
                                          <p:attrName>style.visibility</p:attrName>
                                        </p:attrNameLst>
                                      </p:cBhvr>
                                      <p:to>
                                        <p:strVal val="hidden"/>
                                      </p:to>
                                    </p:set>
                                  </p:childTnLst>
                                </p:cTn>
                              </p:par>
                            </p:childTnLst>
                          </p:cTn>
                        </p:par>
                        <p:par>
                          <p:cTn id="40" fill="hold">
                            <p:stCondLst>
                              <p:cond delay="7500"/>
                            </p:stCondLst>
                            <p:childTnLst>
                              <p:par>
                                <p:cTn id="41" presetID="1" presetClass="exit" presetSubtype="0" fill="hold" nodeType="afterEffect">
                                  <p:stCondLst>
                                    <p:cond delay="0"/>
                                  </p:stCondLst>
                                  <p:childTnLst>
                                    <p:set>
                                      <p:cBhvr>
                                        <p:cTn id="42" dur="1" fill="hold">
                                          <p:stCondLst>
                                            <p:cond delay="0"/>
                                          </p:stCondLst>
                                        </p:cTn>
                                        <p:tgtEl>
                                          <p:spTgt spid="9">
                                            <p:txEl>
                                              <p:pRg st="0" end="0"/>
                                            </p:txEl>
                                          </p:spTgt>
                                        </p:tgtEl>
                                        <p:attrNameLst>
                                          <p:attrName>style.visibility</p:attrName>
                                        </p:attrNameLst>
                                      </p:cBhvr>
                                      <p:to>
                                        <p:strVal val="hidden"/>
                                      </p:to>
                                    </p:set>
                                  </p:childTnLst>
                                </p:cTn>
                              </p:par>
                            </p:childTnLst>
                          </p:cTn>
                        </p:par>
                        <p:par>
                          <p:cTn id="43" fill="hold">
                            <p:stCondLst>
                              <p:cond delay="7500"/>
                            </p:stCondLst>
                            <p:childTnLst>
                              <p:par>
                                <p:cTn id="44" presetID="1"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p:stCondLst>
                              <p:cond delay="7500"/>
                            </p:stCondLst>
                            <p:childTnLst>
                              <p:par>
                                <p:cTn id="47" presetID="1" presetClass="entr" presetSubtype="0" fill="hold" grpId="0" nodeType="afterEffect">
                                  <p:stCondLst>
                                    <p:cond delay="225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childTnLst>
                          </p:cTn>
                        </p:par>
                        <p:par>
                          <p:cTn id="49" fill="hold">
                            <p:stCondLst>
                              <p:cond delay="9750"/>
                            </p:stCondLst>
                            <p:childTnLst>
                              <p:par>
                                <p:cTn id="50" presetID="1" presetClass="exit" presetSubtype="0" fill="hold" grpId="1" nodeType="after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build="allAtOnce"/>
      <p:bldP spid="12" grpId="0"/>
      <p:bldP spid="12" grpId="1"/>
      <p:bldP spid="13" grpId="0"/>
      <p:bldP spid="13" grpId="1"/>
      <p:bldP spid="14" grpId="0"/>
      <p:bldP spid="14" grpId="1"/>
      <p:bldP spid="15" grpId="0"/>
      <p:bldP spid="15" grpId="1"/>
      <p:bldP spid="18" grpId="0"/>
      <p:bldP spid="18" grpId="1"/>
      <p:bldP spid="19" grpId="0"/>
      <p:bldP spid="1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67A43C3-9133-5882-D566-89AB11FBF3FA}"/>
              </a:ext>
            </a:extLst>
          </p:cNvPr>
          <p:cNvSpPr txBox="1"/>
          <p:nvPr/>
        </p:nvSpPr>
        <p:spPr>
          <a:xfrm>
            <a:off x="227038" y="3667125"/>
            <a:ext cx="8689944" cy="923330"/>
          </a:xfrm>
          <a:prstGeom prst="rect">
            <a:avLst/>
          </a:prstGeom>
          <a:noFill/>
        </p:spPr>
        <p:txBody>
          <a:bodyPr wrap="none" lIns="91440" tIns="45720" rIns="91440" bIns="45720" rtlCol="0" anchor="t">
            <a:spAutoFit/>
          </a:bodyPr>
          <a:lstStyle/>
          <a:p>
            <a:pPr indent="1270" algn="ct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US" sz="5400" dirty="0">
                <a:latin typeface="Liberation Sans"/>
              </a:rPr>
              <a:t>Redes Neuronais </a:t>
            </a:r>
            <a:r>
              <a:rPr lang="en-US" sz="5400" dirty="0">
                <a:latin typeface="Liberation Sans"/>
                <a:ea typeface="+mn-lt"/>
                <a:cs typeface="+mn-lt"/>
              </a:rPr>
              <a:t>P</a:t>
            </a:r>
            <a:r>
              <a:rPr lang="en-US" sz="5400" dirty="0">
                <a:ea typeface="+mn-lt"/>
                <a:cs typeface="+mn-lt"/>
              </a:rPr>
              <a:t>rofundas</a:t>
            </a:r>
            <a:endParaRPr lang="en-US" sz="5400" dirty="0">
              <a:latin typeface="Liberation Sans" pitchFamily="34"/>
            </a:endParaRPr>
          </a:p>
        </p:txBody>
      </p:sp>
      <p:sp>
        <p:nvSpPr>
          <p:cNvPr id="3" name="CaixaDeTexto 2">
            <a:extLst>
              <a:ext uri="{FF2B5EF4-FFF2-40B4-BE49-F238E27FC236}">
                <a16:creationId xmlns:a16="http://schemas.microsoft.com/office/drawing/2014/main" id="{41AD6DAF-650F-A87C-EA88-AF2AA920BD0E}"/>
              </a:ext>
            </a:extLst>
          </p:cNvPr>
          <p:cNvSpPr txBox="1"/>
          <p:nvPr/>
        </p:nvSpPr>
        <p:spPr>
          <a:xfrm>
            <a:off x="2076450" y="1744325"/>
            <a:ext cx="5371983" cy="1446550"/>
          </a:xfrm>
          <a:prstGeom prst="rect">
            <a:avLst/>
          </a:prstGeom>
          <a:noFill/>
        </p:spPr>
        <p:txBody>
          <a:bodyPr wrap="none" rtlCol="0">
            <a:spAutoFit/>
          </a:bodyPr>
          <a:lstStyle/>
          <a:p>
            <a:r>
              <a:rPr lang="pt-PT" sz="8800" dirty="0">
                <a:latin typeface="Calibri" panose="020F0502020204030204" pitchFamily="34" charset="0"/>
                <a:cs typeface="Times New Roman" panose="02020603050405020304" pitchFamily="18" charset="0"/>
              </a:rPr>
              <a:t>Capitulo 1. </a:t>
            </a:r>
            <a:endParaRPr lang="pt-PT" sz="3600" dirty="0"/>
          </a:p>
        </p:txBody>
      </p:sp>
      <p:cxnSp>
        <p:nvCxnSpPr>
          <p:cNvPr id="5" name="Conexão reta 4">
            <a:extLst>
              <a:ext uri="{FF2B5EF4-FFF2-40B4-BE49-F238E27FC236}">
                <a16:creationId xmlns:a16="http://schemas.microsoft.com/office/drawing/2014/main" id="{B9C1BF1C-9B43-8C9C-929A-897B6161E249}"/>
              </a:ext>
            </a:extLst>
          </p:cNvPr>
          <p:cNvCxnSpPr>
            <a:cxnSpLocks/>
          </p:cNvCxnSpPr>
          <p:nvPr/>
        </p:nvCxnSpPr>
        <p:spPr>
          <a:xfrm>
            <a:off x="919161" y="3429000"/>
            <a:ext cx="7305675" cy="0"/>
          </a:xfrm>
          <a:prstGeom prst="line">
            <a:avLst/>
          </a:prstGeom>
          <a:ln w="76200">
            <a:gradFill>
              <a:gsLst>
                <a:gs pos="0">
                  <a:schemeClr val="accent1">
                    <a:lumMod val="5000"/>
                    <a:lumOff val="95000"/>
                  </a:schemeClr>
                </a:gs>
                <a:gs pos="57000">
                  <a:schemeClr val="tx1"/>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178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C15EB8EC-F329-A90A-15AD-068816D42218}"/>
              </a:ext>
            </a:extLst>
          </p:cNvPr>
          <p:cNvSpPr txBox="1">
            <a:spLocks/>
          </p:cNvSpPr>
          <p:nvPr/>
        </p:nvSpPr>
        <p:spPr>
          <a:xfrm>
            <a:off x="632215" y="876863"/>
            <a:ext cx="7874642" cy="212100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Dando um exemplo do dia a dia: ao voltar para casa de carro geralmente, seguimos sempre o mesmo caminho porque nos habituámos a este, mesmo que exista um caminho mais rápido. Agora aplicando o conceito de </a:t>
            </a:r>
            <a:r>
              <a:rPr lang="pt-PT" sz="1800" i="1" dirty="0">
                <a:latin typeface="Calibri"/>
                <a:ea typeface="SimSun"/>
                <a:cs typeface="Calibri"/>
              </a:rPr>
              <a:t>dropout</a:t>
            </a:r>
            <a:r>
              <a:rPr lang="pt-PT" sz="1800" dirty="0">
                <a:latin typeface="Calibri"/>
                <a:ea typeface="SimSun"/>
                <a:cs typeface="Calibri"/>
              </a:rPr>
              <a:t> (aleatoriamente fechando caminhos), para simular, utilizam-se algumas cancelas que impedem a passagem do carro. Ao colocar algumas cancelas aleatoriamente poderíamos descobrir um novo caminho que poderá ser mais rápido para casa do que os outros.</a:t>
            </a:r>
          </a:p>
        </p:txBody>
      </p:sp>
      <p:sp>
        <p:nvSpPr>
          <p:cNvPr id="20" name="Título 1">
            <a:extLst>
              <a:ext uri="{FF2B5EF4-FFF2-40B4-BE49-F238E27FC236}">
                <a16:creationId xmlns:a16="http://schemas.microsoft.com/office/drawing/2014/main" id="{A626FF48-DB82-27D6-6FEE-0D2FE44511F5}"/>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Dropout - Exemplo</a:t>
            </a:r>
          </a:p>
          <a:p>
            <a:endParaRPr lang="pt-BR" sz="2400" b="1" dirty="0">
              <a:solidFill>
                <a:schemeClr val="bg1"/>
              </a:solidFill>
            </a:endParaRPr>
          </a:p>
        </p:txBody>
      </p:sp>
      <p:pic>
        <p:nvPicPr>
          <p:cNvPr id="6" name="Imagem 5" descr="Uma imagem com diagrama&#10;&#10;Descrição gerada automaticamente">
            <a:extLst>
              <a:ext uri="{FF2B5EF4-FFF2-40B4-BE49-F238E27FC236}">
                <a16:creationId xmlns:a16="http://schemas.microsoft.com/office/drawing/2014/main" id="{37D13229-92F6-2E29-4AC4-F1CCA939B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566" y="2914240"/>
            <a:ext cx="6572250" cy="3695700"/>
          </a:xfrm>
          <a:prstGeom prst="rect">
            <a:avLst/>
          </a:prstGeom>
        </p:spPr>
      </p:pic>
      <p:sp>
        <p:nvSpPr>
          <p:cNvPr id="3" name="CaixaDeTexto 2">
            <a:extLst>
              <a:ext uri="{FF2B5EF4-FFF2-40B4-BE49-F238E27FC236}">
                <a16:creationId xmlns:a16="http://schemas.microsoft.com/office/drawing/2014/main" id="{6FE4B54B-A7B1-EA04-3E25-91DAF892DA9F}"/>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30</a:t>
            </a:fld>
            <a:endParaRPr lang="pt-PT" dirty="0"/>
          </a:p>
        </p:txBody>
      </p:sp>
    </p:spTree>
    <p:extLst>
      <p:ext uri="{BB962C8B-B14F-4D97-AF65-F5344CB8AC3E}">
        <p14:creationId xmlns:p14="http://schemas.microsoft.com/office/powerpoint/2010/main" val="3084624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opout Regularization ">
            <a:extLst>
              <a:ext uri="{FF2B5EF4-FFF2-40B4-BE49-F238E27FC236}">
                <a16:creationId xmlns:a16="http://schemas.microsoft.com/office/drawing/2014/main" id="{1FB72DA5-816D-B850-2A6D-F52C8634A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17" y="2425217"/>
            <a:ext cx="7968267" cy="4184723"/>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4199F315-4E38-663A-6C84-9307F83BE3BA}"/>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Análise do efeito do Dropout</a:t>
            </a:r>
          </a:p>
          <a:p>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EF3F529F-0E66-29FF-492E-0D14C5AB6381}"/>
              </a:ext>
            </a:extLst>
          </p:cNvPr>
          <p:cNvSpPr txBox="1">
            <a:spLocks/>
          </p:cNvSpPr>
          <p:nvPr/>
        </p:nvSpPr>
        <p:spPr>
          <a:xfrm>
            <a:off x="433982" y="1122975"/>
            <a:ext cx="7874642" cy="1295928"/>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Analisando os gráficos seguintes é possível ver a diferença que faz a implementação do dropout numa rede neuronal. Com este método é possível diminuir a diferença (erro) entre a classificação usando os sub-datasets de treino ou teste.</a:t>
            </a:r>
          </a:p>
        </p:txBody>
      </p:sp>
      <p:sp>
        <p:nvSpPr>
          <p:cNvPr id="2" name="Marcador de Posição de Conteúdo 2">
            <a:extLst>
              <a:ext uri="{FF2B5EF4-FFF2-40B4-BE49-F238E27FC236}">
                <a16:creationId xmlns:a16="http://schemas.microsoft.com/office/drawing/2014/main" id="{9CA9EF91-7AD0-0B43-A9F9-463A0CC7D888}"/>
              </a:ext>
            </a:extLst>
          </p:cNvPr>
          <p:cNvSpPr txBox="1">
            <a:spLocks/>
          </p:cNvSpPr>
          <p:nvPr/>
        </p:nvSpPr>
        <p:spPr>
          <a:xfrm>
            <a:off x="3913339" y="6609940"/>
            <a:ext cx="530352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https://www.analyticsvidhya.com/blog/2022/08/dropout-regularization-in-deep-learning/</a:t>
            </a:r>
            <a:endParaRPr lang="pt-PT" sz="1100" dirty="0">
              <a:cs typeface="Times New Roman"/>
            </a:endParaRPr>
          </a:p>
        </p:txBody>
      </p:sp>
      <p:sp>
        <p:nvSpPr>
          <p:cNvPr id="6" name="CaixaDeTexto 5">
            <a:extLst>
              <a:ext uri="{FF2B5EF4-FFF2-40B4-BE49-F238E27FC236}">
                <a16:creationId xmlns:a16="http://schemas.microsoft.com/office/drawing/2014/main" id="{AF68E52D-F574-1FAA-B116-47D49C6E179B}"/>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31</a:t>
            </a:fld>
            <a:endParaRPr lang="pt-PT" dirty="0"/>
          </a:p>
        </p:txBody>
      </p:sp>
    </p:spTree>
    <p:extLst>
      <p:ext uri="{BB962C8B-B14F-4D97-AF65-F5344CB8AC3E}">
        <p14:creationId xmlns:p14="http://schemas.microsoft.com/office/powerpoint/2010/main" val="2947042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28F4B98-AC15-753D-4B41-0D96048F8828}"/>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hangingPunct="0">
              <a:spcAft>
                <a:spcPts val="283"/>
              </a:spcAft>
              <a:buClr>
                <a:srgbClr val="000000"/>
              </a:buClr>
              <a:buSzPct val="8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pt-PT" sz="2400" b="1" dirty="0">
                <a:solidFill>
                  <a:schemeClr val="bg1"/>
                </a:solidFill>
              </a:rPr>
              <a:t>Análise do efeito do Dropout</a:t>
            </a:r>
          </a:p>
          <a:p>
            <a:endParaRPr lang="pt-BR" sz="2400" b="1" dirty="0">
              <a:solidFill>
                <a:schemeClr val="bg1"/>
              </a:solidFill>
            </a:endParaRPr>
          </a:p>
        </p:txBody>
      </p:sp>
      <p:pic>
        <p:nvPicPr>
          <p:cNvPr id="5" name="Picture 2" descr="Dropout Regularization ">
            <a:extLst>
              <a:ext uri="{FF2B5EF4-FFF2-40B4-BE49-F238E27FC236}">
                <a16:creationId xmlns:a16="http://schemas.microsoft.com/office/drawing/2014/main" id="{497C04FF-D562-946F-3544-90D8C0C44860}"/>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4572000" y="2621648"/>
            <a:ext cx="3905794" cy="38012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Marcador de Posição de Conteúdo 2">
            <a:extLst>
              <a:ext uri="{FF2B5EF4-FFF2-40B4-BE49-F238E27FC236}">
                <a16:creationId xmlns:a16="http://schemas.microsoft.com/office/drawing/2014/main" id="{BFC92169-D30B-44BA-487A-8995F9C6A739}"/>
              </a:ext>
            </a:extLst>
          </p:cNvPr>
          <p:cNvSpPr txBox="1">
            <a:spLocks/>
          </p:cNvSpPr>
          <p:nvPr/>
        </p:nvSpPr>
        <p:spPr>
          <a:xfrm>
            <a:off x="433982" y="1122974"/>
            <a:ext cx="7874642" cy="162022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1800" dirty="0">
                <a:cs typeface="Calibri"/>
              </a:rPr>
              <a:t>	É</a:t>
            </a:r>
            <a:r>
              <a:rPr lang="pt-PT" sz="1800" dirty="0">
                <a:cs typeface="Calibri"/>
              </a:rPr>
              <a:t> possível verificar que, sem a utilização de dropout (linhas </a:t>
            </a:r>
            <a:r>
              <a:rPr lang="pt-PT" sz="1800" dirty="0">
                <a:solidFill>
                  <a:srgbClr val="F4A579"/>
                </a:solidFill>
                <a:cs typeface="Calibri"/>
              </a:rPr>
              <a:t>laranja</a:t>
            </a:r>
            <a:r>
              <a:rPr lang="pt-PT" sz="1800" dirty="0">
                <a:cs typeface="Calibri"/>
              </a:rPr>
              <a:t>), existe uma enorme discrepância entre a precisão do modelo para o dataset de treino (linha contínua)  e de teste (linha tracejada). O que significa que a rede neuronal está demasiado adaptada ao sub-dataset de treino, não estando bem preparada para classificar dados fora deste.</a:t>
            </a:r>
          </a:p>
        </p:txBody>
      </p:sp>
      <p:sp>
        <p:nvSpPr>
          <p:cNvPr id="7" name="Marcador de Posição de Conteúdo 2">
            <a:extLst>
              <a:ext uri="{FF2B5EF4-FFF2-40B4-BE49-F238E27FC236}">
                <a16:creationId xmlns:a16="http://schemas.microsoft.com/office/drawing/2014/main" id="{6A3B03CB-F302-266D-105C-FD32EA74CE6E}"/>
              </a:ext>
            </a:extLst>
          </p:cNvPr>
          <p:cNvSpPr txBox="1">
            <a:spLocks/>
          </p:cNvSpPr>
          <p:nvPr/>
        </p:nvSpPr>
        <p:spPr>
          <a:xfrm>
            <a:off x="552450" y="3429000"/>
            <a:ext cx="3510099" cy="218658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Calibri"/>
              </a:rPr>
              <a:t>	Já, ao analisarmos as linhas </a:t>
            </a:r>
            <a:r>
              <a:rPr lang="pt-PT" sz="1800" dirty="0">
                <a:solidFill>
                  <a:srgbClr val="7F6BF2"/>
                </a:solidFill>
                <a:cs typeface="Calibri"/>
              </a:rPr>
              <a:t>azuis, </a:t>
            </a:r>
            <a:r>
              <a:rPr lang="pt-PT" sz="1800" dirty="0">
                <a:solidFill>
                  <a:schemeClr val="tx1"/>
                </a:solidFill>
                <a:cs typeface="Calibri"/>
              </a:rPr>
              <a:t>situação com dropout, verificamos que a precisão entre os dois sub-datasets é mais concordante, logo irá aprender melhor de forma a poder classificar dados novos de forma correta.</a:t>
            </a:r>
            <a:endParaRPr lang="pt-PT" sz="1800" dirty="0">
              <a:solidFill>
                <a:srgbClr val="7F6BF2"/>
              </a:solidFill>
              <a:cs typeface="Calibri"/>
            </a:endParaRPr>
          </a:p>
        </p:txBody>
      </p:sp>
      <p:sp>
        <p:nvSpPr>
          <p:cNvPr id="3" name="Marcador de Posição de Conteúdo 2">
            <a:extLst>
              <a:ext uri="{FF2B5EF4-FFF2-40B4-BE49-F238E27FC236}">
                <a16:creationId xmlns:a16="http://schemas.microsoft.com/office/drawing/2014/main" id="{D7E24A07-763D-F88F-D597-DB4A00A2BF19}"/>
              </a:ext>
            </a:extLst>
          </p:cNvPr>
          <p:cNvSpPr txBox="1">
            <a:spLocks/>
          </p:cNvSpPr>
          <p:nvPr/>
        </p:nvSpPr>
        <p:spPr>
          <a:xfrm>
            <a:off x="3913339" y="6609940"/>
            <a:ext cx="530352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https://www.analyticsvidhya.com/blog/2022/08/dropout-regularization-in-deep-learning/</a:t>
            </a:r>
            <a:endParaRPr lang="pt-PT" sz="1100" dirty="0">
              <a:cs typeface="Times New Roman"/>
            </a:endParaRPr>
          </a:p>
        </p:txBody>
      </p:sp>
      <p:sp>
        <p:nvSpPr>
          <p:cNvPr id="8" name="CaixaDeTexto 7">
            <a:extLst>
              <a:ext uri="{FF2B5EF4-FFF2-40B4-BE49-F238E27FC236}">
                <a16:creationId xmlns:a16="http://schemas.microsoft.com/office/drawing/2014/main" id="{58D0CC6D-F1B3-E267-8976-ADA17249928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32</a:t>
            </a:fld>
            <a:endParaRPr lang="pt-PT" dirty="0"/>
          </a:p>
        </p:txBody>
      </p:sp>
    </p:spTree>
    <p:extLst>
      <p:ext uri="{BB962C8B-B14F-4D97-AF65-F5344CB8AC3E}">
        <p14:creationId xmlns:p14="http://schemas.microsoft.com/office/powerpoint/2010/main" val="179864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67A43C3-9133-5882-D566-89AB11FBF3FA}"/>
              </a:ext>
            </a:extLst>
          </p:cNvPr>
          <p:cNvSpPr txBox="1"/>
          <p:nvPr/>
        </p:nvSpPr>
        <p:spPr>
          <a:xfrm>
            <a:off x="858140" y="3667125"/>
            <a:ext cx="7427739" cy="923330"/>
          </a:xfrm>
          <a:prstGeom prst="rect">
            <a:avLst/>
          </a:prstGeom>
          <a:noFill/>
        </p:spPr>
        <p:txBody>
          <a:bodyPr wrap="none" rtlCol="0">
            <a:spAutoFit/>
          </a:bodyPr>
          <a:lstStyle/>
          <a:p>
            <a:pPr algn="ctr"/>
            <a:r>
              <a:rPr lang="pt-PT" sz="5400" dirty="0">
                <a:latin typeface="Calibri" panose="020F0502020204030204" pitchFamily="34" charset="0"/>
                <a:cs typeface="Times New Roman" panose="02020603050405020304" pitchFamily="18" charset="0"/>
              </a:rPr>
              <a:t>Tipos de Redes Neuronais</a:t>
            </a:r>
            <a:endParaRPr lang="pt-PT" dirty="0"/>
          </a:p>
        </p:txBody>
      </p:sp>
      <p:sp>
        <p:nvSpPr>
          <p:cNvPr id="3" name="CaixaDeTexto 2">
            <a:extLst>
              <a:ext uri="{FF2B5EF4-FFF2-40B4-BE49-F238E27FC236}">
                <a16:creationId xmlns:a16="http://schemas.microsoft.com/office/drawing/2014/main" id="{41AD6DAF-650F-A87C-EA88-AF2AA920BD0E}"/>
              </a:ext>
            </a:extLst>
          </p:cNvPr>
          <p:cNvSpPr txBox="1"/>
          <p:nvPr/>
        </p:nvSpPr>
        <p:spPr>
          <a:xfrm>
            <a:off x="2076450" y="1744325"/>
            <a:ext cx="5371983" cy="1446550"/>
          </a:xfrm>
          <a:prstGeom prst="rect">
            <a:avLst/>
          </a:prstGeom>
          <a:noFill/>
        </p:spPr>
        <p:txBody>
          <a:bodyPr wrap="none" rtlCol="0">
            <a:spAutoFit/>
          </a:bodyPr>
          <a:lstStyle/>
          <a:p>
            <a:r>
              <a:rPr lang="pt-PT" sz="8800" dirty="0">
                <a:latin typeface="Calibri" panose="020F0502020204030204" pitchFamily="34" charset="0"/>
                <a:cs typeface="Times New Roman" panose="02020603050405020304" pitchFamily="18" charset="0"/>
              </a:rPr>
              <a:t>Capitulo 2. </a:t>
            </a:r>
            <a:endParaRPr lang="pt-PT" sz="3600" dirty="0"/>
          </a:p>
        </p:txBody>
      </p:sp>
      <p:cxnSp>
        <p:nvCxnSpPr>
          <p:cNvPr id="5" name="Conexão reta 4">
            <a:extLst>
              <a:ext uri="{FF2B5EF4-FFF2-40B4-BE49-F238E27FC236}">
                <a16:creationId xmlns:a16="http://schemas.microsoft.com/office/drawing/2014/main" id="{B9C1BF1C-9B43-8C9C-929A-897B6161E249}"/>
              </a:ext>
            </a:extLst>
          </p:cNvPr>
          <p:cNvCxnSpPr>
            <a:cxnSpLocks/>
          </p:cNvCxnSpPr>
          <p:nvPr/>
        </p:nvCxnSpPr>
        <p:spPr>
          <a:xfrm>
            <a:off x="919161" y="3429000"/>
            <a:ext cx="7305675" cy="0"/>
          </a:xfrm>
          <a:prstGeom prst="line">
            <a:avLst/>
          </a:prstGeom>
          <a:ln w="76200">
            <a:gradFill>
              <a:gsLst>
                <a:gs pos="0">
                  <a:schemeClr val="accent1">
                    <a:lumMod val="5000"/>
                    <a:lumOff val="95000"/>
                  </a:schemeClr>
                </a:gs>
                <a:gs pos="57000">
                  <a:schemeClr val="tx1"/>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4B9647E5-58AA-264F-0CED-24B65E5CFF9C}"/>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33</a:t>
            </a:fld>
            <a:endParaRPr lang="pt-PT" dirty="0"/>
          </a:p>
        </p:txBody>
      </p:sp>
    </p:spTree>
    <p:extLst>
      <p:ext uri="{BB962C8B-B14F-4D97-AF65-F5344CB8AC3E}">
        <p14:creationId xmlns:p14="http://schemas.microsoft.com/office/powerpoint/2010/main" val="941798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640052" y="1516880"/>
            <a:ext cx="7564060" cy="452376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Existem vários tipos de redes neuronais profundas, sendo que cada uma tem a sua função. As redes neuronais que iremos abordar são:</a:t>
            </a:r>
          </a:p>
          <a:p>
            <a:pPr marL="285750" indent="-285750" algn="just"/>
            <a:endParaRPr lang="pt-PT" sz="1800" dirty="0">
              <a:latin typeface="Calibri"/>
              <a:ea typeface="SimSun"/>
              <a:cs typeface="Times New Roman"/>
            </a:endParaRPr>
          </a:p>
          <a:p>
            <a:pPr marL="285750" indent="-285750" algn="just"/>
            <a:endParaRPr lang="pt-PT" sz="1800" dirty="0">
              <a:cs typeface="Times New Roman"/>
            </a:endParaRPr>
          </a:p>
          <a:p>
            <a:pPr marL="857885" lvl="2" indent="0" algn="just">
              <a:buNone/>
            </a:pPr>
            <a:r>
              <a:rPr lang="pt-PT" sz="1800" dirty="0">
                <a:solidFill>
                  <a:srgbClr val="000000"/>
                </a:solidFill>
                <a:latin typeface="Calibri"/>
                <a:ea typeface="SimSun"/>
                <a:cs typeface="Times New Roman"/>
              </a:rPr>
              <a:t>2.1 - </a:t>
            </a:r>
            <a:r>
              <a:rPr lang="pt-PT" sz="1800" dirty="0">
                <a:latin typeface="Calibri"/>
                <a:ea typeface="SimSun"/>
                <a:cs typeface="Calibri"/>
              </a:rPr>
              <a:t>Redes Neuronais Feedforward;</a:t>
            </a:r>
            <a:endParaRPr lang="pt-PT" sz="1800" dirty="0">
              <a:ea typeface="SimSun"/>
              <a:cs typeface="Times New Roman"/>
            </a:endParaRPr>
          </a:p>
          <a:p>
            <a:pPr marL="857885" lvl="2" indent="0" algn="just">
              <a:buNone/>
            </a:pPr>
            <a:r>
              <a:rPr lang="pt-PT" sz="1800" dirty="0">
                <a:ea typeface="+mn-lt"/>
                <a:cs typeface="+mn-lt"/>
              </a:rPr>
              <a:t>2.2 - Redes Neuronais Convolucionais (RNCs);</a:t>
            </a:r>
            <a:endParaRPr lang="en-US" sz="1800" dirty="0">
              <a:ea typeface="+mn-lt"/>
              <a:cs typeface="+mn-lt"/>
            </a:endParaRPr>
          </a:p>
          <a:p>
            <a:pPr marL="857885" lvl="2" indent="0" algn="just">
              <a:buNone/>
            </a:pPr>
            <a:r>
              <a:rPr lang="pt-PT" sz="1800" dirty="0">
                <a:ea typeface="+mn-lt"/>
                <a:cs typeface="+mn-lt"/>
              </a:rPr>
              <a:t>2.3 - Redes Neuronais Recorrente (RNRs);</a:t>
            </a:r>
          </a:p>
          <a:p>
            <a:pPr marL="857885" lvl="2" indent="0" algn="just">
              <a:buNone/>
            </a:pPr>
            <a:r>
              <a:rPr lang="pt-PT" sz="1800" dirty="0">
                <a:ea typeface="+mn-lt"/>
                <a:cs typeface="+mn-lt"/>
              </a:rPr>
              <a:t>2.4 - Redes Neuronais Autoencoder.</a:t>
            </a:r>
            <a:endParaRPr lang="pt-PT" sz="1800" dirty="0">
              <a:solidFill>
                <a:srgbClr val="000000"/>
              </a:solidFill>
              <a:latin typeface="Calibri"/>
              <a:ea typeface="SimSun"/>
              <a:cs typeface="Calibri"/>
            </a:endParaRPr>
          </a:p>
        </p:txBody>
      </p:sp>
      <p:pic>
        <p:nvPicPr>
          <p:cNvPr id="6" name="Graphic 9" descr="Clipboard All Crosses with solid fill">
            <a:extLst>
              <a:ext uri="{FF2B5EF4-FFF2-40B4-BE49-F238E27FC236}">
                <a16:creationId xmlns:a16="http://schemas.microsoft.com/office/drawing/2014/main" id="{B1E5A3D1-E73D-13F2-2717-648F1AFD5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4494" y="2514600"/>
            <a:ext cx="3453318" cy="3424135"/>
          </a:xfrm>
          <a:prstGeom prst="rect">
            <a:avLst/>
          </a:prstGeom>
        </p:spPr>
      </p:pic>
      <p:sp>
        <p:nvSpPr>
          <p:cNvPr id="2" name="Título 1">
            <a:extLst>
              <a:ext uri="{FF2B5EF4-FFF2-40B4-BE49-F238E27FC236}">
                <a16:creationId xmlns:a16="http://schemas.microsoft.com/office/drawing/2014/main" id="{1BC3DB7D-9A82-A00D-66A2-4B795112C2A0}"/>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Tipos de Redes Neuronais</a:t>
            </a:r>
            <a:endParaRPr lang="en-US" dirty="0">
              <a:solidFill>
                <a:schemeClr val="bg1"/>
              </a:solidFill>
              <a:cs typeface="Calibri"/>
            </a:endParaRPr>
          </a:p>
          <a:p>
            <a:pPr algn="ctr"/>
            <a:endParaRPr lang="pt-BR" sz="2400" b="1" dirty="0">
              <a:solidFill>
                <a:schemeClr val="bg1"/>
              </a:solidFill>
            </a:endParaRPr>
          </a:p>
        </p:txBody>
      </p:sp>
      <p:sp>
        <p:nvSpPr>
          <p:cNvPr id="5" name="CaixaDeTexto 4">
            <a:extLst>
              <a:ext uri="{FF2B5EF4-FFF2-40B4-BE49-F238E27FC236}">
                <a16:creationId xmlns:a16="http://schemas.microsoft.com/office/drawing/2014/main" id="{676DC2B8-0262-29DE-2864-2ACB041B4B12}"/>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34</a:t>
            </a:fld>
            <a:endParaRPr lang="pt-PT" dirty="0"/>
          </a:p>
        </p:txBody>
      </p:sp>
    </p:spTree>
    <p:extLst>
      <p:ext uri="{BB962C8B-B14F-4D97-AF65-F5344CB8AC3E}">
        <p14:creationId xmlns:p14="http://schemas.microsoft.com/office/powerpoint/2010/main" val="3935797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67A43C3-9133-5882-D566-89AB11FBF3FA}"/>
              </a:ext>
            </a:extLst>
          </p:cNvPr>
          <p:cNvSpPr txBox="1"/>
          <p:nvPr/>
        </p:nvSpPr>
        <p:spPr>
          <a:xfrm>
            <a:off x="345403" y="3667125"/>
            <a:ext cx="8453213" cy="923330"/>
          </a:xfrm>
          <a:prstGeom prst="rect">
            <a:avLst/>
          </a:prstGeom>
          <a:noFill/>
        </p:spPr>
        <p:txBody>
          <a:bodyPr wrap="none" lIns="91440" tIns="45720" rIns="91440" bIns="45720" rtlCol="0" anchor="t">
            <a:spAutoFit/>
          </a:bodyPr>
          <a:lstStyle/>
          <a:p>
            <a:pPr algn="ctr"/>
            <a:r>
              <a:rPr lang="pt-PT" sz="5400" dirty="0">
                <a:cs typeface="Calibri"/>
              </a:rPr>
              <a:t>Redes neuronais feedforward</a:t>
            </a:r>
            <a:endParaRPr lang="pt-PT" dirty="0">
              <a:cs typeface="Calibri"/>
            </a:endParaRPr>
          </a:p>
        </p:txBody>
      </p:sp>
      <p:sp>
        <p:nvSpPr>
          <p:cNvPr id="3" name="CaixaDeTexto 2">
            <a:extLst>
              <a:ext uri="{FF2B5EF4-FFF2-40B4-BE49-F238E27FC236}">
                <a16:creationId xmlns:a16="http://schemas.microsoft.com/office/drawing/2014/main" id="{41AD6DAF-650F-A87C-EA88-AF2AA920BD0E}"/>
              </a:ext>
            </a:extLst>
          </p:cNvPr>
          <p:cNvSpPr txBox="1"/>
          <p:nvPr/>
        </p:nvSpPr>
        <p:spPr>
          <a:xfrm>
            <a:off x="2076450" y="1744325"/>
            <a:ext cx="5944256" cy="1446550"/>
          </a:xfrm>
          <a:prstGeom prst="rect">
            <a:avLst/>
          </a:prstGeom>
          <a:noFill/>
        </p:spPr>
        <p:txBody>
          <a:bodyPr wrap="none" lIns="91440" tIns="45720" rIns="91440" bIns="45720" rtlCol="0" anchor="t">
            <a:spAutoFit/>
          </a:bodyPr>
          <a:lstStyle/>
          <a:p>
            <a:r>
              <a:rPr lang="pt-PT" sz="8800" dirty="0">
                <a:latin typeface="Calibri"/>
                <a:cs typeface="Times New Roman"/>
              </a:rPr>
              <a:t>Capitulo 2.1 </a:t>
            </a:r>
            <a:endParaRPr lang="pt-PT" sz="3600" dirty="0">
              <a:latin typeface="Calibri"/>
              <a:cs typeface="Times New Roman"/>
            </a:endParaRPr>
          </a:p>
        </p:txBody>
      </p:sp>
      <p:cxnSp>
        <p:nvCxnSpPr>
          <p:cNvPr id="5" name="Conexão reta 4">
            <a:extLst>
              <a:ext uri="{FF2B5EF4-FFF2-40B4-BE49-F238E27FC236}">
                <a16:creationId xmlns:a16="http://schemas.microsoft.com/office/drawing/2014/main" id="{B9C1BF1C-9B43-8C9C-929A-897B6161E249}"/>
              </a:ext>
            </a:extLst>
          </p:cNvPr>
          <p:cNvCxnSpPr>
            <a:cxnSpLocks/>
          </p:cNvCxnSpPr>
          <p:nvPr/>
        </p:nvCxnSpPr>
        <p:spPr>
          <a:xfrm>
            <a:off x="919161" y="3429000"/>
            <a:ext cx="7305675" cy="0"/>
          </a:xfrm>
          <a:prstGeom prst="line">
            <a:avLst/>
          </a:prstGeom>
          <a:ln w="76200">
            <a:gradFill>
              <a:gsLst>
                <a:gs pos="0">
                  <a:schemeClr val="accent1">
                    <a:lumMod val="5000"/>
                    <a:lumOff val="95000"/>
                  </a:schemeClr>
                </a:gs>
                <a:gs pos="57000">
                  <a:schemeClr val="tx1"/>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53AFBDBD-2E32-2859-3DD4-6B7A7B9F4F3F}"/>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35</a:t>
            </a:fld>
            <a:endParaRPr lang="pt-PT" dirty="0"/>
          </a:p>
        </p:txBody>
      </p:sp>
    </p:spTree>
    <p:extLst>
      <p:ext uri="{BB962C8B-B14F-4D97-AF65-F5344CB8AC3E}">
        <p14:creationId xmlns:p14="http://schemas.microsoft.com/office/powerpoint/2010/main" val="1864386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D70D0E9D-AD00-6A97-BC2F-E7B792AB00B8}"/>
              </a:ext>
            </a:extLst>
          </p:cNvPr>
          <p:cNvPicPr>
            <a:picLocks noChangeAspect="1"/>
          </p:cNvPicPr>
          <p:nvPr/>
        </p:nvPicPr>
        <p:blipFill>
          <a:blip r:embed="rId3"/>
          <a:stretch>
            <a:fillRect/>
          </a:stretch>
        </p:blipFill>
        <p:spPr>
          <a:xfrm>
            <a:off x="3622117" y="3224963"/>
            <a:ext cx="5301340" cy="3265790"/>
          </a:xfrm>
          <a:prstGeom prst="rect">
            <a:avLst/>
          </a:prstGeom>
        </p:spPr>
      </p:pic>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8" name="Title 1">
            <a:extLst>
              <a:ext uri="{FF2B5EF4-FFF2-40B4-BE49-F238E27FC236}">
                <a16:creationId xmlns:a16="http://schemas.microsoft.com/office/drawing/2014/main" id="{D9F2626C-59A3-4F1D-D41F-CF8475FF5FF6}"/>
              </a:ext>
            </a:extLst>
          </p:cNvPr>
          <p:cNvSpPr txBox="1">
            <a:spLocks/>
          </p:cNvSpPr>
          <p:nvPr/>
        </p:nvSpPr>
        <p:spPr>
          <a:xfrm>
            <a:off x="635482" y="958142"/>
            <a:ext cx="822168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latin typeface="Calibri"/>
                <a:ea typeface="SimSun"/>
                <a:cs typeface="Calibri"/>
              </a:rPr>
              <a:t>Redes neuronais feedforward</a:t>
            </a:r>
            <a:endParaRPr lang="pt-PT" sz="2400" dirty="0">
              <a:cs typeface="Calibri"/>
            </a:endParaRPr>
          </a:p>
        </p:txBody>
      </p:sp>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629114" y="1715468"/>
            <a:ext cx="7573787" cy="29948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As redes neuronais feedforward ao contrário das redes neuronais recorrentes, que serão faladas mais tarde, não devolve os valores para trás. Estas são DNNs “simples”. Ou seja, tal como os perceptrões, estas são compostas pelas seguintes camadas já conhecidas:</a:t>
            </a:r>
          </a:p>
          <a:p>
            <a:pPr marL="1143180" lvl="2" indent="-342900" algn="just"/>
            <a:r>
              <a:rPr lang="pt-PT" sz="1600" dirty="0">
                <a:latin typeface="Calibri"/>
                <a:ea typeface="SimSun"/>
                <a:cs typeface="Calibri"/>
              </a:rPr>
              <a:t>Camada de Entrada</a:t>
            </a:r>
          </a:p>
          <a:p>
            <a:pPr marL="1143180" lvl="2" indent="-342900" algn="just"/>
            <a:r>
              <a:rPr lang="pt-PT" sz="1600" dirty="0">
                <a:latin typeface="Calibri"/>
                <a:ea typeface="SimSun"/>
                <a:cs typeface="Calibri"/>
              </a:rPr>
              <a:t>Camadas Ocultas</a:t>
            </a:r>
          </a:p>
          <a:p>
            <a:pPr marL="1143180" lvl="2" indent="-342900" algn="just"/>
            <a:r>
              <a:rPr lang="pt-PT" sz="1600" dirty="0">
                <a:latin typeface="Calibri"/>
                <a:ea typeface="SimSun"/>
                <a:cs typeface="Calibri"/>
              </a:rPr>
              <a:t>Camada de Saída</a:t>
            </a:r>
            <a:endParaRPr lang="pt-PT" sz="1600" dirty="0">
              <a:cs typeface="Calibri"/>
            </a:endParaRPr>
          </a:p>
          <a:p>
            <a:pPr marL="0" indent="0" algn="just"/>
            <a:r>
              <a:rPr lang="pt-PT" sz="1800" dirty="0">
                <a:latin typeface="Calibri"/>
                <a:ea typeface="SimSun"/>
                <a:cs typeface="Calibri"/>
              </a:rPr>
              <a:t>	</a:t>
            </a:r>
          </a:p>
        </p:txBody>
      </p:sp>
      <p:sp>
        <p:nvSpPr>
          <p:cNvPr id="2" name="Título 1">
            <a:extLst>
              <a:ext uri="{FF2B5EF4-FFF2-40B4-BE49-F238E27FC236}">
                <a16:creationId xmlns:a16="http://schemas.microsoft.com/office/drawing/2014/main" id="{ACED1626-79EE-1E14-47FE-353D61EEA027}"/>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pic>
        <p:nvPicPr>
          <p:cNvPr id="4" name="Picture 7" descr="Diagram&#10;&#10;Description automatically generated">
            <a:extLst>
              <a:ext uri="{FF2B5EF4-FFF2-40B4-BE49-F238E27FC236}">
                <a16:creationId xmlns:a16="http://schemas.microsoft.com/office/drawing/2014/main" id="{D7043879-5597-59B1-1552-6BE50A90B3EA}"/>
              </a:ext>
            </a:extLst>
          </p:cNvPr>
          <p:cNvPicPr>
            <a:picLocks noChangeAspect="1"/>
          </p:cNvPicPr>
          <p:nvPr/>
        </p:nvPicPr>
        <p:blipFill>
          <a:blip r:embed="rId3"/>
          <a:stretch>
            <a:fillRect/>
          </a:stretch>
        </p:blipFill>
        <p:spPr>
          <a:xfrm>
            <a:off x="3676565" y="3169777"/>
            <a:ext cx="5301340" cy="3265790"/>
          </a:xfrm>
          <a:prstGeom prst="rect">
            <a:avLst/>
          </a:prstGeom>
        </p:spPr>
      </p:pic>
      <p:sp>
        <p:nvSpPr>
          <p:cNvPr id="6" name="CaixaDeTexto 5">
            <a:extLst>
              <a:ext uri="{FF2B5EF4-FFF2-40B4-BE49-F238E27FC236}">
                <a16:creationId xmlns:a16="http://schemas.microsoft.com/office/drawing/2014/main" id="{245EB0E4-5FEC-85DF-271B-FFE94E4A2206}"/>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36</a:t>
            </a:fld>
            <a:endParaRPr lang="pt-PT" dirty="0"/>
          </a:p>
        </p:txBody>
      </p:sp>
    </p:spTree>
    <p:extLst>
      <p:ext uri="{BB962C8B-B14F-4D97-AF65-F5344CB8AC3E}">
        <p14:creationId xmlns:p14="http://schemas.microsoft.com/office/powerpoint/2010/main" val="2105183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D67C927F-057A-5BBE-1338-BA0E8A08E4D3}"/>
              </a:ext>
            </a:extLst>
          </p:cNvPr>
          <p:cNvSpPr txBox="1">
            <a:spLocks/>
          </p:cNvSpPr>
          <p:nvPr/>
        </p:nvSpPr>
        <p:spPr>
          <a:xfrm>
            <a:off x="537517" y="1102005"/>
            <a:ext cx="7573787" cy="2088620"/>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De forma a percebermos melhor como funcionam estas redes, iremos resolver o seguinte problema – determinar se está a chover ou não a partir de 3 valores de entrada:</a:t>
            </a:r>
          </a:p>
          <a:p>
            <a:pPr marL="1143180" lvl="2" indent="-342900" algn="just">
              <a:buFont typeface="+mj-lt"/>
              <a:buAutoNum type="arabicPeriod"/>
            </a:pPr>
            <a:r>
              <a:rPr lang="pt-PT" sz="1600" dirty="0">
                <a:latin typeface="Calibri"/>
                <a:ea typeface="SimSun"/>
                <a:cs typeface="Calibri"/>
              </a:rPr>
              <a:t>Dia/Noite</a:t>
            </a:r>
          </a:p>
          <a:p>
            <a:pPr marL="1143180" lvl="2" indent="-342900" algn="just">
              <a:buFont typeface="+mj-lt"/>
              <a:buAutoNum type="arabicPeriod"/>
            </a:pPr>
            <a:r>
              <a:rPr lang="pt-PT" sz="1600" dirty="0">
                <a:latin typeface="Calibri"/>
                <a:ea typeface="SimSun"/>
                <a:cs typeface="Calibri"/>
              </a:rPr>
              <a:t>Temperatura</a:t>
            </a:r>
          </a:p>
          <a:p>
            <a:pPr marL="1143180" lvl="2" indent="-342900" algn="just">
              <a:buFont typeface="+mj-lt"/>
              <a:buAutoNum type="arabicPeriod"/>
            </a:pPr>
            <a:r>
              <a:rPr lang="pt-PT" sz="1600" dirty="0">
                <a:latin typeface="Calibri"/>
                <a:ea typeface="SimSun"/>
                <a:cs typeface="Calibri"/>
              </a:rPr>
              <a:t>Mês</a:t>
            </a:r>
          </a:p>
          <a:p>
            <a:pPr marL="800280" lvl="2" indent="0" algn="just">
              <a:buNone/>
            </a:pPr>
            <a:endParaRPr lang="pt-PT" sz="1600" dirty="0">
              <a:latin typeface="Calibri"/>
              <a:ea typeface="SimSun"/>
              <a:cs typeface="Calibri"/>
            </a:endParaRPr>
          </a:p>
          <a:p>
            <a:pPr marL="0" indent="0" algn="just"/>
            <a:r>
              <a:rPr lang="pt-PT" sz="1600" dirty="0">
                <a:latin typeface="Calibri"/>
                <a:ea typeface="SimSun"/>
                <a:cs typeface="Calibri"/>
              </a:rPr>
              <a:t>		</a:t>
            </a:r>
          </a:p>
        </p:txBody>
      </p:sp>
      <p:sp>
        <p:nvSpPr>
          <p:cNvPr id="5" name="Marcador de Posição de Conteúdo 2">
            <a:extLst>
              <a:ext uri="{FF2B5EF4-FFF2-40B4-BE49-F238E27FC236}">
                <a16:creationId xmlns:a16="http://schemas.microsoft.com/office/drawing/2014/main" id="{BF09DBEB-AE29-0F2A-0418-49A0E1770DDC}"/>
              </a:ext>
            </a:extLst>
          </p:cNvPr>
          <p:cNvSpPr txBox="1">
            <a:spLocks/>
          </p:cNvSpPr>
          <p:nvPr/>
        </p:nvSpPr>
        <p:spPr>
          <a:xfrm>
            <a:off x="3829050" y="6609940"/>
            <a:ext cx="538781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Exemplo adaptado de: https://builtin.com/data-science/feedforward-neural-network-intro</a:t>
            </a:r>
            <a:endParaRPr lang="pt-PT" sz="1100" dirty="0">
              <a:cs typeface="Times New Roman"/>
            </a:endParaRPr>
          </a:p>
        </p:txBody>
      </p:sp>
      <p:sp>
        <p:nvSpPr>
          <p:cNvPr id="6" name="Título 1">
            <a:extLst>
              <a:ext uri="{FF2B5EF4-FFF2-40B4-BE49-F238E27FC236}">
                <a16:creationId xmlns:a16="http://schemas.microsoft.com/office/drawing/2014/main" id="{F88A22EF-8C1C-D014-9583-AAE104A91D74}"/>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Feedforward</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pic>
        <p:nvPicPr>
          <p:cNvPr id="22" name="Graphic 21" descr="Thermometer with solid fill">
            <a:extLst>
              <a:ext uri="{FF2B5EF4-FFF2-40B4-BE49-F238E27FC236}">
                <a16:creationId xmlns:a16="http://schemas.microsoft.com/office/drawing/2014/main" id="{78BEADE2-079B-FBC2-D2EE-7E617B015E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8321" y="3680361"/>
            <a:ext cx="1459524" cy="1459524"/>
          </a:xfrm>
          <a:prstGeom prst="rect">
            <a:avLst/>
          </a:prstGeom>
        </p:spPr>
      </p:pic>
      <p:pic>
        <p:nvPicPr>
          <p:cNvPr id="24" name="Graphic 23" descr="Monthly calendar outline">
            <a:extLst>
              <a:ext uri="{FF2B5EF4-FFF2-40B4-BE49-F238E27FC236}">
                <a16:creationId xmlns:a16="http://schemas.microsoft.com/office/drawing/2014/main" id="{6CBB2FD7-6BBB-FE8C-F3E1-DE09C31533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9378" y="3678730"/>
            <a:ext cx="1459525" cy="1459525"/>
          </a:xfrm>
          <a:prstGeom prst="rect">
            <a:avLst/>
          </a:prstGeom>
        </p:spPr>
      </p:pic>
      <p:sp>
        <p:nvSpPr>
          <p:cNvPr id="30" name="Marcador de Posição de Conteúdo 2">
            <a:extLst>
              <a:ext uri="{FF2B5EF4-FFF2-40B4-BE49-F238E27FC236}">
                <a16:creationId xmlns:a16="http://schemas.microsoft.com/office/drawing/2014/main" id="{FE901CF9-7567-46BB-6C8F-356DFF17C78B}"/>
              </a:ext>
            </a:extLst>
          </p:cNvPr>
          <p:cNvSpPr txBox="1">
            <a:spLocks/>
          </p:cNvSpPr>
          <p:nvPr/>
        </p:nvSpPr>
        <p:spPr>
          <a:xfrm>
            <a:off x="4103555" y="5237620"/>
            <a:ext cx="1169055"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800" dirty="0">
                <a:latin typeface="Calibri"/>
                <a:ea typeface="SimSun"/>
                <a:cs typeface="Calibri"/>
              </a:rPr>
              <a:t>Entrada 2</a:t>
            </a:r>
          </a:p>
        </p:txBody>
      </p:sp>
      <p:sp>
        <p:nvSpPr>
          <p:cNvPr id="31" name="Marcador de Posição de Conteúdo 2">
            <a:extLst>
              <a:ext uri="{FF2B5EF4-FFF2-40B4-BE49-F238E27FC236}">
                <a16:creationId xmlns:a16="http://schemas.microsoft.com/office/drawing/2014/main" id="{756E2041-BC5D-B58A-3464-F66A7F181587}"/>
              </a:ext>
            </a:extLst>
          </p:cNvPr>
          <p:cNvSpPr txBox="1">
            <a:spLocks/>
          </p:cNvSpPr>
          <p:nvPr/>
        </p:nvSpPr>
        <p:spPr>
          <a:xfrm>
            <a:off x="6364612" y="5207567"/>
            <a:ext cx="1169055"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800" dirty="0">
                <a:latin typeface="Calibri"/>
                <a:ea typeface="SimSun"/>
                <a:cs typeface="Calibri"/>
              </a:rPr>
              <a:t>Entrada 3</a:t>
            </a:r>
          </a:p>
        </p:txBody>
      </p:sp>
      <p:pic>
        <p:nvPicPr>
          <p:cNvPr id="2" name="Graphic 1" descr="Three star symbols">
            <a:extLst>
              <a:ext uri="{FF2B5EF4-FFF2-40B4-BE49-F238E27FC236}">
                <a16:creationId xmlns:a16="http://schemas.microsoft.com/office/drawing/2014/main" id="{C1A436E7-39F9-BD41-717B-C43700EF128F}"/>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3592" y="3937487"/>
            <a:ext cx="372978" cy="390371"/>
          </a:xfrm>
          <a:prstGeom prst="rect">
            <a:avLst/>
          </a:prstGeom>
        </p:spPr>
      </p:pic>
      <p:pic>
        <p:nvPicPr>
          <p:cNvPr id="3" name="Graphic 2" descr="A crescent moon">
            <a:extLst>
              <a:ext uri="{FF2B5EF4-FFF2-40B4-BE49-F238E27FC236}">
                <a16:creationId xmlns:a16="http://schemas.microsoft.com/office/drawing/2014/main" id="{37C8237B-FED0-FB21-FB37-7C61C34128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73517" y="3970232"/>
            <a:ext cx="902209" cy="952801"/>
          </a:xfrm>
          <a:prstGeom prst="rect">
            <a:avLst/>
          </a:prstGeom>
        </p:spPr>
      </p:pic>
      <p:pic>
        <p:nvPicPr>
          <p:cNvPr id="7" name="Graphic 6" descr="Sun symbol decoration">
            <a:extLst>
              <a:ext uri="{FF2B5EF4-FFF2-40B4-BE49-F238E27FC236}">
                <a16:creationId xmlns:a16="http://schemas.microsoft.com/office/drawing/2014/main" id="{01972AE8-42DE-0DE7-2389-F8900B5E10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3514" y="3970232"/>
            <a:ext cx="1070953" cy="1050358"/>
          </a:xfrm>
          <a:prstGeom prst="rect">
            <a:avLst/>
          </a:prstGeom>
        </p:spPr>
      </p:pic>
      <p:cxnSp>
        <p:nvCxnSpPr>
          <p:cNvPr id="8" name="Straight Connector 7">
            <a:extLst>
              <a:ext uri="{FF2B5EF4-FFF2-40B4-BE49-F238E27FC236}">
                <a16:creationId xmlns:a16="http://schemas.microsoft.com/office/drawing/2014/main" id="{2EEB3C10-C18C-ED79-3802-70C1B3694501}"/>
              </a:ext>
            </a:extLst>
          </p:cNvPr>
          <p:cNvCxnSpPr>
            <a:cxnSpLocks/>
          </p:cNvCxnSpPr>
          <p:nvPr/>
        </p:nvCxnSpPr>
        <p:spPr>
          <a:xfrm>
            <a:off x="2401134" y="3718441"/>
            <a:ext cx="0" cy="1456381"/>
          </a:xfrm>
          <a:prstGeom prst="line">
            <a:avLst/>
          </a:prstGeom>
        </p:spPr>
        <p:style>
          <a:lnRef idx="3">
            <a:schemeClr val="dk1"/>
          </a:lnRef>
          <a:fillRef idx="0">
            <a:schemeClr val="dk1"/>
          </a:fillRef>
          <a:effectRef idx="2">
            <a:schemeClr val="dk1"/>
          </a:effectRef>
          <a:fontRef idx="minor">
            <a:schemeClr val="tx1"/>
          </a:fontRef>
        </p:style>
      </p:cxnSp>
      <p:sp>
        <p:nvSpPr>
          <p:cNvPr id="10" name="Marcador de Posição de Conteúdo 2">
            <a:extLst>
              <a:ext uri="{FF2B5EF4-FFF2-40B4-BE49-F238E27FC236}">
                <a16:creationId xmlns:a16="http://schemas.microsoft.com/office/drawing/2014/main" id="{3C7287BF-84C4-AEEB-A00B-098413594B59}"/>
              </a:ext>
            </a:extLst>
          </p:cNvPr>
          <p:cNvSpPr txBox="1">
            <a:spLocks/>
          </p:cNvSpPr>
          <p:nvPr/>
        </p:nvSpPr>
        <p:spPr>
          <a:xfrm>
            <a:off x="1842500" y="5207567"/>
            <a:ext cx="1169055" cy="39037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800" dirty="0">
                <a:latin typeface="Calibri"/>
                <a:ea typeface="SimSun"/>
                <a:cs typeface="Calibri"/>
              </a:rPr>
              <a:t>Entrada 1</a:t>
            </a:r>
          </a:p>
        </p:txBody>
      </p:sp>
      <p:sp>
        <p:nvSpPr>
          <p:cNvPr id="9" name="CaixaDeTexto 8">
            <a:extLst>
              <a:ext uri="{FF2B5EF4-FFF2-40B4-BE49-F238E27FC236}">
                <a16:creationId xmlns:a16="http://schemas.microsoft.com/office/drawing/2014/main" id="{BC175207-F6D4-D2B3-C185-27B1A27F2713}"/>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37</a:t>
            </a:fld>
            <a:endParaRPr lang="pt-PT" dirty="0"/>
          </a:p>
        </p:txBody>
      </p:sp>
    </p:spTree>
    <p:extLst>
      <p:ext uri="{BB962C8B-B14F-4D97-AF65-F5344CB8AC3E}">
        <p14:creationId xmlns:p14="http://schemas.microsoft.com/office/powerpoint/2010/main" val="2642769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D67C927F-057A-5BBE-1338-BA0E8A08E4D3}"/>
              </a:ext>
            </a:extLst>
          </p:cNvPr>
          <p:cNvSpPr txBox="1">
            <a:spLocks/>
          </p:cNvSpPr>
          <p:nvPr/>
        </p:nvSpPr>
        <p:spPr>
          <a:xfrm>
            <a:off x="708030" y="1167554"/>
            <a:ext cx="7727940" cy="184234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342900" algn="just">
              <a:buNone/>
            </a:pPr>
            <a:r>
              <a:rPr lang="pt-PT" sz="1800" dirty="0">
                <a:latin typeface="Calibri"/>
                <a:ea typeface="SimSun"/>
                <a:cs typeface="Calibri"/>
              </a:rPr>
              <a:t>Vamos supor que o valor limite (para a saída) seja 20, ou seja, se a saída for maior que 20, significa que está a chover, caso contrário, está um dia de sol. Dada uma tupla de dados com entradas (x1, x2, x3) como (0, 12, 11), pesos iniciais da rede feedforward (w1, w2, w3) como (0, 1, 1, 1) e bias como (1, 0 , 0).</a:t>
            </a:r>
          </a:p>
          <a:p>
            <a:pPr marL="0" lvl="2" indent="342900" algn="just">
              <a:buNone/>
            </a:pPr>
            <a:endParaRPr lang="pt-PT" sz="1800" dirty="0">
              <a:ea typeface="SimSun"/>
              <a:cs typeface="Calibri"/>
            </a:endParaRPr>
          </a:p>
          <a:p>
            <a:pPr marL="0" lvl="2" indent="342900" algn="just">
              <a:buNone/>
            </a:pPr>
            <a:r>
              <a:rPr lang="pt-PT" sz="1800" dirty="0">
                <a:ea typeface="SimSun"/>
                <a:cs typeface="Calibri"/>
              </a:rPr>
              <a:t>É possível ver como a rede neuronal calcula os dados em três etapas simples:</a:t>
            </a:r>
          </a:p>
          <a:p>
            <a:pPr marL="0" lvl="2" indent="342900" algn="just">
              <a:buNone/>
            </a:pPr>
            <a:endParaRPr lang="pt-PT" sz="1800" dirty="0">
              <a:latin typeface="Calibri"/>
              <a:ea typeface="SimSun"/>
              <a:cs typeface="Calibri"/>
            </a:endParaRPr>
          </a:p>
          <a:p>
            <a:pPr marL="0" lvl="2" indent="342900" algn="just">
              <a:buNone/>
            </a:pPr>
            <a:endParaRPr lang="pt-PT" sz="1600" dirty="0">
              <a:latin typeface="Calibri"/>
              <a:ea typeface="SimSun"/>
              <a:cs typeface="Calibri"/>
            </a:endParaRPr>
          </a:p>
          <a:p>
            <a:pPr marL="0" lvl="2" indent="342900" algn="just">
              <a:buNone/>
            </a:pPr>
            <a:endParaRPr lang="pt-PT" sz="1600" dirty="0">
              <a:latin typeface="Calibri"/>
              <a:ea typeface="SimSun"/>
              <a:cs typeface="Calibri"/>
            </a:endParaRPr>
          </a:p>
        </p:txBody>
      </p:sp>
      <p:sp>
        <p:nvSpPr>
          <p:cNvPr id="5" name="Marcador de Posição de Conteúdo 2">
            <a:extLst>
              <a:ext uri="{FF2B5EF4-FFF2-40B4-BE49-F238E27FC236}">
                <a16:creationId xmlns:a16="http://schemas.microsoft.com/office/drawing/2014/main" id="{BF09DBEB-AE29-0F2A-0418-49A0E1770DDC}"/>
              </a:ext>
            </a:extLst>
          </p:cNvPr>
          <p:cNvSpPr txBox="1">
            <a:spLocks/>
          </p:cNvSpPr>
          <p:nvPr/>
        </p:nvSpPr>
        <p:spPr>
          <a:xfrm>
            <a:off x="3829050" y="6609940"/>
            <a:ext cx="538781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Exemplo adaptado de: https://builtin.com/data-science/feedforward-neural-network-intro</a:t>
            </a:r>
            <a:endParaRPr lang="pt-PT" sz="1100" dirty="0">
              <a:cs typeface="Times New Roman"/>
            </a:endParaRPr>
          </a:p>
        </p:txBody>
      </p:sp>
      <p:sp>
        <p:nvSpPr>
          <p:cNvPr id="6" name="Título 1">
            <a:extLst>
              <a:ext uri="{FF2B5EF4-FFF2-40B4-BE49-F238E27FC236}">
                <a16:creationId xmlns:a16="http://schemas.microsoft.com/office/drawing/2014/main" id="{F88A22EF-8C1C-D014-9583-AAE104A91D74}"/>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Feedforward</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sp>
        <p:nvSpPr>
          <p:cNvPr id="7" name="Marcador de Posição de Conteúdo 2">
            <a:extLst>
              <a:ext uri="{FF2B5EF4-FFF2-40B4-BE49-F238E27FC236}">
                <a16:creationId xmlns:a16="http://schemas.microsoft.com/office/drawing/2014/main" id="{4701DCF5-8497-BD03-45F6-58585D36313F}"/>
              </a:ext>
            </a:extLst>
          </p:cNvPr>
          <p:cNvSpPr txBox="1">
            <a:spLocks/>
          </p:cNvSpPr>
          <p:nvPr/>
        </p:nvSpPr>
        <p:spPr>
          <a:xfrm>
            <a:off x="708030" y="2828598"/>
            <a:ext cx="7727940" cy="320717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4" indent="0" algn="just">
              <a:buNone/>
            </a:pPr>
            <a:endParaRPr lang="pt-PT" b="1" dirty="0">
              <a:latin typeface="Calibri"/>
              <a:ea typeface="SimSun"/>
              <a:cs typeface="Calibri"/>
            </a:endParaRPr>
          </a:p>
          <a:p>
            <a:pPr marL="571500" lvl="4" algn="just">
              <a:buAutoNum type="arabicPeriod"/>
            </a:pPr>
            <a:r>
              <a:rPr lang="pt-PT" b="1" dirty="0">
                <a:latin typeface="Calibri"/>
                <a:ea typeface="SimSun"/>
                <a:cs typeface="Calibri"/>
              </a:rPr>
              <a:t>Multiplicação de pesos e entradas: </a:t>
            </a:r>
          </a:p>
          <a:p>
            <a:pPr marL="342900" lvl="2" indent="-342900" algn="just">
              <a:buAutoNum type="arabicPeriod"/>
            </a:pPr>
            <a:endParaRPr lang="pt-PT" sz="1600" dirty="0">
              <a:latin typeface="Calibri"/>
              <a:ea typeface="SimSun"/>
              <a:cs typeface="Calibri"/>
            </a:endParaRPr>
          </a:p>
          <a:p>
            <a:pPr marL="0" lvl="2" indent="342900" algn="just">
              <a:buNone/>
            </a:pPr>
            <a:r>
              <a:rPr lang="pt-PT" sz="1800" dirty="0">
                <a:latin typeface="Calibri"/>
                <a:ea typeface="SimSun"/>
                <a:cs typeface="Calibri"/>
              </a:rPr>
              <a:t>A entrada é multiplicada pelos valores dos pesos atribuídos, que neste caso seriam os seguintes:</a:t>
            </a:r>
          </a:p>
          <a:p>
            <a:pPr marL="0" lvl="2" indent="0" algn="just">
              <a:buNone/>
            </a:pPr>
            <a:r>
              <a:rPr lang="pt-PT" sz="1800" dirty="0">
                <a:latin typeface="Calibri"/>
                <a:ea typeface="SimSun"/>
                <a:cs typeface="Calibri"/>
              </a:rPr>
              <a:t>			(x1* w1) = (0 * 0,1) = 0</a:t>
            </a:r>
          </a:p>
          <a:p>
            <a:pPr marL="0" lvl="2" indent="0" algn="just">
              <a:buNone/>
            </a:pPr>
            <a:r>
              <a:rPr lang="pt-PT" sz="1800" dirty="0">
                <a:latin typeface="Calibri"/>
                <a:ea typeface="SimSun"/>
                <a:cs typeface="Calibri"/>
              </a:rPr>
              <a:t>			(x2* w2) = (1 * 12) = 12</a:t>
            </a:r>
          </a:p>
          <a:p>
            <a:pPr marL="1828800" lvl="6" indent="0" algn="just">
              <a:buNone/>
            </a:pPr>
            <a:r>
              <a:rPr lang="pt-PT" sz="1600" dirty="0">
                <a:latin typeface="Calibri"/>
                <a:ea typeface="SimSun"/>
                <a:cs typeface="Calibri"/>
              </a:rPr>
              <a:t>	</a:t>
            </a:r>
            <a:r>
              <a:rPr lang="pt-PT" dirty="0">
                <a:latin typeface="Calibri"/>
                <a:ea typeface="SimSun"/>
                <a:cs typeface="Calibri"/>
              </a:rPr>
              <a:t>(x3* w3) = (11 * 1) = 11</a:t>
            </a:r>
          </a:p>
        </p:txBody>
      </p:sp>
      <p:sp>
        <p:nvSpPr>
          <p:cNvPr id="2" name="CaixaDeTexto 1">
            <a:extLst>
              <a:ext uri="{FF2B5EF4-FFF2-40B4-BE49-F238E27FC236}">
                <a16:creationId xmlns:a16="http://schemas.microsoft.com/office/drawing/2014/main" id="{E064B410-8EF4-BA45-F617-8B750C3E812B}"/>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38</a:t>
            </a:fld>
            <a:endParaRPr lang="pt-PT" dirty="0"/>
          </a:p>
        </p:txBody>
      </p:sp>
    </p:spTree>
    <p:extLst>
      <p:ext uri="{BB962C8B-B14F-4D97-AF65-F5344CB8AC3E}">
        <p14:creationId xmlns:p14="http://schemas.microsoft.com/office/powerpoint/2010/main" val="299364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D67C927F-057A-5BBE-1338-BA0E8A08E4D3}"/>
              </a:ext>
            </a:extLst>
          </p:cNvPr>
          <p:cNvSpPr txBox="1">
            <a:spLocks/>
          </p:cNvSpPr>
          <p:nvPr/>
        </p:nvSpPr>
        <p:spPr>
          <a:xfrm>
            <a:off x="641360" y="964354"/>
            <a:ext cx="7727940" cy="500464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342900" algn="just">
              <a:buNone/>
            </a:pPr>
            <a:r>
              <a:rPr lang="pt-PT" sz="1800" b="1" dirty="0">
                <a:latin typeface="Calibri"/>
                <a:ea typeface="SimSun"/>
                <a:cs typeface="Calibri"/>
              </a:rPr>
              <a:t>2. Somando os bias: </a:t>
            </a:r>
          </a:p>
          <a:p>
            <a:pPr marL="0" lvl="2" indent="342900" algn="just">
              <a:buNone/>
            </a:pPr>
            <a:endParaRPr lang="pt-PT" sz="1800" dirty="0">
              <a:latin typeface="Calibri"/>
              <a:ea typeface="SimSun"/>
              <a:cs typeface="Calibri"/>
            </a:endParaRPr>
          </a:p>
          <a:p>
            <a:pPr marL="0" lvl="2" indent="342900" algn="just">
              <a:buNone/>
            </a:pPr>
            <a:r>
              <a:rPr lang="pt-PT" sz="1800" dirty="0">
                <a:latin typeface="Calibri"/>
                <a:ea typeface="SimSun"/>
                <a:cs typeface="Calibri"/>
              </a:rPr>
              <a:t>Na próxima etapa, o produto encontrado na etapa anterior é adicionado aos seus respetivos bias. As entradas modificadas são então somadas em um único valor.</a:t>
            </a:r>
          </a:p>
          <a:p>
            <a:pPr marL="0" lvl="2" indent="342900" algn="just">
              <a:buNone/>
            </a:pPr>
            <a:r>
              <a:rPr lang="pt-PT" sz="1800" dirty="0">
                <a:latin typeface="Calibri"/>
                <a:ea typeface="SimSun"/>
                <a:cs typeface="Calibri"/>
              </a:rPr>
              <a:t>			(x1* w1) + b1 = 0 + 1</a:t>
            </a:r>
          </a:p>
          <a:p>
            <a:pPr marL="0" lvl="2" indent="342900" algn="just">
              <a:buNone/>
            </a:pPr>
            <a:r>
              <a:rPr lang="pt-PT" sz="1800" dirty="0">
                <a:latin typeface="Calibri"/>
                <a:ea typeface="SimSun"/>
                <a:cs typeface="Calibri"/>
              </a:rPr>
              <a:t>			(x2* w2) + b2 = 12 + 0</a:t>
            </a:r>
          </a:p>
          <a:p>
            <a:pPr marL="0" lvl="2" indent="342900" algn="just">
              <a:buNone/>
            </a:pPr>
            <a:r>
              <a:rPr lang="pt-PT" sz="1800" dirty="0">
                <a:latin typeface="Calibri"/>
                <a:ea typeface="SimSun"/>
                <a:cs typeface="Calibri"/>
              </a:rPr>
              <a:t>			(x3* w3) + b3 = 11 + 0 </a:t>
            </a:r>
          </a:p>
          <a:p>
            <a:pPr marL="0" lvl="2" indent="342900" algn="ctr">
              <a:buNone/>
            </a:pPr>
            <a:endParaRPr lang="pt-PT" sz="1800" dirty="0">
              <a:latin typeface="Calibri"/>
              <a:ea typeface="SimSun"/>
              <a:cs typeface="Calibri"/>
            </a:endParaRPr>
          </a:p>
          <a:p>
            <a:pPr marL="0" lvl="2" indent="0" algn="just">
              <a:buNone/>
            </a:pPr>
            <a:r>
              <a:rPr lang="pt-PT" sz="1800" dirty="0">
                <a:latin typeface="Calibri"/>
                <a:ea typeface="SimSun"/>
                <a:cs typeface="Calibri"/>
              </a:rPr>
              <a:t>Soma Ponderada = (x1* w1) + b1 + (x2* w2) + b2 + (x3* w3) + b3 = 23</a:t>
            </a:r>
          </a:p>
          <a:p>
            <a:pPr marL="0" lvl="2" indent="0" algn="just">
              <a:buNone/>
            </a:pPr>
            <a:endParaRPr lang="pt-PT" sz="1800" dirty="0">
              <a:latin typeface="Calibri"/>
              <a:ea typeface="SimSun"/>
              <a:cs typeface="Calibri"/>
            </a:endParaRPr>
          </a:p>
          <a:p>
            <a:pPr marL="0" lvl="2" indent="342900" algn="just">
              <a:buNone/>
            </a:pPr>
            <a:r>
              <a:rPr lang="pt-PT" sz="1800" b="1" dirty="0">
                <a:latin typeface="Calibri"/>
                <a:ea typeface="SimSun"/>
                <a:cs typeface="Calibri"/>
              </a:rPr>
              <a:t>3. Função de Ativação: </a:t>
            </a:r>
          </a:p>
          <a:p>
            <a:pPr marL="0" lvl="2" indent="342900" algn="just">
              <a:buNone/>
            </a:pPr>
            <a:endParaRPr lang="pt-PT" sz="1800" b="1" dirty="0">
              <a:latin typeface="Calibri"/>
              <a:ea typeface="SimSun"/>
              <a:cs typeface="Calibri"/>
            </a:endParaRPr>
          </a:p>
          <a:p>
            <a:pPr marL="0" lvl="2" indent="342900" algn="just">
              <a:buNone/>
            </a:pPr>
            <a:r>
              <a:rPr lang="pt-PT" sz="1800" dirty="0">
                <a:latin typeface="Calibri"/>
                <a:ea typeface="SimSun"/>
                <a:cs typeface="Calibri"/>
              </a:rPr>
              <a:t>Usando a função de degrau unitário, sabendo que para um valor de soma ponderada superior a 20, sabemos que está a chover, e para menos de 20 não está a chover, e sabendo que a nossa soma ponderada é 23, então sabemos que está a chover.</a:t>
            </a:r>
          </a:p>
        </p:txBody>
      </p:sp>
      <p:sp>
        <p:nvSpPr>
          <p:cNvPr id="5" name="Marcador de Posição de Conteúdo 2">
            <a:extLst>
              <a:ext uri="{FF2B5EF4-FFF2-40B4-BE49-F238E27FC236}">
                <a16:creationId xmlns:a16="http://schemas.microsoft.com/office/drawing/2014/main" id="{BF09DBEB-AE29-0F2A-0418-49A0E1770DDC}"/>
              </a:ext>
            </a:extLst>
          </p:cNvPr>
          <p:cNvSpPr txBox="1">
            <a:spLocks/>
          </p:cNvSpPr>
          <p:nvPr/>
        </p:nvSpPr>
        <p:spPr>
          <a:xfrm>
            <a:off x="3829050" y="6609940"/>
            <a:ext cx="538781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Exemplo adaptado de: https://builtin.com/data-science/feedforward-neural-network-intro</a:t>
            </a:r>
            <a:endParaRPr lang="pt-PT" sz="1100" dirty="0">
              <a:cs typeface="Times New Roman"/>
            </a:endParaRPr>
          </a:p>
        </p:txBody>
      </p:sp>
      <p:sp>
        <p:nvSpPr>
          <p:cNvPr id="6" name="Título 1">
            <a:extLst>
              <a:ext uri="{FF2B5EF4-FFF2-40B4-BE49-F238E27FC236}">
                <a16:creationId xmlns:a16="http://schemas.microsoft.com/office/drawing/2014/main" id="{F88A22EF-8C1C-D014-9583-AAE104A91D74}"/>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Feedforward</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sp>
        <p:nvSpPr>
          <p:cNvPr id="2" name="CaixaDeTexto 1">
            <a:extLst>
              <a:ext uri="{FF2B5EF4-FFF2-40B4-BE49-F238E27FC236}">
                <a16:creationId xmlns:a16="http://schemas.microsoft.com/office/drawing/2014/main" id="{E9911149-15E6-D251-0039-A25F8D2BBC39}"/>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39</a:t>
            </a:fld>
            <a:endParaRPr lang="pt-PT" dirty="0"/>
          </a:p>
        </p:txBody>
      </p:sp>
    </p:spTree>
    <p:extLst>
      <p:ext uri="{BB962C8B-B14F-4D97-AF65-F5344CB8AC3E}">
        <p14:creationId xmlns:p14="http://schemas.microsoft.com/office/powerpoint/2010/main" val="4199599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1" end="11"/>
                                            </p:txEl>
                                          </p:spTgt>
                                        </p:tgtEl>
                                        <p:attrNameLst>
                                          <p:attrName>style.visibility</p:attrName>
                                        </p:attrNameLst>
                                      </p:cBhvr>
                                      <p:to>
                                        <p:strVal val="visible"/>
                                      </p:to>
                                    </p:set>
                                    <p:animEffect transition="in" filter="fade">
                                      <p:cBhvr>
                                        <p:cTn id="1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CE889F0-914D-D3EE-9E51-87EF12F2BC57}"/>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Exemplos</a:t>
            </a:r>
            <a:r>
              <a:rPr lang="en-US" sz="2400" b="1" dirty="0">
                <a:solidFill>
                  <a:schemeClr val="bg1"/>
                </a:solidFill>
                <a:latin typeface="Calibri"/>
                <a:ea typeface="SimSun"/>
                <a:cs typeface="Calibri"/>
              </a:rPr>
              <a:t> de utilização</a:t>
            </a:r>
            <a:endParaRPr lang="en-US" sz="2400" dirty="0">
              <a:solidFill>
                <a:schemeClr val="bg1"/>
              </a:solidFill>
              <a:cs typeface="Calibri"/>
            </a:endParaRPr>
          </a:p>
          <a:p>
            <a:pPr algn="ctr"/>
            <a:endParaRPr lang="pt-BR" sz="2400" b="1" dirty="0">
              <a:solidFill>
                <a:schemeClr val="bg1"/>
              </a:solidFill>
            </a:endParaRPr>
          </a:p>
        </p:txBody>
      </p:sp>
      <p:sp>
        <p:nvSpPr>
          <p:cNvPr id="5" name="Content Placeholder 2">
            <a:extLst>
              <a:ext uri="{FF2B5EF4-FFF2-40B4-BE49-F238E27FC236}">
                <a16:creationId xmlns:a16="http://schemas.microsoft.com/office/drawing/2014/main" id="{BD940072-7FFB-B614-9C9A-0619522C31C3}"/>
              </a:ext>
            </a:extLst>
          </p:cNvPr>
          <p:cNvSpPr>
            <a:spLocks noGrp="1"/>
          </p:cNvSpPr>
          <p:nvPr>
            <p:ph idx="1"/>
          </p:nvPr>
        </p:nvSpPr>
        <p:spPr>
          <a:xfrm>
            <a:off x="328502" y="2274747"/>
            <a:ext cx="4922610" cy="4138415"/>
          </a:xfrm>
        </p:spPr>
        <p:txBody>
          <a:bodyPr/>
          <a:lstStyle/>
          <a:p>
            <a:pPr marL="285750" indent="-285750" algn="just">
              <a:buFont typeface="Wingdings" panose="020B0604020202020204" pitchFamily="34" charset="0"/>
              <a:buChar char="Ø"/>
            </a:pPr>
            <a:r>
              <a:rPr lang="pt-PT" sz="1800" dirty="0">
                <a:latin typeface="Calibri" panose="020F0502020204030204" pitchFamily="34" charset="0"/>
                <a:cs typeface="Times New Roman" panose="02020603050405020304" pitchFamily="18" charset="0"/>
              </a:rPr>
              <a:t>Diagnóstico médico por classificação de imagens;</a:t>
            </a:r>
            <a:endParaRPr lang="en-US" dirty="0"/>
          </a:p>
          <a:p>
            <a:pPr marL="285750" indent="-285750" algn="just">
              <a:buFont typeface="Wingdings" panose="020B0604020202020204" pitchFamily="34" charset="0"/>
              <a:buChar char="Ø"/>
            </a:pPr>
            <a:r>
              <a:rPr lang="pt-PT" sz="1800" dirty="0">
                <a:latin typeface="Calibri" panose="020F0502020204030204" pitchFamily="34" charset="0"/>
                <a:cs typeface="Times New Roman" panose="02020603050405020304" pitchFamily="18" charset="0"/>
              </a:rPr>
              <a:t>Controlo de qualidade;</a:t>
            </a:r>
          </a:p>
          <a:p>
            <a:pPr marL="285750" indent="-285750" algn="just">
              <a:buFont typeface="Wingdings" panose="020B0604020202020204" pitchFamily="34" charset="0"/>
              <a:buChar char="Ø"/>
            </a:pPr>
            <a:r>
              <a:rPr lang="pt-PT" sz="1800" dirty="0">
                <a:latin typeface="Calibri" panose="020F0502020204030204" pitchFamily="34" charset="0"/>
                <a:cs typeface="Times New Roman" panose="02020603050405020304" pitchFamily="18" charset="0"/>
              </a:rPr>
              <a:t>Reconhecimento visual em carros autónomos (Ex.: Teslas);</a:t>
            </a:r>
          </a:p>
          <a:p>
            <a:pPr marL="285750" indent="-285750" algn="just">
              <a:buFont typeface="Wingdings" panose="020B0604020202020204" pitchFamily="34" charset="0"/>
              <a:buChar char="Ø"/>
            </a:pPr>
            <a:r>
              <a:rPr lang="pt-PT" sz="1800" dirty="0">
                <a:latin typeface="Calibri"/>
                <a:ea typeface="SimSun"/>
                <a:cs typeface="Times New Roman"/>
              </a:rPr>
              <a:t>Reconhecimento facial para identificar rostos (Ex.: Desbloqueio por reconhecimento facial nos smartphones);</a:t>
            </a:r>
            <a:endParaRPr lang="pt-PT" sz="1800" dirty="0">
              <a:latin typeface="Calibri" panose="020F0502020204030204" pitchFamily="34" charset="0"/>
              <a:cs typeface="Times New Roman" panose="02020603050405020304" pitchFamily="18" charset="0"/>
            </a:endParaRPr>
          </a:p>
          <a:p>
            <a:pPr marL="285750" indent="-285750" algn="just">
              <a:buFont typeface="Wingdings" panose="020B0604020202020204" pitchFamily="34" charset="0"/>
              <a:buChar char="Ø"/>
            </a:pPr>
            <a:r>
              <a:rPr lang="pt-PT" sz="1800" dirty="0">
                <a:latin typeface="Calibri" panose="020F0502020204030204" pitchFamily="34" charset="0"/>
                <a:cs typeface="Times New Roman" panose="02020603050405020304" pitchFamily="18" charset="0"/>
              </a:rPr>
              <a:t>Chatbots automatizados (Ex.: ChatGPT);</a:t>
            </a:r>
          </a:p>
          <a:p>
            <a:pPr marL="285750" indent="-285750" algn="just">
              <a:buFont typeface="Wingdings" panose="020B0604020202020204" pitchFamily="34" charset="0"/>
              <a:buChar char="Ø"/>
            </a:pPr>
            <a:r>
              <a:rPr lang="pt-PT" sz="1800" dirty="0">
                <a:latin typeface="Calibri" panose="020F0502020204030204" pitchFamily="34" charset="0"/>
                <a:cs typeface="Times New Roman" panose="02020603050405020304" pitchFamily="18" charset="0"/>
              </a:rPr>
              <a:t>Organização automática e classificação de dados escritos.</a:t>
            </a:r>
          </a:p>
        </p:txBody>
      </p:sp>
      <p:sp>
        <p:nvSpPr>
          <p:cNvPr id="7" name="Content Placeholder 2">
            <a:extLst>
              <a:ext uri="{FF2B5EF4-FFF2-40B4-BE49-F238E27FC236}">
                <a16:creationId xmlns:a16="http://schemas.microsoft.com/office/drawing/2014/main" id="{FB96D06B-3A02-6B54-9B1F-DD8D7CB093DA}"/>
              </a:ext>
            </a:extLst>
          </p:cNvPr>
          <p:cNvSpPr txBox="1">
            <a:spLocks/>
          </p:cNvSpPr>
          <p:nvPr/>
        </p:nvSpPr>
        <p:spPr>
          <a:xfrm>
            <a:off x="327809" y="976931"/>
            <a:ext cx="8120866" cy="129781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Devido à sua grande variedade de utilidade e prestabilidade, as redes neuronais começam a ser cada vez mais faladas e a ter cada vez mais impacto em tudo à nossa volta. Estes são alguns dos exemplos de utilizações para as redes neuronais atualmente:</a:t>
            </a:r>
          </a:p>
          <a:p>
            <a:pPr marL="285750" indent="-285750" algn="just">
              <a:buFont typeface="Arial" panose="020B0604020202020204" pitchFamily="34" charset="0"/>
              <a:buChar char="•"/>
            </a:pPr>
            <a:endParaRPr lang="pt-PT" sz="1800" dirty="0">
              <a:latin typeface="Calibri" panose="020F0502020204030204" pitchFamily="34" charset="0"/>
              <a:cs typeface="Times New Roman" panose="02020603050405020304" pitchFamily="18" charset="0"/>
            </a:endParaRPr>
          </a:p>
        </p:txBody>
      </p:sp>
      <p:pic>
        <p:nvPicPr>
          <p:cNvPr id="1028" name="Picture 4" descr="Do All Teslas Have Autopilot? [Is It Really Full Self-Driving?] - Drill and  Driver">
            <a:extLst>
              <a:ext uri="{FF2B5EF4-FFF2-40B4-BE49-F238E27FC236}">
                <a16:creationId xmlns:a16="http://schemas.microsoft.com/office/drawing/2014/main" id="{2D34A47D-8BF5-C90B-0FB5-8A7B170C797E}"/>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67351" y="2609550"/>
            <a:ext cx="3201820" cy="30101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Marcador de Posição de Conteúdo 2">
            <a:extLst>
              <a:ext uri="{FF2B5EF4-FFF2-40B4-BE49-F238E27FC236}">
                <a16:creationId xmlns:a16="http://schemas.microsoft.com/office/drawing/2014/main" id="{88B39820-01A9-9B41-BADB-E54BAF80583B}"/>
              </a:ext>
            </a:extLst>
          </p:cNvPr>
          <p:cNvSpPr txBox="1">
            <a:spLocks/>
          </p:cNvSpPr>
          <p:nvPr/>
        </p:nvSpPr>
        <p:spPr>
          <a:xfrm>
            <a:off x="2571750" y="6600029"/>
            <a:ext cx="6722857"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https://electrek.co/2016/07/12/musk-no-plan-to-disable-autopilot-tesla-blog-post-to-better-explain-the-system/</a:t>
            </a:r>
            <a:endParaRPr lang="pt-PT" sz="1100" dirty="0">
              <a:cs typeface="Times New Roman"/>
            </a:endParaRPr>
          </a:p>
        </p:txBody>
      </p:sp>
      <p:sp>
        <p:nvSpPr>
          <p:cNvPr id="6" name="CaixaDeTexto 5">
            <a:extLst>
              <a:ext uri="{FF2B5EF4-FFF2-40B4-BE49-F238E27FC236}">
                <a16:creationId xmlns:a16="http://schemas.microsoft.com/office/drawing/2014/main" id="{9693B993-E67F-B713-1B5A-61361F8C33F0}"/>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a:t>
            </a:fld>
            <a:endParaRPr lang="pt-PT" dirty="0"/>
          </a:p>
        </p:txBody>
      </p:sp>
    </p:spTree>
    <p:extLst>
      <p:ext uri="{BB962C8B-B14F-4D97-AF65-F5344CB8AC3E}">
        <p14:creationId xmlns:p14="http://schemas.microsoft.com/office/powerpoint/2010/main" val="174743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5DA6AA8-EA56-72CA-B192-4EB5D1EAAF32}"/>
              </a:ext>
            </a:extLst>
          </p:cNvPr>
          <p:cNvSpPr txBox="1">
            <a:spLocks/>
          </p:cNvSpPr>
          <p:nvPr/>
        </p:nvSpPr>
        <p:spPr>
          <a:xfrm>
            <a:off x="2118050" y="57344"/>
            <a:ext cx="6914302"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 Redes Neuronais Feedforward</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24F2FE4B-05F6-5950-AEA1-9393261626F9}"/>
              </a:ext>
            </a:extLst>
          </p:cNvPr>
          <p:cNvSpPr txBox="1">
            <a:spLocks/>
          </p:cNvSpPr>
          <p:nvPr/>
        </p:nvSpPr>
        <p:spPr>
          <a:xfrm>
            <a:off x="695812" y="846272"/>
            <a:ext cx="7178681" cy="49059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Por exemplo de uma classificação de classes “maçã”, “banana” e “laranja”, temos:</a:t>
            </a:r>
          </a:p>
        </p:txBody>
      </p:sp>
      <p:sp>
        <p:nvSpPr>
          <p:cNvPr id="6" name="Marcador de Posição de Conteúdo 2">
            <a:extLst>
              <a:ext uri="{FF2B5EF4-FFF2-40B4-BE49-F238E27FC236}">
                <a16:creationId xmlns:a16="http://schemas.microsoft.com/office/drawing/2014/main" id="{052D8B20-3D55-16EE-33EE-C1BB586DBF2D}"/>
              </a:ext>
            </a:extLst>
          </p:cNvPr>
          <p:cNvSpPr txBox="1">
            <a:spLocks/>
          </p:cNvSpPr>
          <p:nvPr/>
        </p:nvSpPr>
        <p:spPr>
          <a:xfrm>
            <a:off x="695812" y="3617894"/>
            <a:ext cx="7559188" cy="3127860"/>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O processo </a:t>
            </a:r>
            <a:r>
              <a:rPr lang="pt-PT" sz="1800" dirty="0">
                <a:solidFill>
                  <a:schemeClr val="tx1"/>
                </a:solidFill>
                <a:latin typeface="Calibri"/>
                <a:ea typeface="SimSun"/>
                <a:cs typeface="Calibri"/>
              </a:rPr>
              <a:t>realizado por uma r</a:t>
            </a:r>
            <a:r>
              <a:rPr lang="en-US" sz="1800" dirty="0">
                <a:solidFill>
                  <a:schemeClr val="tx1"/>
                </a:solidFill>
                <a:latin typeface="Calibri"/>
                <a:ea typeface="SimSun"/>
                <a:cs typeface="Calibri"/>
              </a:rPr>
              <a:t>edes neuronais feedforward </a:t>
            </a:r>
            <a:r>
              <a:rPr lang="pt-PT" sz="1800" dirty="0">
                <a:solidFill>
                  <a:schemeClr val="tx1"/>
                </a:solidFill>
                <a:latin typeface="Calibri"/>
                <a:ea typeface="SimSun"/>
                <a:cs typeface="Calibri"/>
              </a:rPr>
              <a:t>resume-se nas seguintes etapas:</a:t>
            </a:r>
          </a:p>
          <a:p>
            <a:pPr marL="342900" indent="228600" algn="just">
              <a:buFont typeface="+mj-lt"/>
              <a:buAutoNum type="arabicPeriod"/>
            </a:pPr>
            <a:r>
              <a:rPr lang="pt-PT" sz="1800" dirty="0">
                <a:latin typeface="Calibri"/>
                <a:ea typeface="SimSun"/>
                <a:cs typeface="Calibri"/>
              </a:rPr>
              <a:t>Os neurónios nas camadas ocultas detetam uma determinada característica, por exemplo, a cor;</a:t>
            </a:r>
          </a:p>
          <a:p>
            <a:pPr marL="342900" indent="228600" algn="just">
              <a:buFont typeface="+mj-lt"/>
              <a:buAutoNum type="arabicPeriod"/>
            </a:pPr>
            <a:r>
              <a:rPr lang="pt-PT" sz="1800" dirty="0">
                <a:latin typeface="Calibri"/>
                <a:ea typeface="SimSun"/>
                <a:cs typeface="Calibri"/>
              </a:rPr>
              <a:t>Preserva o seu valor;</a:t>
            </a:r>
          </a:p>
          <a:p>
            <a:pPr marL="342900" indent="228600" algn="just">
              <a:buFont typeface="+mj-lt"/>
              <a:buAutoNum type="arabicPeriod"/>
            </a:pPr>
            <a:r>
              <a:rPr lang="pt-PT" sz="1800" dirty="0">
                <a:latin typeface="Calibri"/>
                <a:ea typeface="SimSun"/>
                <a:cs typeface="Calibri"/>
              </a:rPr>
              <a:t>Comunica esse valor para as classes “maçã”, “banana” e “laranja”;</a:t>
            </a:r>
          </a:p>
          <a:p>
            <a:pPr marL="342900" indent="228600" algn="just">
              <a:buFont typeface="+mj-lt"/>
              <a:buAutoNum type="arabicPeriod"/>
            </a:pPr>
            <a:r>
              <a:rPr lang="pt-PT" sz="1800" dirty="0">
                <a:latin typeface="Calibri"/>
                <a:ea typeface="SimSun"/>
                <a:cs typeface="Calibri"/>
              </a:rPr>
              <a:t>Ambas as classes verificam a característica e decidem se é relevante para elas.</a:t>
            </a:r>
          </a:p>
        </p:txBody>
      </p:sp>
      <p:sp>
        <p:nvSpPr>
          <p:cNvPr id="2" name="Marcador de Posição de Conteúdo 2">
            <a:extLst>
              <a:ext uri="{FF2B5EF4-FFF2-40B4-BE49-F238E27FC236}">
                <a16:creationId xmlns:a16="http://schemas.microsoft.com/office/drawing/2014/main" id="{5E13F4E2-893C-8DFF-33E9-EE17904D4472}"/>
              </a:ext>
            </a:extLst>
          </p:cNvPr>
          <p:cNvSpPr txBox="1">
            <a:spLocks/>
          </p:cNvSpPr>
          <p:nvPr/>
        </p:nvSpPr>
        <p:spPr>
          <a:xfrm>
            <a:off x="3733800" y="6609940"/>
            <a:ext cx="548306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https://www.simplilearn.com/tutorials/deep-learning-tutorial/convolutional-neural-network</a:t>
            </a:r>
            <a:endParaRPr lang="pt-PT" sz="1100" dirty="0">
              <a:cs typeface="Times New Roman"/>
            </a:endParaRPr>
          </a:p>
        </p:txBody>
      </p:sp>
      <p:pic>
        <p:nvPicPr>
          <p:cNvPr id="3074" name="Picture 2">
            <a:extLst>
              <a:ext uri="{FF2B5EF4-FFF2-40B4-BE49-F238E27FC236}">
                <a16:creationId xmlns:a16="http://schemas.microsoft.com/office/drawing/2014/main" id="{9179AEFA-ABB6-1DE1-10DF-C6CDFF57B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92" y="1452593"/>
            <a:ext cx="6297815" cy="2165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D855502-089E-5CB5-B8D6-2B7F95B15F00}"/>
              </a:ext>
            </a:extLst>
          </p:cNvPr>
          <p:cNvSpPr/>
          <p:nvPr/>
        </p:nvSpPr>
        <p:spPr>
          <a:xfrm>
            <a:off x="6649702" y="2062731"/>
            <a:ext cx="1120973" cy="1097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Rectangle 9">
            <a:extLst>
              <a:ext uri="{FF2B5EF4-FFF2-40B4-BE49-F238E27FC236}">
                <a16:creationId xmlns:a16="http://schemas.microsoft.com/office/drawing/2014/main" id="{827B9E77-3DFB-3985-B148-49564439893F}"/>
              </a:ext>
            </a:extLst>
          </p:cNvPr>
          <p:cNvSpPr/>
          <p:nvPr/>
        </p:nvSpPr>
        <p:spPr>
          <a:xfrm>
            <a:off x="6565107" y="3010553"/>
            <a:ext cx="990600" cy="345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1" name="TextBox 10">
            <a:extLst>
              <a:ext uri="{FF2B5EF4-FFF2-40B4-BE49-F238E27FC236}">
                <a16:creationId xmlns:a16="http://schemas.microsoft.com/office/drawing/2014/main" id="{EED10C74-CA11-32B1-EA43-1637B95543AF}"/>
              </a:ext>
            </a:extLst>
          </p:cNvPr>
          <p:cNvSpPr txBox="1"/>
          <p:nvPr/>
        </p:nvSpPr>
        <p:spPr>
          <a:xfrm>
            <a:off x="6608206" y="2348139"/>
            <a:ext cx="817128" cy="307777"/>
          </a:xfrm>
          <a:prstGeom prst="rect">
            <a:avLst/>
          </a:prstGeom>
          <a:noFill/>
        </p:spPr>
        <p:txBody>
          <a:bodyPr wrap="square">
            <a:spAutoFit/>
          </a:bodyPr>
          <a:lstStyle/>
          <a:p>
            <a:pPr algn="just"/>
            <a:r>
              <a:rPr lang="pt-PT" sz="1400" dirty="0">
                <a:solidFill>
                  <a:srgbClr val="FF0000"/>
                </a:solidFill>
                <a:effectLst>
                  <a:outerShdw blurRad="38100" dist="38100" dir="2700000" algn="tl">
                    <a:srgbClr val="000000">
                      <a:alpha val="43137"/>
                    </a:srgbClr>
                  </a:outerShdw>
                </a:effectLst>
                <a:cs typeface="Times New Roman"/>
              </a:rPr>
              <a:t>Banana</a:t>
            </a:r>
          </a:p>
        </p:txBody>
      </p:sp>
      <p:sp>
        <p:nvSpPr>
          <p:cNvPr id="12" name="TextBox 11">
            <a:extLst>
              <a:ext uri="{FF2B5EF4-FFF2-40B4-BE49-F238E27FC236}">
                <a16:creationId xmlns:a16="http://schemas.microsoft.com/office/drawing/2014/main" id="{F6746E91-2201-1150-9F09-5872F3BB3FCB}"/>
              </a:ext>
            </a:extLst>
          </p:cNvPr>
          <p:cNvSpPr txBox="1"/>
          <p:nvPr/>
        </p:nvSpPr>
        <p:spPr>
          <a:xfrm>
            <a:off x="6608206" y="2678999"/>
            <a:ext cx="817128"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Laranja</a:t>
            </a:r>
          </a:p>
        </p:txBody>
      </p:sp>
      <p:sp>
        <p:nvSpPr>
          <p:cNvPr id="13" name="TextBox 12">
            <a:extLst>
              <a:ext uri="{FF2B5EF4-FFF2-40B4-BE49-F238E27FC236}">
                <a16:creationId xmlns:a16="http://schemas.microsoft.com/office/drawing/2014/main" id="{F710F7EB-59E5-2570-F645-C9054F97C129}"/>
              </a:ext>
            </a:extLst>
          </p:cNvPr>
          <p:cNvSpPr txBox="1"/>
          <p:nvPr/>
        </p:nvSpPr>
        <p:spPr>
          <a:xfrm>
            <a:off x="6608206" y="2062731"/>
            <a:ext cx="817128" cy="307777"/>
          </a:xfrm>
          <a:prstGeom prst="rect">
            <a:avLst/>
          </a:prstGeom>
          <a:noFill/>
        </p:spPr>
        <p:txBody>
          <a:bodyPr wrap="square">
            <a:spAutoFit/>
          </a:bodyPr>
          <a:lstStyle/>
          <a:p>
            <a:pPr algn="just"/>
            <a:r>
              <a:rPr lang="en-US" sz="1400" dirty="0">
                <a:effectLst>
                  <a:outerShdw blurRad="38100" dist="38100" dir="2700000" algn="tl">
                    <a:srgbClr val="000000">
                      <a:alpha val="43137"/>
                    </a:srgbClr>
                  </a:outerShdw>
                </a:effectLst>
                <a:cs typeface="Times New Roman"/>
              </a:rPr>
              <a:t>M</a:t>
            </a:r>
            <a:r>
              <a:rPr lang="pt-PT" sz="1400" dirty="0">
                <a:effectLst>
                  <a:outerShdw blurRad="38100" dist="38100" dir="2700000" algn="tl">
                    <a:srgbClr val="000000">
                      <a:alpha val="43137"/>
                    </a:srgbClr>
                  </a:outerShdw>
                </a:effectLst>
                <a:cs typeface="Times New Roman"/>
              </a:rPr>
              <a:t>açã</a:t>
            </a:r>
          </a:p>
        </p:txBody>
      </p:sp>
      <p:sp>
        <p:nvSpPr>
          <p:cNvPr id="14" name="Flowchart: Connector 13">
            <a:extLst>
              <a:ext uri="{FF2B5EF4-FFF2-40B4-BE49-F238E27FC236}">
                <a16:creationId xmlns:a16="http://schemas.microsoft.com/office/drawing/2014/main" id="{BCAD5D39-9065-A86E-BAD9-8F17B3044139}"/>
              </a:ext>
            </a:extLst>
          </p:cNvPr>
          <p:cNvSpPr/>
          <p:nvPr/>
        </p:nvSpPr>
        <p:spPr>
          <a:xfrm>
            <a:off x="6393237" y="2393862"/>
            <a:ext cx="239854" cy="235409"/>
          </a:xfrm>
          <a:prstGeom prst="flowChartConnector">
            <a:avLst/>
          </a:prstGeom>
          <a:solidFill>
            <a:srgbClr val="D72700"/>
          </a:solidFill>
          <a:ln>
            <a:solidFill>
              <a:srgbClr val="D72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7" name="CaixaDeTexto 6">
            <a:extLst>
              <a:ext uri="{FF2B5EF4-FFF2-40B4-BE49-F238E27FC236}">
                <a16:creationId xmlns:a16="http://schemas.microsoft.com/office/drawing/2014/main" id="{B1B545D3-4771-8D45-D414-BE4BB2C94CEE}"/>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40</a:t>
            </a:fld>
            <a:endParaRPr lang="pt-PT" dirty="0"/>
          </a:p>
        </p:txBody>
      </p:sp>
      <p:pic>
        <p:nvPicPr>
          <p:cNvPr id="9" name="Imagem 8" descr="Ripe banana">
            <a:extLst>
              <a:ext uri="{FF2B5EF4-FFF2-40B4-BE49-F238E27FC236}">
                <a16:creationId xmlns:a16="http://schemas.microsoft.com/office/drawing/2014/main" id="{718E2D57-ADC2-E66A-C5D6-C60CB6E7926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79568" y="2015234"/>
            <a:ext cx="1296970" cy="905375"/>
          </a:xfrm>
          <a:prstGeom prst="rect">
            <a:avLst/>
          </a:prstGeom>
        </p:spPr>
      </p:pic>
    </p:spTree>
    <p:extLst>
      <p:ext uri="{BB962C8B-B14F-4D97-AF65-F5344CB8AC3E}">
        <p14:creationId xmlns:p14="http://schemas.microsoft.com/office/powerpoint/2010/main" val="164918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755F4B1-62E2-8C4D-D4B9-589205EEE340}"/>
              </a:ext>
            </a:extLst>
          </p:cNvPr>
          <p:cNvSpPr/>
          <p:nvPr/>
        </p:nvSpPr>
        <p:spPr>
          <a:xfrm>
            <a:off x="1595536" y="3401009"/>
            <a:ext cx="867747" cy="61582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i1</a:t>
            </a:r>
          </a:p>
        </p:txBody>
      </p:sp>
      <p:sp>
        <p:nvSpPr>
          <p:cNvPr id="6" name="Oval 5">
            <a:extLst>
              <a:ext uri="{FF2B5EF4-FFF2-40B4-BE49-F238E27FC236}">
                <a16:creationId xmlns:a16="http://schemas.microsoft.com/office/drawing/2014/main" id="{C4A42CBA-0787-4C30-6829-30942EC5B250}"/>
              </a:ext>
            </a:extLst>
          </p:cNvPr>
          <p:cNvSpPr/>
          <p:nvPr/>
        </p:nvSpPr>
        <p:spPr>
          <a:xfrm>
            <a:off x="1595535" y="5335556"/>
            <a:ext cx="867747" cy="61582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i2</a:t>
            </a:r>
          </a:p>
        </p:txBody>
      </p:sp>
      <p:sp>
        <p:nvSpPr>
          <p:cNvPr id="9" name="Oval 8">
            <a:extLst>
              <a:ext uri="{FF2B5EF4-FFF2-40B4-BE49-F238E27FC236}">
                <a16:creationId xmlns:a16="http://schemas.microsoft.com/office/drawing/2014/main" id="{F5169D29-A0A0-5BC3-2BD3-BC47E785C211}"/>
              </a:ext>
            </a:extLst>
          </p:cNvPr>
          <p:cNvSpPr/>
          <p:nvPr/>
        </p:nvSpPr>
        <p:spPr>
          <a:xfrm>
            <a:off x="4071258" y="3401009"/>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h1</a:t>
            </a:r>
          </a:p>
        </p:txBody>
      </p:sp>
      <p:sp>
        <p:nvSpPr>
          <p:cNvPr id="10" name="Oval 9">
            <a:extLst>
              <a:ext uri="{FF2B5EF4-FFF2-40B4-BE49-F238E27FC236}">
                <a16:creationId xmlns:a16="http://schemas.microsoft.com/office/drawing/2014/main" id="{B83AE35F-BD28-821B-CF53-CC285306706E}"/>
              </a:ext>
            </a:extLst>
          </p:cNvPr>
          <p:cNvSpPr/>
          <p:nvPr/>
        </p:nvSpPr>
        <p:spPr>
          <a:xfrm>
            <a:off x="4071257" y="5335556"/>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h2</a:t>
            </a:r>
          </a:p>
        </p:txBody>
      </p:sp>
      <p:sp>
        <p:nvSpPr>
          <p:cNvPr id="12" name="Oval 11">
            <a:extLst>
              <a:ext uri="{FF2B5EF4-FFF2-40B4-BE49-F238E27FC236}">
                <a16:creationId xmlns:a16="http://schemas.microsoft.com/office/drawing/2014/main" id="{F9081FBD-8330-B385-ADDC-AD82F4088520}"/>
              </a:ext>
            </a:extLst>
          </p:cNvPr>
          <p:cNvSpPr/>
          <p:nvPr/>
        </p:nvSpPr>
        <p:spPr>
          <a:xfrm>
            <a:off x="6546980" y="3401008"/>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o1</a:t>
            </a:r>
          </a:p>
        </p:txBody>
      </p:sp>
      <p:cxnSp>
        <p:nvCxnSpPr>
          <p:cNvPr id="14" name="Conexão reta unidirecional 13">
            <a:extLst>
              <a:ext uri="{FF2B5EF4-FFF2-40B4-BE49-F238E27FC236}">
                <a16:creationId xmlns:a16="http://schemas.microsoft.com/office/drawing/2014/main" id="{0ECC595A-8CA3-1F9E-B64C-AFBAC0FEE0FB}"/>
              </a:ext>
            </a:extLst>
          </p:cNvPr>
          <p:cNvCxnSpPr>
            <a:stCxn id="5" idx="5"/>
            <a:endCxn id="10" idx="1"/>
          </p:cNvCxnSpPr>
          <p:nvPr/>
        </p:nvCxnSpPr>
        <p:spPr>
          <a:xfrm>
            <a:off x="2336204" y="3926645"/>
            <a:ext cx="1862132" cy="14990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Conexão reta unidirecional 14">
            <a:extLst>
              <a:ext uri="{FF2B5EF4-FFF2-40B4-BE49-F238E27FC236}">
                <a16:creationId xmlns:a16="http://schemas.microsoft.com/office/drawing/2014/main" id="{34975013-379D-9841-EAB1-247676D23C39}"/>
              </a:ext>
            </a:extLst>
          </p:cNvPr>
          <p:cNvCxnSpPr>
            <a:cxnSpLocks/>
            <a:stCxn id="5" idx="6"/>
            <a:endCxn id="9" idx="2"/>
          </p:cNvCxnSpPr>
          <p:nvPr/>
        </p:nvCxnSpPr>
        <p:spPr>
          <a:xfrm>
            <a:off x="2463283" y="3708920"/>
            <a:ext cx="1607975"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Conexão reta unidirecional 18">
            <a:extLst>
              <a:ext uri="{FF2B5EF4-FFF2-40B4-BE49-F238E27FC236}">
                <a16:creationId xmlns:a16="http://schemas.microsoft.com/office/drawing/2014/main" id="{972C2FEB-3BF3-A0AE-BAE0-78D45713C6E3}"/>
              </a:ext>
            </a:extLst>
          </p:cNvPr>
          <p:cNvCxnSpPr>
            <a:cxnSpLocks/>
            <a:stCxn id="6" idx="6"/>
            <a:endCxn id="10" idx="2"/>
          </p:cNvCxnSpPr>
          <p:nvPr/>
        </p:nvCxnSpPr>
        <p:spPr>
          <a:xfrm>
            <a:off x="2463282" y="5643467"/>
            <a:ext cx="1607975"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Conexão reta unidirecional 21">
            <a:extLst>
              <a:ext uri="{FF2B5EF4-FFF2-40B4-BE49-F238E27FC236}">
                <a16:creationId xmlns:a16="http://schemas.microsoft.com/office/drawing/2014/main" id="{8C194584-853A-56CC-C73C-FA40777EC65E}"/>
              </a:ext>
            </a:extLst>
          </p:cNvPr>
          <p:cNvCxnSpPr>
            <a:cxnSpLocks/>
            <a:stCxn id="6" idx="7"/>
            <a:endCxn id="9" idx="3"/>
          </p:cNvCxnSpPr>
          <p:nvPr/>
        </p:nvCxnSpPr>
        <p:spPr>
          <a:xfrm flipV="1">
            <a:off x="2336203" y="3926645"/>
            <a:ext cx="1862134" cy="14990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Conexão reta unidirecional 24">
            <a:extLst>
              <a:ext uri="{FF2B5EF4-FFF2-40B4-BE49-F238E27FC236}">
                <a16:creationId xmlns:a16="http://schemas.microsoft.com/office/drawing/2014/main" id="{0E9D9D91-956F-524C-683E-5F727611305D}"/>
              </a:ext>
            </a:extLst>
          </p:cNvPr>
          <p:cNvCxnSpPr>
            <a:cxnSpLocks/>
            <a:stCxn id="9" idx="6"/>
            <a:endCxn id="12" idx="2"/>
          </p:cNvCxnSpPr>
          <p:nvPr/>
        </p:nvCxnSpPr>
        <p:spPr>
          <a:xfrm flipV="1">
            <a:off x="4939005" y="3708919"/>
            <a:ext cx="1607975"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 name="Conexão reta unidirecional 27">
            <a:extLst>
              <a:ext uri="{FF2B5EF4-FFF2-40B4-BE49-F238E27FC236}">
                <a16:creationId xmlns:a16="http://schemas.microsoft.com/office/drawing/2014/main" id="{B709891E-E8A3-226C-4F42-8C24C3462A0C}"/>
              </a:ext>
            </a:extLst>
          </p:cNvPr>
          <p:cNvCxnSpPr>
            <a:cxnSpLocks/>
            <a:stCxn id="10" idx="7"/>
            <a:endCxn id="12" idx="3"/>
          </p:cNvCxnSpPr>
          <p:nvPr/>
        </p:nvCxnSpPr>
        <p:spPr>
          <a:xfrm flipV="1">
            <a:off x="4811925" y="3926644"/>
            <a:ext cx="1862134" cy="149909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D5C52B7E-66DF-E82B-4259-D1E486A6D08B}"/>
              </a:ext>
            </a:extLst>
          </p:cNvPr>
          <p:cNvSpPr/>
          <p:nvPr/>
        </p:nvSpPr>
        <p:spPr>
          <a:xfrm>
            <a:off x="6546979" y="5335555"/>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o2</a:t>
            </a:r>
          </a:p>
        </p:txBody>
      </p:sp>
      <p:cxnSp>
        <p:nvCxnSpPr>
          <p:cNvPr id="35" name="Conexão reta unidirecional 34">
            <a:extLst>
              <a:ext uri="{FF2B5EF4-FFF2-40B4-BE49-F238E27FC236}">
                <a16:creationId xmlns:a16="http://schemas.microsoft.com/office/drawing/2014/main" id="{3EFB4126-E0E7-3696-21BC-9B23B82C7C8B}"/>
              </a:ext>
            </a:extLst>
          </p:cNvPr>
          <p:cNvCxnSpPr>
            <a:cxnSpLocks/>
            <a:stCxn id="10" idx="6"/>
            <a:endCxn id="34" idx="2"/>
          </p:cNvCxnSpPr>
          <p:nvPr/>
        </p:nvCxnSpPr>
        <p:spPr>
          <a:xfrm flipV="1">
            <a:off x="4939004" y="5643466"/>
            <a:ext cx="1607975"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Conexão reta unidirecional 38">
            <a:extLst>
              <a:ext uri="{FF2B5EF4-FFF2-40B4-BE49-F238E27FC236}">
                <a16:creationId xmlns:a16="http://schemas.microsoft.com/office/drawing/2014/main" id="{329C6609-6C76-7866-0BAF-9A3700178256}"/>
              </a:ext>
            </a:extLst>
          </p:cNvPr>
          <p:cNvCxnSpPr>
            <a:cxnSpLocks/>
            <a:stCxn id="9" idx="5"/>
            <a:endCxn id="34" idx="1"/>
          </p:cNvCxnSpPr>
          <p:nvPr/>
        </p:nvCxnSpPr>
        <p:spPr>
          <a:xfrm>
            <a:off x="4811926" y="3926645"/>
            <a:ext cx="1862132" cy="149909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0" name="Título 1">
            <a:extLst>
              <a:ext uri="{FF2B5EF4-FFF2-40B4-BE49-F238E27FC236}">
                <a16:creationId xmlns:a16="http://schemas.microsoft.com/office/drawing/2014/main" id="{9EA97668-DE7D-41AE-E7DB-62A488F60485}"/>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p:sp>
        <p:nvSpPr>
          <p:cNvPr id="51" name="Marcador de Posição de Conteúdo 2">
            <a:extLst>
              <a:ext uri="{FF2B5EF4-FFF2-40B4-BE49-F238E27FC236}">
                <a16:creationId xmlns:a16="http://schemas.microsoft.com/office/drawing/2014/main" id="{105F87DD-6CF5-C44F-F819-15EC7A7A2F21}"/>
              </a:ext>
            </a:extLst>
          </p:cNvPr>
          <p:cNvSpPr txBox="1">
            <a:spLocks/>
          </p:cNvSpPr>
          <p:nvPr/>
        </p:nvSpPr>
        <p:spPr>
          <a:xfrm>
            <a:off x="540188" y="1094698"/>
            <a:ext cx="7929884" cy="145113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Neste exemplo temos uma rede neuronal que identifica se é maçã ou banana. É constituída por duas entradas, dois </a:t>
            </a:r>
            <a:r>
              <a:rPr lang="pt-PT" sz="1800" dirty="0">
                <a:latin typeface="Calibri"/>
                <a:ea typeface="SimSun"/>
                <a:cs typeface="Times New Roman"/>
              </a:rPr>
              <a:t>perceptrões (uma camada oculta) e duas saídas.</a:t>
            </a:r>
            <a:r>
              <a:rPr lang="pt-PT" sz="1800" dirty="0">
                <a:latin typeface="Calibri"/>
                <a:ea typeface="SimSun"/>
                <a:cs typeface="Calibri"/>
              </a:rPr>
              <a:t> </a:t>
            </a:r>
          </a:p>
          <a:p>
            <a:pPr marL="0" indent="0" algn="just"/>
            <a:r>
              <a:rPr lang="pt-PT" sz="1800" dirty="0">
                <a:latin typeface="Calibri"/>
                <a:ea typeface="SimSun"/>
                <a:cs typeface="Calibri"/>
              </a:rPr>
              <a:t>	A sua saída vai ter valores [1, 0] se for classificado como maçã e [0, 1]  se for banana.</a:t>
            </a:r>
          </a:p>
        </p:txBody>
      </p:sp>
      <p:sp>
        <p:nvSpPr>
          <p:cNvPr id="54" name="Retângulo 53">
            <a:extLst>
              <a:ext uri="{FF2B5EF4-FFF2-40B4-BE49-F238E27FC236}">
                <a16:creationId xmlns:a16="http://schemas.microsoft.com/office/drawing/2014/main" id="{E8B7D712-7916-ED4D-64EB-F68D5BC4B279}"/>
              </a:ext>
            </a:extLst>
          </p:cNvPr>
          <p:cNvSpPr/>
          <p:nvPr/>
        </p:nvSpPr>
        <p:spPr>
          <a:xfrm>
            <a:off x="961054" y="2926750"/>
            <a:ext cx="2032294" cy="4120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Camada de Entrada </a:t>
            </a:r>
          </a:p>
        </p:txBody>
      </p:sp>
      <p:sp>
        <p:nvSpPr>
          <p:cNvPr id="57" name="Retângulo 56">
            <a:extLst>
              <a:ext uri="{FF2B5EF4-FFF2-40B4-BE49-F238E27FC236}">
                <a16:creationId xmlns:a16="http://schemas.microsoft.com/office/drawing/2014/main" id="{FC31B878-9509-C7CA-FADC-C6A88FB97F6E}"/>
              </a:ext>
            </a:extLst>
          </p:cNvPr>
          <p:cNvSpPr/>
          <p:nvPr/>
        </p:nvSpPr>
        <p:spPr>
          <a:xfrm>
            <a:off x="3499869" y="2921332"/>
            <a:ext cx="2032294" cy="412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Camada Oculta</a:t>
            </a:r>
          </a:p>
        </p:txBody>
      </p:sp>
      <p:sp>
        <p:nvSpPr>
          <p:cNvPr id="58" name="Retângulo 57">
            <a:extLst>
              <a:ext uri="{FF2B5EF4-FFF2-40B4-BE49-F238E27FC236}">
                <a16:creationId xmlns:a16="http://schemas.microsoft.com/office/drawing/2014/main" id="{28843F24-D21F-B95D-8CBA-87BBE2BC2645}"/>
              </a:ext>
            </a:extLst>
          </p:cNvPr>
          <p:cNvSpPr/>
          <p:nvPr/>
        </p:nvSpPr>
        <p:spPr>
          <a:xfrm>
            <a:off x="6038685" y="2921332"/>
            <a:ext cx="2032294" cy="4120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Camada de Saída </a:t>
            </a:r>
          </a:p>
        </p:txBody>
      </p:sp>
      <p:sp>
        <p:nvSpPr>
          <p:cNvPr id="2" name="Oval 1">
            <a:extLst>
              <a:ext uri="{FF2B5EF4-FFF2-40B4-BE49-F238E27FC236}">
                <a16:creationId xmlns:a16="http://schemas.microsoft.com/office/drawing/2014/main" id="{8C4C6AC7-88D8-CA75-F177-9D27A1C34FCF}"/>
              </a:ext>
            </a:extLst>
          </p:cNvPr>
          <p:cNvSpPr/>
          <p:nvPr/>
        </p:nvSpPr>
        <p:spPr>
          <a:xfrm>
            <a:off x="2478601" y="6094446"/>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b1.1</a:t>
            </a:r>
          </a:p>
        </p:txBody>
      </p:sp>
      <p:cxnSp>
        <p:nvCxnSpPr>
          <p:cNvPr id="3" name="Conexão reta unidirecional 2">
            <a:extLst>
              <a:ext uri="{FF2B5EF4-FFF2-40B4-BE49-F238E27FC236}">
                <a16:creationId xmlns:a16="http://schemas.microsoft.com/office/drawing/2014/main" id="{20364165-B6A8-402A-319A-D766B3D367C1}"/>
              </a:ext>
            </a:extLst>
          </p:cNvPr>
          <p:cNvCxnSpPr>
            <a:cxnSpLocks/>
            <a:stCxn id="2" idx="0"/>
            <a:endCxn id="9" idx="4"/>
          </p:cNvCxnSpPr>
          <p:nvPr/>
        </p:nvCxnSpPr>
        <p:spPr>
          <a:xfrm flipV="1">
            <a:off x="2912475" y="4016830"/>
            <a:ext cx="1592657" cy="2077616"/>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8" name="Conexão reta unidirecional 7">
            <a:extLst>
              <a:ext uri="{FF2B5EF4-FFF2-40B4-BE49-F238E27FC236}">
                <a16:creationId xmlns:a16="http://schemas.microsoft.com/office/drawing/2014/main" id="{FC0971A7-F946-6002-498B-3A1BA0CEE504}"/>
              </a:ext>
            </a:extLst>
          </p:cNvPr>
          <p:cNvCxnSpPr>
            <a:cxnSpLocks/>
            <a:stCxn id="24" idx="0"/>
            <a:endCxn id="10" idx="3"/>
          </p:cNvCxnSpPr>
          <p:nvPr/>
        </p:nvCxnSpPr>
        <p:spPr>
          <a:xfrm flipV="1">
            <a:off x="3918027" y="5861192"/>
            <a:ext cx="280309" cy="233252"/>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16" name="Retângulo 15">
            <a:extLst>
              <a:ext uri="{FF2B5EF4-FFF2-40B4-BE49-F238E27FC236}">
                <a16:creationId xmlns:a16="http://schemas.microsoft.com/office/drawing/2014/main" id="{F4379822-8FD2-73F9-175C-8A6B0DB65A45}"/>
              </a:ext>
            </a:extLst>
          </p:cNvPr>
          <p:cNvSpPr/>
          <p:nvPr/>
        </p:nvSpPr>
        <p:spPr>
          <a:xfrm>
            <a:off x="6732251" y="6196317"/>
            <a:ext cx="913959" cy="4120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Bias</a:t>
            </a:r>
          </a:p>
        </p:txBody>
      </p:sp>
      <p:cxnSp>
        <p:nvCxnSpPr>
          <p:cNvPr id="18" name="Conexão reta unidirecional 17">
            <a:extLst>
              <a:ext uri="{FF2B5EF4-FFF2-40B4-BE49-F238E27FC236}">
                <a16:creationId xmlns:a16="http://schemas.microsoft.com/office/drawing/2014/main" id="{43813EE6-7917-75F1-C99F-943DDA9A5104}"/>
              </a:ext>
            </a:extLst>
          </p:cNvPr>
          <p:cNvCxnSpPr>
            <a:cxnSpLocks/>
            <a:stCxn id="27" idx="0"/>
          </p:cNvCxnSpPr>
          <p:nvPr/>
        </p:nvCxnSpPr>
        <p:spPr>
          <a:xfrm flipV="1">
            <a:off x="4923578" y="4016829"/>
            <a:ext cx="1929865" cy="2085365"/>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0" name="Conexão reta unidirecional 19">
            <a:extLst>
              <a:ext uri="{FF2B5EF4-FFF2-40B4-BE49-F238E27FC236}">
                <a16:creationId xmlns:a16="http://schemas.microsoft.com/office/drawing/2014/main" id="{0F0246FA-C96B-E3F0-C67B-81901BEDF46D}"/>
              </a:ext>
            </a:extLst>
          </p:cNvPr>
          <p:cNvCxnSpPr>
            <a:cxnSpLocks/>
            <a:stCxn id="29" idx="7"/>
          </p:cNvCxnSpPr>
          <p:nvPr/>
        </p:nvCxnSpPr>
        <p:spPr>
          <a:xfrm flipV="1">
            <a:off x="6235923" y="5861192"/>
            <a:ext cx="483781" cy="331187"/>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E9799982-A2C2-AF52-4DE0-2B7BD73657F7}"/>
              </a:ext>
            </a:extLst>
          </p:cNvPr>
          <p:cNvSpPr/>
          <p:nvPr/>
        </p:nvSpPr>
        <p:spPr>
          <a:xfrm>
            <a:off x="3484153" y="6094444"/>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b1.2</a:t>
            </a:r>
          </a:p>
        </p:txBody>
      </p:sp>
      <p:sp>
        <p:nvSpPr>
          <p:cNvPr id="27" name="Oval 26">
            <a:extLst>
              <a:ext uri="{FF2B5EF4-FFF2-40B4-BE49-F238E27FC236}">
                <a16:creationId xmlns:a16="http://schemas.microsoft.com/office/drawing/2014/main" id="{C3DD7E57-1524-59D0-8385-A4E94D745447}"/>
              </a:ext>
            </a:extLst>
          </p:cNvPr>
          <p:cNvSpPr/>
          <p:nvPr/>
        </p:nvSpPr>
        <p:spPr>
          <a:xfrm>
            <a:off x="4489704" y="6102194"/>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b2.1</a:t>
            </a:r>
          </a:p>
        </p:txBody>
      </p:sp>
      <p:sp>
        <p:nvSpPr>
          <p:cNvPr id="29" name="Oval 28">
            <a:extLst>
              <a:ext uri="{FF2B5EF4-FFF2-40B4-BE49-F238E27FC236}">
                <a16:creationId xmlns:a16="http://schemas.microsoft.com/office/drawing/2014/main" id="{E5E90AA2-6D18-96B7-4BD3-316B0FAFD02F}"/>
              </a:ext>
            </a:extLst>
          </p:cNvPr>
          <p:cNvSpPr/>
          <p:nvPr/>
        </p:nvSpPr>
        <p:spPr>
          <a:xfrm>
            <a:off x="5495255" y="6102194"/>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b2.2</a:t>
            </a:r>
          </a:p>
        </p:txBody>
      </p:sp>
      <p:sp>
        <p:nvSpPr>
          <p:cNvPr id="4" name="CaixaDeTexto 3">
            <a:extLst>
              <a:ext uri="{FF2B5EF4-FFF2-40B4-BE49-F238E27FC236}">
                <a16:creationId xmlns:a16="http://schemas.microsoft.com/office/drawing/2014/main" id="{F432F6DB-B80B-DD42-93B1-7170A9E96075}"/>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41</a:t>
            </a:fld>
            <a:endParaRPr lang="pt-PT" dirty="0"/>
          </a:p>
        </p:txBody>
      </p:sp>
    </p:spTree>
    <p:extLst>
      <p:ext uri="{BB962C8B-B14F-4D97-AF65-F5344CB8AC3E}">
        <p14:creationId xmlns:p14="http://schemas.microsoft.com/office/powerpoint/2010/main" val="1279264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ítulo 1">
            <a:extLst>
              <a:ext uri="{FF2B5EF4-FFF2-40B4-BE49-F238E27FC236}">
                <a16:creationId xmlns:a16="http://schemas.microsoft.com/office/drawing/2014/main" id="{9EA97668-DE7D-41AE-E7DB-62A488F60485}"/>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p:sp>
        <p:nvSpPr>
          <p:cNvPr id="25" name="Oval 24">
            <a:extLst>
              <a:ext uri="{FF2B5EF4-FFF2-40B4-BE49-F238E27FC236}">
                <a16:creationId xmlns:a16="http://schemas.microsoft.com/office/drawing/2014/main" id="{39C2DA2F-5F86-9E95-BF0D-4BE84548DEB4}"/>
              </a:ext>
            </a:extLst>
          </p:cNvPr>
          <p:cNvSpPr/>
          <p:nvPr/>
        </p:nvSpPr>
        <p:spPr>
          <a:xfrm>
            <a:off x="1459319" y="950751"/>
            <a:ext cx="867747" cy="61582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i1</a:t>
            </a:r>
          </a:p>
        </p:txBody>
      </p:sp>
      <p:sp>
        <p:nvSpPr>
          <p:cNvPr id="26" name="Oval 25">
            <a:extLst>
              <a:ext uri="{FF2B5EF4-FFF2-40B4-BE49-F238E27FC236}">
                <a16:creationId xmlns:a16="http://schemas.microsoft.com/office/drawing/2014/main" id="{B5B472CC-9A7B-6C17-16B9-88CCA8836C7E}"/>
              </a:ext>
            </a:extLst>
          </p:cNvPr>
          <p:cNvSpPr/>
          <p:nvPr/>
        </p:nvSpPr>
        <p:spPr>
          <a:xfrm>
            <a:off x="1459318" y="2885298"/>
            <a:ext cx="867747" cy="61582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i2</a:t>
            </a:r>
          </a:p>
        </p:txBody>
      </p:sp>
      <p:sp>
        <p:nvSpPr>
          <p:cNvPr id="27" name="Oval 26">
            <a:extLst>
              <a:ext uri="{FF2B5EF4-FFF2-40B4-BE49-F238E27FC236}">
                <a16:creationId xmlns:a16="http://schemas.microsoft.com/office/drawing/2014/main" id="{1076F4F9-79BC-EE46-730D-464865FDE2B7}"/>
              </a:ext>
            </a:extLst>
          </p:cNvPr>
          <p:cNvSpPr/>
          <p:nvPr/>
        </p:nvSpPr>
        <p:spPr>
          <a:xfrm>
            <a:off x="3935041" y="950751"/>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h1</a:t>
            </a:r>
          </a:p>
        </p:txBody>
      </p:sp>
      <p:sp>
        <p:nvSpPr>
          <p:cNvPr id="28" name="Oval 27">
            <a:extLst>
              <a:ext uri="{FF2B5EF4-FFF2-40B4-BE49-F238E27FC236}">
                <a16:creationId xmlns:a16="http://schemas.microsoft.com/office/drawing/2014/main" id="{FAB67508-A62B-C638-ECFC-3FB53A590E0A}"/>
              </a:ext>
            </a:extLst>
          </p:cNvPr>
          <p:cNvSpPr/>
          <p:nvPr/>
        </p:nvSpPr>
        <p:spPr>
          <a:xfrm>
            <a:off x="3935040" y="2885298"/>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h2</a:t>
            </a:r>
          </a:p>
        </p:txBody>
      </p:sp>
      <p:sp>
        <p:nvSpPr>
          <p:cNvPr id="29" name="Oval 28">
            <a:extLst>
              <a:ext uri="{FF2B5EF4-FFF2-40B4-BE49-F238E27FC236}">
                <a16:creationId xmlns:a16="http://schemas.microsoft.com/office/drawing/2014/main" id="{50D3EF04-0579-2998-B9D1-7A6AE739D208}"/>
              </a:ext>
            </a:extLst>
          </p:cNvPr>
          <p:cNvSpPr/>
          <p:nvPr/>
        </p:nvSpPr>
        <p:spPr>
          <a:xfrm>
            <a:off x="6410763" y="950750"/>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o1</a:t>
            </a:r>
          </a:p>
        </p:txBody>
      </p:sp>
      <p:cxnSp>
        <p:nvCxnSpPr>
          <p:cNvPr id="30" name="Conexão reta unidirecional 29">
            <a:extLst>
              <a:ext uri="{FF2B5EF4-FFF2-40B4-BE49-F238E27FC236}">
                <a16:creationId xmlns:a16="http://schemas.microsoft.com/office/drawing/2014/main" id="{20A6C253-689A-7691-38CF-E8E655BA97F5}"/>
              </a:ext>
            </a:extLst>
          </p:cNvPr>
          <p:cNvCxnSpPr>
            <a:cxnSpLocks/>
            <a:stCxn id="25" idx="5"/>
            <a:endCxn id="28" idx="1"/>
          </p:cNvCxnSpPr>
          <p:nvPr/>
        </p:nvCxnSpPr>
        <p:spPr>
          <a:xfrm>
            <a:off x="2199987" y="1476387"/>
            <a:ext cx="1862132" cy="14990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Conexão reta unidirecional 30">
            <a:extLst>
              <a:ext uri="{FF2B5EF4-FFF2-40B4-BE49-F238E27FC236}">
                <a16:creationId xmlns:a16="http://schemas.microsoft.com/office/drawing/2014/main" id="{89E67544-CAF2-07EA-E864-8077783B7D85}"/>
              </a:ext>
            </a:extLst>
          </p:cNvPr>
          <p:cNvCxnSpPr>
            <a:cxnSpLocks/>
            <a:stCxn id="25" idx="6"/>
            <a:endCxn id="27" idx="2"/>
          </p:cNvCxnSpPr>
          <p:nvPr/>
        </p:nvCxnSpPr>
        <p:spPr>
          <a:xfrm>
            <a:off x="2327066" y="1258662"/>
            <a:ext cx="1607975"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Conexão reta unidirecional 31">
            <a:extLst>
              <a:ext uri="{FF2B5EF4-FFF2-40B4-BE49-F238E27FC236}">
                <a16:creationId xmlns:a16="http://schemas.microsoft.com/office/drawing/2014/main" id="{CD7D8FFE-2F17-1FEA-E75F-3C74073133EB}"/>
              </a:ext>
            </a:extLst>
          </p:cNvPr>
          <p:cNvCxnSpPr>
            <a:cxnSpLocks/>
            <a:stCxn id="26" idx="6"/>
            <a:endCxn id="28" idx="2"/>
          </p:cNvCxnSpPr>
          <p:nvPr/>
        </p:nvCxnSpPr>
        <p:spPr>
          <a:xfrm>
            <a:off x="2327065" y="3193209"/>
            <a:ext cx="1607975"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Conexão reta unidirecional 32">
            <a:extLst>
              <a:ext uri="{FF2B5EF4-FFF2-40B4-BE49-F238E27FC236}">
                <a16:creationId xmlns:a16="http://schemas.microsoft.com/office/drawing/2014/main" id="{527B482D-1CC3-597D-FBB7-4005713F15CC}"/>
              </a:ext>
            </a:extLst>
          </p:cNvPr>
          <p:cNvCxnSpPr>
            <a:cxnSpLocks/>
            <a:stCxn id="26" idx="7"/>
            <a:endCxn id="27" idx="3"/>
          </p:cNvCxnSpPr>
          <p:nvPr/>
        </p:nvCxnSpPr>
        <p:spPr>
          <a:xfrm flipV="1">
            <a:off x="2199986" y="1476387"/>
            <a:ext cx="1862134" cy="14990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Conexão reta unidirecional 33">
            <a:extLst>
              <a:ext uri="{FF2B5EF4-FFF2-40B4-BE49-F238E27FC236}">
                <a16:creationId xmlns:a16="http://schemas.microsoft.com/office/drawing/2014/main" id="{137750E6-EB3A-DBD5-AAF7-DDCEB7ABE24E}"/>
              </a:ext>
            </a:extLst>
          </p:cNvPr>
          <p:cNvCxnSpPr>
            <a:cxnSpLocks/>
            <a:stCxn id="27" idx="6"/>
            <a:endCxn id="29" idx="2"/>
          </p:cNvCxnSpPr>
          <p:nvPr/>
        </p:nvCxnSpPr>
        <p:spPr>
          <a:xfrm flipV="1">
            <a:off x="4802788" y="1258661"/>
            <a:ext cx="1607975"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Conexão reta unidirecional 34">
            <a:extLst>
              <a:ext uri="{FF2B5EF4-FFF2-40B4-BE49-F238E27FC236}">
                <a16:creationId xmlns:a16="http://schemas.microsoft.com/office/drawing/2014/main" id="{8B8DFFDF-5D0F-777D-0772-AF475EDFF0AB}"/>
              </a:ext>
            </a:extLst>
          </p:cNvPr>
          <p:cNvCxnSpPr>
            <a:cxnSpLocks/>
            <a:stCxn id="28" idx="7"/>
            <a:endCxn id="29" idx="3"/>
          </p:cNvCxnSpPr>
          <p:nvPr/>
        </p:nvCxnSpPr>
        <p:spPr>
          <a:xfrm flipV="1">
            <a:off x="4675708" y="1476386"/>
            <a:ext cx="1862134" cy="149909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173833B7-6AC9-FEC7-7782-462F5A086BDA}"/>
              </a:ext>
            </a:extLst>
          </p:cNvPr>
          <p:cNvSpPr/>
          <p:nvPr/>
        </p:nvSpPr>
        <p:spPr>
          <a:xfrm>
            <a:off x="6410762" y="2885297"/>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o2</a:t>
            </a:r>
          </a:p>
        </p:txBody>
      </p:sp>
      <p:cxnSp>
        <p:nvCxnSpPr>
          <p:cNvPr id="37" name="Conexão reta unidirecional 36">
            <a:extLst>
              <a:ext uri="{FF2B5EF4-FFF2-40B4-BE49-F238E27FC236}">
                <a16:creationId xmlns:a16="http://schemas.microsoft.com/office/drawing/2014/main" id="{8422AC7F-33A5-8EC9-502A-09EC15D8CC06}"/>
              </a:ext>
            </a:extLst>
          </p:cNvPr>
          <p:cNvCxnSpPr>
            <a:cxnSpLocks/>
            <a:stCxn id="28" idx="6"/>
            <a:endCxn id="36" idx="2"/>
          </p:cNvCxnSpPr>
          <p:nvPr/>
        </p:nvCxnSpPr>
        <p:spPr>
          <a:xfrm flipV="1">
            <a:off x="4802787" y="3193208"/>
            <a:ext cx="1607975"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Conexão reta unidirecional 37">
            <a:extLst>
              <a:ext uri="{FF2B5EF4-FFF2-40B4-BE49-F238E27FC236}">
                <a16:creationId xmlns:a16="http://schemas.microsoft.com/office/drawing/2014/main" id="{B9B4893D-0B3F-CDCD-A7BB-3402DE10DDE6}"/>
              </a:ext>
            </a:extLst>
          </p:cNvPr>
          <p:cNvCxnSpPr>
            <a:cxnSpLocks/>
            <a:stCxn id="27" idx="5"/>
            <a:endCxn id="36" idx="1"/>
          </p:cNvCxnSpPr>
          <p:nvPr/>
        </p:nvCxnSpPr>
        <p:spPr>
          <a:xfrm>
            <a:off x="4675709" y="1476387"/>
            <a:ext cx="1862132" cy="149909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978C6291-5B00-D4C8-5AF4-BA8F26EAF95E}"/>
              </a:ext>
            </a:extLst>
          </p:cNvPr>
          <p:cNvSpPr/>
          <p:nvPr/>
        </p:nvSpPr>
        <p:spPr>
          <a:xfrm>
            <a:off x="2342384" y="3644188"/>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b1,1</a:t>
            </a:r>
          </a:p>
        </p:txBody>
      </p:sp>
      <p:cxnSp>
        <p:nvCxnSpPr>
          <p:cNvPr id="41" name="Conexão reta unidirecional 40">
            <a:extLst>
              <a:ext uri="{FF2B5EF4-FFF2-40B4-BE49-F238E27FC236}">
                <a16:creationId xmlns:a16="http://schemas.microsoft.com/office/drawing/2014/main" id="{FF004440-6B2E-D9B2-A537-19754A021EFE}"/>
              </a:ext>
            </a:extLst>
          </p:cNvPr>
          <p:cNvCxnSpPr>
            <a:cxnSpLocks/>
            <a:stCxn id="40" idx="7"/>
            <a:endCxn id="27" idx="4"/>
          </p:cNvCxnSpPr>
          <p:nvPr/>
        </p:nvCxnSpPr>
        <p:spPr>
          <a:xfrm flipV="1">
            <a:off x="3083052" y="1566572"/>
            <a:ext cx="1285863" cy="2167801"/>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42" name="Conexão reta unidirecional 41">
            <a:extLst>
              <a:ext uri="{FF2B5EF4-FFF2-40B4-BE49-F238E27FC236}">
                <a16:creationId xmlns:a16="http://schemas.microsoft.com/office/drawing/2014/main" id="{7F8BDF8E-BEB4-CF8D-A5C9-727D2BB2279E}"/>
              </a:ext>
            </a:extLst>
          </p:cNvPr>
          <p:cNvCxnSpPr>
            <a:cxnSpLocks/>
            <a:stCxn id="46" idx="0"/>
            <a:endCxn id="28" idx="3"/>
          </p:cNvCxnSpPr>
          <p:nvPr/>
        </p:nvCxnSpPr>
        <p:spPr>
          <a:xfrm flipV="1">
            <a:off x="3781810" y="3410934"/>
            <a:ext cx="280309" cy="233252"/>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44" name="Conexão reta unidirecional 43">
            <a:extLst>
              <a:ext uri="{FF2B5EF4-FFF2-40B4-BE49-F238E27FC236}">
                <a16:creationId xmlns:a16="http://schemas.microsoft.com/office/drawing/2014/main" id="{E810E04F-2466-10FB-5196-45D07D0CFFFC}"/>
              </a:ext>
            </a:extLst>
          </p:cNvPr>
          <p:cNvCxnSpPr>
            <a:cxnSpLocks/>
            <a:stCxn id="47" idx="7"/>
          </p:cNvCxnSpPr>
          <p:nvPr/>
        </p:nvCxnSpPr>
        <p:spPr>
          <a:xfrm flipV="1">
            <a:off x="5247387" y="1553670"/>
            <a:ext cx="1623071" cy="2175550"/>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45" name="Conexão reta unidirecional 44">
            <a:extLst>
              <a:ext uri="{FF2B5EF4-FFF2-40B4-BE49-F238E27FC236}">
                <a16:creationId xmlns:a16="http://schemas.microsoft.com/office/drawing/2014/main" id="{78A9CB91-26BC-33A0-8E42-E550DBFEF0A7}"/>
              </a:ext>
            </a:extLst>
          </p:cNvPr>
          <p:cNvCxnSpPr>
            <a:cxnSpLocks/>
          </p:cNvCxnSpPr>
          <p:nvPr/>
        </p:nvCxnSpPr>
        <p:spPr>
          <a:xfrm flipV="1">
            <a:off x="6191814" y="3410934"/>
            <a:ext cx="391673" cy="323439"/>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15C3961D-332B-E3F8-6314-CC4B939C89D5}"/>
              </a:ext>
            </a:extLst>
          </p:cNvPr>
          <p:cNvSpPr/>
          <p:nvPr/>
        </p:nvSpPr>
        <p:spPr>
          <a:xfrm>
            <a:off x="3347936" y="3644186"/>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b1,2</a:t>
            </a:r>
          </a:p>
        </p:txBody>
      </p:sp>
      <p:sp>
        <p:nvSpPr>
          <p:cNvPr id="47" name="Oval 46">
            <a:extLst>
              <a:ext uri="{FF2B5EF4-FFF2-40B4-BE49-F238E27FC236}">
                <a16:creationId xmlns:a16="http://schemas.microsoft.com/office/drawing/2014/main" id="{4C805033-2862-8EA7-D726-41C3951B4C90}"/>
              </a:ext>
            </a:extLst>
          </p:cNvPr>
          <p:cNvSpPr/>
          <p:nvPr/>
        </p:nvSpPr>
        <p:spPr>
          <a:xfrm>
            <a:off x="4506719" y="3639035"/>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b2,1</a:t>
            </a:r>
          </a:p>
        </p:txBody>
      </p:sp>
      <p:sp>
        <p:nvSpPr>
          <p:cNvPr id="48" name="Oval 47">
            <a:extLst>
              <a:ext uri="{FF2B5EF4-FFF2-40B4-BE49-F238E27FC236}">
                <a16:creationId xmlns:a16="http://schemas.microsoft.com/office/drawing/2014/main" id="{53C3B56F-F21A-EF18-03BD-0E2404CAFD20}"/>
              </a:ext>
            </a:extLst>
          </p:cNvPr>
          <p:cNvSpPr/>
          <p:nvPr/>
        </p:nvSpPr>
        <p:spPr>
          <a:xfrm>
            <a:off x="5474760" y="3639035"/>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b2,2</a:t>
            </a:r>
          </a:p>
        </p:txBody>
      </p:sp>
      <p:sp>
        <p:nvSpPr>
          <p:cNvPr id="52" name="Marcador de Posição de Conteúdo 2">
            <a:extLst>
              <a:ext uri="{FF2B5EF4-FFF2-40B4-BE49-F238E27FC236}">
                <a16:creationId xmlns:a16="http://schemas.microsoft.com/office/drawing/2014/main" id="{522288D9-97A1-0D3B-EEFD-EC2062BDDCB0}"/>
              </a:ext>
            </a:extLst>
          </p:cNvPr>
          <p:cNvSpPr txBox="1">
            <a:spLocks/>
          </p:cNvSpPr>
          <p:nvPr/>
        </p:nvSpPr>
        <p:spPr>
          <a:xfrm>
            <a:off x="607058" y="4233878"/>
            <a:ext cx="7929884" cy="23783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b="1" dirty="0">
                <a:latin typeface="Calibri"/>
                <a:ea typeface="SimSun"/>
                <a:cs typeface="Calibri"/>
              </a:rPr>
              <a:t>Cálculos para a entrada h1 e h2:</a:t>
            </a:r>
          </a:p>
          <a:p>
            <a:pPr marL="0" indent="0" algn="just"/>
            <a:r>
              <a:rPr lang="pt-PT" sz="1800" dirty="0">
                <a:latin typeface="Calibri"/>
                <a:ea typeface="SimSun"/>
                <a:cs typeface="Calibri"/>
              </a:rPr>
              <a:t>	Entrada(h1) = w1*i1 + w2*i2 + b1,1*1 </a:t>
            </a:r>
          </a:p>
          <a:p>
            <a:pPr marL="0" indent="0" algn="just"/>
            <a:r>
              <a:rPr lang="pt-PT" sz="1800" dirty="0">
                <a:latin typeface="Calibri"/>
                <a:ea typeface="SimSun"/>
                <a:cs typeface="Calibri"/>
              </a:rPr>
              <a:t>				   = 0,11* 0,22 + 0,25*0,93 + 0,30*1  = </a:t>
            </a:r>
            <a:r>
              <a:rPr lang="pt-PT" sz="1800" b="1" dirty="0">
                <a:latin typeface="Calibri"/>
                <a:ea typeface="SimSun"/>
                <a:cs typeface="Calibri"/>
              </a:rPr>
              <a:t>0,55670</a:t>
            </a:r>
          </a:p>
          <a:p>
            <a:pPr marL="0" indent="0" algn="just"/>
            <a:endParaRPr lang="pt-PT" sz="1800" dirty="0">
              <a:latin typeface="Calibri"/>
              <a:ea typeface="SimSun"/>
              <a:cs typeface="Calibri"/>
            </a:endParaRPr>
          </a:p>
          <a:p>
            <a:pPr marL="0" indent="0" algn="just"/>
            <a:r>
              <a:rPr lang="pt-PT" sz="1800" dirty="0">
                <a:latin typeface="Calibri"/>
                <a:ea typeface="SimSun"/>
                <a:cs typeface="Calibri"/>
              </a:rPr>
              <a:t>	Entrada(h2) = w3*i1 + w4*i2 + b1,2*1                 = </a:t>
            </a:r>
            <a:r>
              <a:rPr lang="pt-PT" sz="1800" b="1" dirty="0">
                <a:latin typeface="Calibri"/>
                <a:ea typeface="SimSun"/>
                <a:cs typeface="Calibri"/>
              </a:rPr>
              <a:t>0,71700</a:t>
            </a:r>
          </a:p>
          <a:p>
            <a:pPr marL="0" indent="0" algn="just"/>
            <a:r>
              <a:rPr lang="pt-PT" sz="1800" dirty="0">
                <a:latin typeface="Calibri"/>
                <a:ea typeface="SimSun"/>
                <a:cs typeface="Calibri"/>
              </a:rPr>
              <a:t> </a:t>
            </a:r>
          </a:p>
        </p:txBody>
      </p:sp>
      <p:sp>
        <p:nvSpPr>
          <p:cNvPr id="2" name="CaixaDeTexto 1">
            <a:extLst>
              <a:ext uri="{FF2B5EF4-FFF2-40B4-BE49-F238E27FC236}">
                <a16:creationId xmlns:a16="http://schemas.microsoft.com/office/drawing/2014/main" id="{235F9120-09FB-913D-029A-ED38BAB045FB}"/>
              </a:ext>
            </a:extLst>
          </p:cNvPr>
          <p:cNvSpPr txBox="1"/>
          <p:nvPr/>
        </p:nvSpPr>
        <p:spPr>
          <a:xfrm>
            <a:off x="424149" y="1041761"/>
            <a:ext cx="984565" cy="369332"/>
          </a:xfrm>
          <a:prstGeom prst="rect">
            <a:avLst/>
          </a:prstGeom>
          <a:noFill/>
        </p:spPr>
        <p:txBody>
          <a:bodyPr wrap="none" rtlCol="0">
            <a:spAutoFit/>
          </a:bodyPr>
          <a:lstStyle/>
          <a:p>
            <a:r>
              <a:rPr lang="pt-PT" dirty="0">
                <a:solidFill>
                  <a:schemeClr val="accent6">
                    <a:lumMod val="50000"/>
                  </a:schemeClr>
                </a:solidFill>
              </a:rPr>
              <a:t>i1 = 0,22</a:t>
            </a:r>
          </a:p>
        </p:txBody>
      </p:sp>
      <p:sp>
        <p:nvSpPr>
          <p:cNvPr id="3" name="CaixaDeTexto 2">
            <a:extLst>
              <a:ext uri="{FF2B5EF4-FFF2-40B4-BE49-F238E27FC236}">
                <a16:creationId xmlns:a16="http://schemas.microsoft.com/office/drawing/2014/main" id="{C702AA55-5A46-EDBF-D4F5-EC6EFE321791}"/>
              </a:ext>
            </a:extLst>
          </p:cNvPr>
          <p:cNvSpPr txBox="1"/>
          <p:nvPr/>
        </p:nvSpPr>
        <p:spPr>
          <a:xfrm rot="19090113">
            <a:off x="2854882" y="1551951"/>
            <a:ext cx="1096775" cy="369332"/>
          </a:xfrm>
          <a:prstGeom prst="rect">
            <a:avLst/>
          </a:prstGeom>
          <a:noFill/>
        </p:spPr>
        <p:txBody>
          <a:bodyPr wrap="none" rtlCol="0">
            <a:spAutoFit/>
          </a:bodyPr>
          <a:lstStyle/>
          <a:p>
            <a:r>
              <a:rPr lang="pt-PT" dirty="0"/>
              <a:t>w2 = 0,25</a:t>
            </a:r>
          </a:p>
        </p:txBody>
      </p:sp>
      <p:sp>
        <p:nvSpPr>
          <p:cNvPr id="4" name="CaixaDeTexto 3">
            <a:extLst>
              <a:ext uri="{FF2B5EF4-FFF2-40B4-BE49-F238E27FC236}">
                <a16:creationId xmlns:a16="http://schemas.microsoft.com/office/drawing/2014/main" id="{26832FD0-191C-6771-1877-001BB115CA3A}"/>
              </a:ext>
            </a:extLst>
          </p:cNvPr>
          <p:cNvSpPr txBox="1"/>
          <p:nvPr/>
        </p:nvSpPr>
        <p:spPr>
          <a:xfrm rot="2450216">
            <a:off x="1939050" y="1782471"/>
            <a:ext cx="1096775" cy="369332"/>
          </a:xfrm>
          <a:prstGeom prst="rect">
            <a:avLst/>
          </a:prstGeom>
          <a:noFill/>
        </p:spPr>
        <p:txBody>
          <a:bodyPr wrap="none" rtlCol="0">
            <a:spAutoFit/>
          </a:bodyPr>
          <a:lstStyle/>
          <a:p>
            <a:r>
              <a:rPr lang="pt-PT" dirty="0"/>
              <a:t>w3 = 0,27</a:t>
            </a:r>
          </a:p>
        </p:txBody>
      </p:sp>
      <p:sp>
        <p:nvSpPr>
          <p:cNvPr id="5" name="CaixaDeTexto 4">
            <a:extLst>
              <a:ext uri="{FF2B5EF4-FFF2-40B4-BE49-F238E27FC236}">
                <a16:creationId xmlns:a16="http://schemas.microsoft.com/office/drawing/2014/main" id="{D7C7D344-C285-FFF7-8BFE-13EB2434BFE1}"/>
              </a:ext>
            </a:extLst>
          </p:cNvPr>
          <p:cNvSpPr txBox="1"/>
          <p:nvPr/>
        </p:nvSpPr>
        <p:spPr>
          <a:xfrm>
            <a:off x="2392265" y="2802849"/>
            <a:ext cx="1096775" cy="369332"/>
          </a:xfrm>
          <a:prstGeom prst="rect">
            <a:avLst/>
          </a:prstGeom>
          <a:noFill/>
        </p:spPr>
        <p:txBody>
          <a:bodyPr wrap="none" rtlCol="0">
            <a:spAutoFit/>
          </a:bodyPr>
          <a:lstStyle/>
          <a:p>
            <a:r>
              <a:rPr lang="pt-PT" dirty="0"/>
              <a:t>w4 = 0,32</a:t>
            </a:r>
          </a:p>
        </p:txBody>
      </p:sp>
      <p:sp>
        <p:nvSpPr>
          <p:cNvPr id="8" name="CaixaDeTexto 7">
            <a:extLst>
              <a:ext uri="{FF2B5EF4-FFF2-40B4-BE49-F238E27FC236}">
                <a16:creationId xmlns:a16="http://schemas.microsoft.com/office/drawing/2014/main" id="{9AC0C37F-E171-EB02-EEC9-DDDC7DDE2901}"/>
              </a:ext>
            </a:extLst>
          </p:cNvPr>
          <p:cNvSpPr txBox="1"/>
          <p:nvPr/>
        </p:nvSpPr>
        <p:spPr>
          <a:xfrm>
            <a:off x="4995172" y="881011"/>
            <a:ext cx="1096775" cy="369332"/>
          </a:xfrm>
          <a:prstGeom prst="rect">
            <a:avLst/>
          </a:prstGeom>
          <a:noFill/>
        </p:spPr>
        <p:txBody>
          <a:bodyPr wrap="none" rtlCol="0">
            <a:spAutoFit/>
          </a:bodyPr>
          <a:lstStyle/>
          <a:p>
            <a:r>
              <a:rPr lang="pt-PT" dirty="0"/>
              <a:t>w5 = 0,37</a:t>
            </a:r>
          </a:p>
        </p:txBody>
      </p:sp>
      <p:sp>
        <p:nvSpPr>
          <p:cNvPr id="9" name="CaixaDeTexto 8">
            <a:extLst>
              <a:ext uri="{FF2B5EF4-FFF2-40B4-BE49-F238E27FC236}">
                <a16:creationId xmlns:a16="http://schemas.microsoft.com/office/drawing/2014/main" id="{7591D33C-6BC0-76C8-A6EA-8F614817B566}"/>
              </a:ext>
            </a:extLst>
          </p:cNvPr>
          <p:cNvSpPr txBox="1"/>
          <p:nvPr/>
        </p:nvSpPr>
        <p:spPr>
          <a:xfrm rot="19113995">
            <a:off x="5355103" y="1530324"/>
            <a:ext cx="1096775" cy="369332"/>
          </a:xfrm>
          <a:prstGeom prst="rect">
            <a:avLst/>
          </a:prstGeom>
          <a:noFill/>
        </p:spPr>
        <p:txBody>
          <a:bodyPr wrap="none" rtlCol="0">
            <a:spAutoFit/>
          </a:bodyPr>
          <a:lstStyle/>
          <a:p>
            <a:r>
              <a:rPr lang="pt-PT" dirty="0"/>
              <a:t>w6 = 0,43</a:t>
            </a:r>
          </a:p>
        </p:txBody>
      </p:sp>
      <p:sp>
        <p:nvSpPr>
          <p:cNvPr id="10" name="CaixaDeTexto 9">
            <a:extLst>
              <a:ext uri="{FF2B5EF4-FFF2-40B4-BE49-F238E27FC236}">
                <a16:creationId xmlns:a16="http://schemas.microsoft.com/office/drawing/2014/main" id="{DB41B598-6C2F-52E0-281E-D270DEBCDF24}"/>
              </a:ext>
            </a:extLst>
          </p:cNvPr>
          <p:cNvSpPr txBox="1"/>
          <p:nvPr/>
        </p:nvSpPr>
        <p:spPr>
          <a:xfrm rot="2387262">
            <a:off x="4408725" y="1794027"/>
            <a:ext cx="1149674" cy="369332"/>
          </a:xfrm>
          <a:prstGeom prst="rect">
            <a:avLst/>
          </a:prstGeom>
          <a:noFill/>
        </p:spPr>
        <p:txBody>
          <a:bodyPr wrap="none" rtlCol="0">
            <a:spAutoFit/>
          </a:bodyPr>
          <a:lstStyle/>
          <a:p>
            <a:r>
              <a:rPr lang="pt-PT" dirty="0"/>
              <a:t>w7 = 0, 48</a:t>
            </a:r>
          </a:p>
        </p:txBody>
      </p:sp>
      <p:sp>
        <p:nvSpPr>
          <p:cNvPr id="11" name="CaixaDeTexto 10">
            <a:extLst>
              <a:ext uri="{FF2B5EF4-FFF2-40B4-BE49-F238E27FC236}">
                <a16:creationId xmlns:a16="http://schemas.microsoft.com/office/drawing/2014/main" id="{4E14A5A2-B451-2160-0CC3-7FD789286615}"/>
              </a:ext>
            </a:extLst>
          </p:cNvPr>
          <p:cNvSpPr txBox="1"/>
          <p:nvPr/>
        </p:nvSpPr>
        <p:spPr>
          <a:xfrm>
            <a:off x="4761592" y="2814031"/>
            <a:ext cx="1096775" cy="369332"/>
          </a:xfrm>
          <a:prstGeom prst="rect">
            <a:avLst/>
          </a:prstGeom>
          <a:noFill/>
        </p:spPr>
        <p:txBody>
          <a:bodyPr wrap="none" rtlCol="0">
            <a:spAutoFit/>
          </a:bodyPr>
          <a:lstStyle/>
          <a:p>
            <a:r>
              <a:rPr lang="pt-PT" dirty="0"/>
              <a:t>w8 = 0,53</a:t>
            </a:r>
          </a:p>
        </p:txBody>
      </p:sp>
      <p:sp>
        <p:nvSpPr>
          <p:cNvPr id="12" name="CaixaDeTexto 11">
            <a:extLst>
              <a:ext uri="{FF2B5EF4-FFF2-40B4-BE49-F238E27FC236}">
                <a16:creationId xmlns:a16="http://schemas.microsoft.com/office/drawing/2014/main" id="{B6BBC17D-F127-26AC-5447-D29482D07E62}"/>
              </a:ext>
            </a:extLst>
          </p:cNvPr>
          <p:cNvSpPr txBox="1"/>
          <p:nvPr/>
        </p:nvSpPr>
        <p:spPr>
          <a:xfrm>
            <a:off x="2576281" y="916307"/>
            <a:ext cx="1096775" cy="369332"/>
          </a:xfrm>
          <a:prstGeom prst="rect">
            <a:avLst/>
          </a:prstGeom>
          <a:noFill/>
        </p:spPr>
        <p:txBody>
          <a:bodyPr wrap="none" rtlCol="0">
            <a:spAutoFit/>
          </a:bodyPr>
          <a:lstStyle/>
          <a:p>
            <a:r>
              <a:rPr lang="pt-PT" dirty="0"/>
              <a:t>w1 = 0,11</a:t>
            </a:r>
          </a:p>
        </p:txBody>
      </p:sp>
      <p:sp>
        <p:nvSpPr>
          <p:cNvPr id="13" name="CaixaDeTexto 12">
            <a:extLst>
              <a:ext uri="{FF2B5EF4-FFF2-40B4-BE49-F238E27FC236}">
                <a16:creationId xmlns:a16="http://schemas.microsoft.com/office/drawing/2014/main" id="{F6CDFC72-EAE0-F62A-A907-EEAC76965380}"/>
              </a:ext>
            </a:extLst>
          </p:cNvPr>
          <p:cNvSpPr txBox="1"/>
          <p:nvPr/>
        </p:nvSpPr>
        <p:spPr>
          <a:xfrm>
            <a:off x="412441" y="3059668"/>
            <a:ext cx="984565" cy="369332"/>
          </a:xfrm>
          <a:prstGeom prst="rect">
            <a:avLst/>
          </a:prstGeom>
          <a:noFill/>
        </p:spPr>
        <p:txBody>
          <a:bodyPr wrap="none" rtlCol="0">
            <a:spAutoFit/>
          </a:bodyPr>
          <a:lstStyle/>
          <a:p>
            <a:r>
              <a:rPr lang="pt-PT" dirty="0">
                <a:solidFill>
                  <a:schemeClr val="accent6">
                    <a:lumMod val="50000"/>
                  </a:schemeClr>
                </a:solidFill>
              </a:rPr>
              <a:t>i2 = 0,93</a:t>
            </a:r>
          </a:p>
        </p:txBody>
      </p:sp>
      <p:sp>
        <p:nvSpPr>
          <p:cNvPr id="14" name="CaixaDeTexto 13">
            <a:extLst>
              <a:ext uri="{FF2B5EF4-FFF2-40B4-BE49-F238E27FC236}">
                <a16:creationId xmlns:a16="http://schemas.microsoft.com/office/drawing/2014/main" id="{FA0C34F4-CC36-D15A-D89E-D00AA72BA6F6}"/>
              </a:ext>
            </a:extLst>
          </p:cNvPr>
          <p:cNvSpPr txBox="1"/>
          <p:nvPr/>
        </p:nvSpPr>
        <p:spPr>
          <a:xfrm>
            <a:off x="2475145" y="3339663"/>
            <a:ext cx="593432" cy="369332"/>
          </a:xfrm>
          <a:prstGeom prst="rect">
            <a:avLst/>
          </a:prstGeom>
          <a:noFill/>
        </p:spPr>
        <p:txBody>
          <a:bodyPr wrap="none" rtlCol="0">
            <a:spAutoFit/>
          </a:bodyPr>
          <a:lstStyle/>
          <a:p>
            <a:r>
              <a:rPr lang="pt-PT" dirty="0">
                <a:solidFill>
                  <a:srgbClr val="E1512B"/>
                </a:solidFill>
              </a:rPr>
              <a:t>0,30</a:t>
            </a:r>
          </a:p>
        </p:txBody>
      </p:sp>
      <p:sp>
        <p:nvSpPr>
          <p:cNvPr id="15" name="CaixaDeTexto 14">
            <a:extLst>
              <a:ext uri="{FF2B5EF4-FFF2-40B4-BE49-F238E27FC236}">
                <a16:creationId xmlns:a16="http://schemas.microsoft.com/office/drawing/2014/main" id="{0EF5D680-5BA5-FBB8-DA8A-E6FF4EF7B411}"/>
              </a:ext>
            </a:extLst>
          </p:cNvPr>
          <p:cNvSpPr txBox="1"/>
          <p:nvPr/>
        </p:nvSpPr>
        <p:spPr>
          <a:xfrm>
            <a:off x="3318986" y="3326032"/>
            <a:ext cx="593432" cy="369332"/>
          </a:xfrm>
          <a:prstGeom prst="rect">
            <a:avLst/>
          </a:prstGeom>
          <a:noFill/>
        </p:spPr>
        <p:txBody>
          <a:bodyPr wrap="none" rtlCol="0">
            <a:spAutoFit/>
          </a:bodyPr>
          <a:lstStyle/>
          <a:p>
            <a:r>
              <a:rPr lang="pt-PT" dirty="0">
                <a:solidFill>
                  <a:srgbClr val="E1512B"/>
                </a:solidFill>
              </a:rPr>
              <a:t>0,36</a:t>
            </a:r>
          </a:p>
        </p:txBody>
      </p:sp>
      <p:sp>
        <p:nvSpPr>
          <p:cNvPr id="16" name="CaixaDeTexto 15">
            <a:extLst>
              <a:ext uri="{FF2B5EF4-FFF2-40B4-BE49-F238E27FC236}">
                <a16:creationId xmlns:a16="http://schemas.microsoft.com/office/drawing/2014/main" id="{83AFFB29-D992-9B89-EF08-54546517E0C4}"/>
              </a:ext>
            </a:extLst>
          </p:cNvPr>
          <p:cNvSpPr txBox="1"/>
          <p:nvPr/>
        </p:nvSpPr>
        <p:spPr>
          <a:xfrm>
            <a:off x="4637779" y="3302302"/>
            <a:ext cx="593432" cy="369332"/>
          </a:xfrm>
          <a:prstGeom prst="rect">
            <a:avLst/>
          </a:prstGeom>
          <a:noFill/>
        </p:spPr>
        <p:txBody>
          <a:bodyPr wrap="none" rtlCol="0">
            <a:spAutoFit/>
          </a:bodyPr>
          <a:lstStyle/>
          <a:p>
            <a:r>
              <a:rPr lang="pt-PT" dirty="0">
                <a:solidFill>
                  <a:srgbClr val="E1512B"/>
                </a:solidFill>
              </a:rPr>
              <a:t>0,26</a:t>
            </a:r>
          </a:p>
        </p:txBody>
      </p:sp>
      <p:sp>
        <p:nvSpPr>
          <p:cNvPr id="17" name="CaixaDeTexto 16">
            <a:extLst>
              <a:ext uri="{FF2B5EF4-FFF2-40B4-BE49-F238E27FC236}">
                <a16:creationId xmlns:a16="http://schemas.microsoft.com/office/drawing/2014/main" id="{21671B4C-B1D4-955F-8100-6E15179FC744}"/>
              </a:ext>
            </a:extLst>
          </p:cNvPr>
          <p:cNvSpPr txBox="1"/>
          <p:nvPr/>
        </p:nvSpPr>
        <p:spPr>
          <a:xfrm>
            <a:off x="5606774" y="3313145"/>
            <a:ext cx="593432" cy="369332"/>
          </a:xfrm>
          <a:prstGeom prst="rect">
            <a:avLst/>
          </a:prstGeom>
          <a:noFill/>
        </p:spPr>
        <p:txBody>
          <a:bodyPr wrap="none" rtlCol="0">
            <a:spAutoFit/>
          </a:bodyPr>
          <a:lstStyle/>
          <a:p>
            <a:r>
              <a:rPr lang="pt-PT" dirty="0">
                <a:solidFill>
                  <a:srgbClr val="E1512B"/>
                </a:solidFill>
              </a:rPr>
              <a:t>0,41</a:t>
            </a:r>
          </a:p>
        </p:txBody>
      </p:sp>
      <p:sp>
        <p:nvSpPr>
          <p:cNvPr id="7" name="Marcador de Posição de Conteúdo 2">
            <a:extLst>
              <a:ext uri="{FF2B5EF4-FFF2-40B4-BE49-F238E27FC236}">
                <a16:creationId xmlns:a16="http://schemas.microsoft.com/office/drawing/2014/main" id="{E36B1AEB-A34B-B511-3C46-95C4A6A83F69}"/>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6" name="CaixaDeTexto 5">
            <a:extLst>
              <a:ext uri="{FF2B5EF4-FFF2-40B4-BE49-F238E27FC236}">
                <a16:creationId xmlns:a16="http://schemas.microsoft.com/office/drawing/2014/main" id="{8A20F803-CCA1-7FB2-A728-7296E7FD68DE}"/>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42</a:t>
            </a:fld>
            <a:endParaRPr lang="pt-PT" dirty="0"/>
          </a:p>
        </p:txBody>
      </p:sp>
      <p:sp>
        <p:nvSpPr>
          <p:cNvPr id="19" name="CaixaDeTexto 18">
            <a:extLst>
              <a:ext uri="{FF2B5EF4-FFF2-40B4-BE49-F238E27FC236}">
                <a16:creationId xmlns:a16="http://schemas.microsoft.com/office/drawing/2014/main" id="{18CDD3AF-941C-A4A7-A91B-0BA0534A15DD}"/>
              </a:ext>
            </a:extLst>
          </p:cNvPr>
          <p:cNvSpPr txBox="1"/>
          <p:nvPr/>
        </p:nvSpPr>
        <p:spPr>
          <a:xfrm>
            <a:off x="6657685" y="4254103"/>
            <a:ext cx="2224424" cy="1107996"/>
          </a:xfrm>
          <a:prstGeom prst="rect">
            <a:avLst/>
          </a:prstGeom>
          <a:noFill/>
        </p:spPr>
        <p:txBody>
          <a:bodyPr wrap="square">
            <a:spAutoFit/>
          </a:bodyPr>
          <a:lstStyle/>
          <a:p>
            <a:r>
              <a:rPr lang="pt-PT" sz="1800" dirty="0">
                <a:cs typeface="Times New Roman"/>
              </a:rPr>
              <a:t>Resultados </a:t>
            </a:r>
            <a:r>
              <a:rPr lang="pt-PT" dirty="0">
                <a:cs typeface="Times New Roman"/>
              </a:rPr>
              <a:t>deste link</a:t>
            </a:r>
            <a:r>
              <a:rPr lang="pt-PT" sz="1800" dirty="0">
                <a:cs typeface="Times New Roman"/>
              </a:rPr>
              <a:t>: </a:t>
            </a:r>
            <a:r>
              <a:rPr lang="pt-PT" sz="1200" dirty="0">
                <a:cs typeface="Times New Roman"/>
                <a:hlinkClick r:id="rId3"/>
              </a:rPr>
              <a:t>https://colab.research.google.com/drive/1WsSyjNaYudU-O8wN9NeQIvvTlRQVzJW7?authuser=2#scrollTo=vlaJXYZlUGDJ </a:t>
            </a:r>
            <a:endParaRPr lang="pt-PT" sz="1800" dirty="0">
              <a:cs typeface="Times New Roman"/>
            </a:endParaRPr>
          </a:p>
        </p:txBody>
      </p:sp>
      <p:sp>
        <p:nvSpPr>
          <p:cNvPr id="20" name="Retângulo 19">
            <a:extLst>
              <a:ext uri="{FF2B5EF4-FFF2-40B4-BE49-F238E27FC236}">
                <a16:creationId xmlns:a16="http://schemas.microsoft.com/office/drawing/2014/main" id="{BC314DDA-7688-D935-67AB-F70934CC71D9}"/>
              </a:ext>
            </a:extLst>
          </p:cNvPr>
          <p:cNvSpPr/>
          <p:nvPr/>
        </p:nvSpPr>
        <p:spPr>
          <a:xfrm>
            <a:off x="6656832" y="4254103"/>
            <a:ext cx="2249424" cy="113171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t-PT" dirty="0"/>
          </a:p>
        </p:txBody>
      </p:sp>
    </p:spTree>
    <p:extLst>
      <p:ext uri="{BB962C8B-B14F-4D97-AF65-F5344CB8AC3E}">
        <p14:creationId xmlns:p14="http://schemas.microsoft.com/office/powerpoint/2010/main" val="4053332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ítulo 1">
            <a:extLst>
              <a:ext uri="{FF2B5EF4-FFF2-40B4-BE49-F238E27FC236}">
                <a16:creationId xmlns:a16="http://schemas.microsoft.com/office/drawing/2014/main" id="{9EA97668-DE7D-41AE-E7DB-62A488F60485}"/>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p:sp>
        <p:nvSpPr>
          <p:cNvPr id="52" name="Marcador de Posição de Conteúdo 2">
            <a:extLst>
              <a:ext uri="{FF2B5EF4-FFF2-40B4-BE49-F238E27FC236}">
                <a16:creationId xmlns:a16="http://schemas.microsoft.com/office/drawing/2014/main" id="{522288D9-97A1-0D3B-EEFD-EC2062BDDCB0}"/>
              </a:ext>
            </a:extLst>
          </p:cNvPr>
          <p:cNvSpPr txBox="1">
            <a:spLocks/>
          </p:cNvSpPr>
          <p:nvPr/>
        </p:nvSpPr>
        <p:spPr>
          <a:xfrm>
            <a:off x="607058" y="4080457"/>
            <a:ext cx="7929884" cy="41663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b="1" dirty="0">
                <a:latin typeface="Calibri"/>
                <a:ea typeface="SimSun"/>
                <a:cs typeface="Calibri"/>
              </a:rPr>
              <a:t>Cálculos da função logica o1 e o2:</a:t>
            </a:r>
          </a:p>
          <a:p>
            <a:pPr marL="0" indent="0" algn="just"/>
            <a:r>
              <a:rPr lang="pt-PT" sz="1800" dirty="0">
                <a:latin typeface="Calibri"/>
                <a:ea typeface="SimSun"/>
                <a:cs typeface="Calibri"/>
              </a:rPr>
              <a:t>	</a:t>
            </a:r>
          </a:p>
        </p:txBody>
      </p:sp>
      <p:pic>
        <p:nvPicPr>
          <p:cNvPr id="19" name="Imagem 18">
            <a:extLst>
              <a:ext uri="{FF2B5EF4-FFF2-40B4-BE49-F238E27FC236}">
                <a16:creationId xmlns:a16="http://schemas.microsoft.com/office/drawing/2014/main" id="{7FCEF4B8-10BF-6177-9CEC-45764DB6A0B3}"/>
              </a:ext>
            </a:extLst>
          </p:cNvPr>
          <p:cNvPicPr>
            <a:picLocks noChangeAspect="1"/>
          </p:cNvPicPr>
          <p:nvPr/>
        </p:nvPicPr>
        <p:blipFill>
          <a:blip r:embed="rId3"/>
          <a:stretch>
            <a:fillRect/>
          </a:stretch>
        </p:blipFill>
        <p:spPr>
          <a:xfrm>
            <a:off x="778814" y="1980517"/>
            <a:ext cx="4037796" cy="1630191"/>
          </a:xfrm>
          <a:prstGeom prst="rect">
            <a:avLst/>
          </a:prstGeom>
        </p:spPr>
      </p:pic>
      <p:pic>
        <p:nvPicPr>
          <p:cNvPr id="21" name="Imagem 20">
            <a:extLst>
              <a:ext uri="{FF2B5EF4-FFF2-40B4-BE49-F238E27FC236}">
                <a16:creationId xmlns:a16="http://schemas.microsoft.com/office/drawing/2014/main" id="{32B5B97E-81B9-8423-A1D2-B6FAB6FAC094}"/>
              </a:ext>
            </a:extLst>
          </p:cNvPr>
          <p:cNvPicPr>
            <a:picLocks noChangeAspect="1"/>
          </p:cNvPicPr>
          <p:nvPr/>
        </p:nvPicPr>
        <p:blipFill>
          <a:blip r:embed="rId4"/>
          <a:stretch>
            <a:fillRect/>
          </a:stretch>
        </p:blipFill>
        <p:spPr>
          <a:xfrm>
            <a:off x="5031210" y="2150228"/>
            <a:ext cx="3861892" cy="910665"/>
          </a:xfrm>
          <a:prstGeom prst="rect">
            <a:avLst/>
          </a:prstGeom>
        </p:spPr>
      </p:pic>
      <p:sp>
        <p:nvSpPr>
          <p:cNvPr id="22" name="Marcador de Posição de Conteúdo 2">
            <a:extLst>
              <a:ext uri="{FF2B5EF4-FFF2-40B4-BE49-F238E27FC236}">
                <a16:creationId xmlns:a16="http://schemas.microsoft.com/office/drawing/2014/main" id="{F4970BFC-4411-3658-FD8A-137A277841AB}"/>
              </a:ext>
            </a:extLst>
          </p:cNvPr>
          <p:cNvSpPr txBox="1">
            <a:spLocks/>
          </p:cNvSpPr>
          <p:nvPr/>
        </p:nvSpPr>
        <p:spPr>
          <a:xfrm>
            <a:off x="421621" y="889117"/>
            <a:ext cx="7929884" cy="145113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Nesta rede as funções de ativação são função logística ou também conhecidas por função sigmoidal, onde os sua valores de entrada e de saída são compreendidos entre 0 e 1.</a:t>
            </a:r>
          </a:p>
        </p:txBody>
      </p:sp>
      <p:sp>
        <p:nvSpPr>
          <p:cNvPr id="60" name="Oval 59">
            <a:extLst>
              <a:ext uri="{FF2B5EF4-FFF2-40B4-BE49-F238E27FC236}">
                <a16:creationId xmlns:a16="http://schemas.microsoft.com/office/drawing/2014/main" id="{90815BBB-B30B-3EFC-F7E1-B2CBDD3AC6FB}"/>
              </a:ext>
            </a:extLst>
          </p:cNvPr>
          <p:cNvSpPr/>
          <p:nvPr/>
        </p:nvSpPr>
        <p:spPr>
          <a:xfrm>
            <a:off x="5320019" y="3489197"/>
            <a:ext cx="867747" cy="61582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i1</a:t>
            </a:r>
          </a:p>
        </p:txBody>
      </p:sp>
      <p:sp>
        <p:nvSpPr>
          <p:cNvPr id="61" name="Oval 60">
            <a:extLst>
              <a:ext uri="{FF2B5EF4-FFF2-40B4-BE49-F238E27FC236}">
                <a16:creationId xmlns:a16="http://schemas.microsoft.com/office/drawing/2014/main" id="{49F863AB-FBE4-7845-35C2-6165775F684A}"/>
              </a:ext>
            </a:extLst>
          </p:cNvPr>
          <p:cNvSpPr/>
          <p:nvPr/>
        </p:nvSpPr>
        <p:spPr>
          <a:xfrm>
            <a:off x="6670898" y="3489197"/>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h1</a:t>
            </a:r>
          </a:p>
        </p:txBody>
      </p:sp>
      <p:sp>
        <p:nvSpPr>
          <p:cNvPr id="62" name="Oval 61">
            <a:extLst>
              <a:ext uri="{FF2B5EF4-FFF2-40B4-BE49-F238E27FC236}">
                <a16:creationId xmlns:a16="http://schemas.microsoft.com/office/drawing/2014/main" id="{6396E003-047A-9E86-53C4-A73E08F55AA6}"/>
              </a:ext>
            </a:extLst>
          </p:cNvPr>
          <p:cNvSpPr/>
          <p:nvPr/>
        </p:nvSpPr>
        <p:spPr>
          <a:xfrm>
            <a:off x="7923039" y="3489197"/>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o1</a:t>
            </a:r>
          </a:p>
        </p:txBody>
      </p:sp>
      <p:cxnSp>
        <p:nvCxnSpPr>
          <p:cNvPr id="63" name="Conexão reta unidirecional 62">
            <a:extLst>
              <a:ext uri="{FF2B5EF4-FFF2-40B4-BE49-F238E27FC236}">
                <a16:creationId xmlns:a16="http://schemas.microsoft.com/office/drawing/2014/main" id="{3AD3C752-FD11-0DAE-B71D-D3E34D6C6878}"/>
              </a:ext>
            </a:extLst>
          </p:cNvPr>
          <p:cNvCxnSpPr>
            <a:cxnSpLocks/>
            <a:stCxn id="60" idx="5"/>
          </p:cNvCxnSpPr>
          <p:nvPr/>
        </p:nvCxnSpPr>
        <p:spPr>
          <a:xfrm>
            <a:off x="6060687" y="4014833"/>
            <a:ext cx="511473" cy="363554"/>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64" name="Conexão reta unidirecional 63">
            <a:extLst>
              <a:ext uri="{FF2B5EF4-FFF2-40B4-BE49-F238E27FC236}">
                <a16:creationId xmlns:a16="http://schemas.microsoft.com/office/drawing/2014/main" id="{B536F945-5062-AA19-20CC-F6CBB5D8991A}"/>
              </a:ext>
            </a:extLst>
          </p:cNvPr>
          <p:cNvCxnSpPr>
            <a:cxnSpLocks/>
            <a:stCxn id="60" idx="6"/>
            <a:endCxn id="61" idx="2"/>
          </p:cNvCxnSpPr>
          <p:nvPr/>
        </p:nvCxnSpPr>
        <p:spPr>
          <a:xfrm>
            <a:off x="6187766" y="3797108"/>
            <a:ext cx="483132"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5" name="Conexão reta unidirecional 64">
            <a:extLst>
              <a:ext uri="{FF2B5EF4-FFF2-40B4-BE49-F238E27FC236}">
                <a16:creationId xmlns:a16="http://schemas.microsoft.com/office/drawing/2014/main" id="{1711A698-1F5D-D472-A8EB-C9081B74BCD2}"/>
              </a:ext>
            </a:extLst>
          </p:cNvPr>
          <p:cNvCxnSpPr>
            <a:cxnSpLocks/>
            <a:stCxn id="61" idx="6"/>
            <a:endCxn id="62" idx="2"/>
          </p:cNvCxnSpPr>
          <p:nvPr/>
        </p:nvCxnSpPr>
        <p:spPr>
          <a:xfrm>
            <a:off x="7538645" y="3797108"/>
            <a:ext cx="38439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Conexão reta unidirecional 65">
            <a:extLst>
              <a:ext uri="{FF2B5EF4-FFF2-40B4-BE49-F238E27FC236}">
                <a16:creationId xmlns:a16="http://schemas.microsoft.com/office/drawing/2014/main" id="{678099DA-F473-53C3-9D53-3933E8E2557B}"/>
              </a:ext>
            </a:extLst>
          </p:cNvPr>
          <p:cNvCxnSpPr>
            <a:cxnSpLocks/>
            <a:stCxn id="61" idx="5"/>
          </p:cNvCxnSpPr>
          <p:nvPr/>
        </p:nvCxnSpPr>
        <p:spPr>
          <a:xfrm>
            <a:off x="7411566" y="4014833"/>
            <a:ext cx="511473" cy="398096"/>
          </a:xfrm>
          <a:prstGeom prst="straightConnector1">
            <a:avLst/>
          </a:prstGeom>
          <a:ln w="57150">
            <a:solidFill>
              <a:schemeClr val="tx1"/>
            </a:solidFill>
            <a:prstDash val="sysDot"/>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BDF95FEB-2C49-D641-29C9-711B942D5625}"/>
                  </a:ext>
                </a:extLst>
              </p:cNvPr>
              <p:cNvSpPr txBox="1"/>
              <p:nvPr/>
            </p:nvSpPr>
            <p:spPr>
              <a:xfrm>
                <a:off x="1364563" y="4587980"/>
                <a:ext cx="2659959" cy="453009"/>
              </a:xfrm>
              <a:prstGeom prst="rect">
                <a:avLst/>
              </a:prstGeom>
              <a:noFill/>
            </p:spPr>
            <p:txBody>
              <a:bodyPr wrap="none" lIns="0" tIns="0" rIns="0" bIns="0" rtlCol="0">
                <a:spAutoFit/>
              </a:bodyPr>
              <a:lstStyle/>
              <a:p>
                <a:r>
                  <a:rPr lang="pt-PT" dirty="0">
                    <a:ea typeface="SimSun"/>
                    <a:cs typeface="Calibri"/>
                  </a:rPr>
                  <a:t>Saída(h1) = </a:t>
                </a:r>
                <a14:m>
                  <m:oMath xmlns:m="http://schemas.openxmlformats.org/officeDocument/2006/math">
                    <m:f>
                      <m:fPr>
                        <m:ctrlPr>
                          <a:rPr lang="pt-PT" i="1" smtClean="0">
                            <a:solidFill>
                              <a:srgbClr val="836967"/>
                            </a:solidFill>
                            <a:latin typeface="Cambria Math" panose="02040503050406030204" pitchFamily="18" charset="0"/>
                          </a:rPr>
                        </m:ctrlPr>
                      </m:fPr>
                      <m:num>
                        <m:r>
                          <a:rPr lang="pt-PT">
                            <a:latin typeface="Cambria Math" panose="02040503050406030204" pitchFamily="18" charset="0"/>
                          </a:rPr>
                          <m:t>1</m:t>
                        </m:r>
                      </m:num>
                      <m:den>
                        <m:r>
                          <a:rPr lang="pt-PT" i="0">
                            <a:latin typeface="Cambria Math" panose="02040503050406030204" pitchFamily="18" charset="0"/>
                          </a:rPr>
                          <m:t>1+</m:t>
                        </m:r>
                        <m:sSup>
                          <m:sSupPr>
                            <m:ctrlPr>
                              <a:rPr lang="pt-PT" i="1">
                                <a:solidFill>
                                  <a:srgbClr val="836967"/>
                                </a:solidFill>
                                <a:latin typeface="Cambria Math" panose="02040503050406030204" pitchFamily="18" charset="0"/>
                              </a:rPr>
                            </m:ctrlPr>
                          </m:sSupPr>
                          <m:e>
                            <m:r>
                              <a:rPr lang="pt-PT" i="0">
                                <a:latin typeface="Cambria Math" panose="02040503050406030204" pitchFamily="18" charset="0"/>
                              </a:rPr>
                              <m:t>ⅇ</m:t>
                            </m:r>
                          </m:e>
                          <m:sup>
                            <m:r>
                              <a:rPr lang="pt-PT" i="0">
                                <a:latin typeface="Cambria Math" panose="02040503050406030204" pitchFamily="18" charset="0"/>
                              </a:rPr>
                              <m:t>−</m:t>
                            </m:r>
                            <m:r>
                              <m:rPr>
                                <m:nor/>
                              </m:rPr>
                              <a:rPr lang="pt-PT" b="1" dirty="0">
                                <a:ea typeface="SimSun"/>
                                <a:cs typeface="Calibri"/>
                              </a:rPr>
                              <m:t>Entrada</m:t>
                            </m:r>
                            <m:r>
                              <m:rPr>
                                <m:nor/>
                              </m:rPr>
                              <a:rPr lang="pt-PT" b="1" dirty="0">
                                <a:ea typeface="SimSun"/>
                                <a:cs typeface="Calibri"/>
                              </a:rPr>
                              <m:t>(</m:t>
                            </m:r>
                            <m:r>
                              <m:rPr>
                                <m:nor/>
                              </m:rPr>
                              <a:rPr lang="pt-PT" b="1" i="0" dirty="0" smtClean="0">
                                <a:ea typeface="SimSun"/>
                                <a:cs typeface="Calibri"/>
                              </a:rPr>
                              <m:t>h</m:t>
                            </m:r>
                            <m:r>
                              <m:rPr>
                                <m:nor/>
                              </m:rPr>
                              <a:rPr lang="pt-PT" b="1" dirty="0">
                                <a:ea typeface="SimSun"/>
                                <a:cs typeface="Calibri"/>
                              </a:rPr>
                              <m:t>1)</m:t>
                            </m:r>
                          </m:sup>
                        </m:sSup>
                      </m:den>
                    </m:f>
                  </m:oMath>
                </a14:m>
                <a:endParaRPr lang="pt-PT" dirty="0"/>
              </a:p>
            </p:txBody>
          </p:sp>
        </mc:Choice>
        <mc:Fallback xmlns="">
          <p:sp>
            <p:nvSpPr>
              <p:cNvPr id="74" name="CaixaDeTexto 73">
                <a:extLst>
                  <a:ext uri="{FF2B5EF4-FFF2-40B4-BE49-F238E27FC236}">
                    <a16:creationId xmlns:a16="http://schemas.microsoft.com/office/drawing/2014/main" id="{BDF95FEB-2C49-D641-29C9-711B942D5625}"/>
                  </a:ext>
                </a:extLst>
              </p:cNvPr>
              <p:cNvSpPr txBox="1">
                <a:spLocks noRot="1" noChangeAspect="1" noMove="1" noResize="1" noEditPoints="1" noAdjustHandles="1" noChangeArrowheads="1" noChangeShapeType="1" noTextEdit="1"/>
              </p:cNvSpPr>
              <p:nvPr/>
            </p:nvSpPr>
            <p:spPr>
              <a:xfrm>
                <a:off x="1364563" y="4587980"/>
                <a:ext cx="2659959" cy="453009"/>
              </a:xfrm>
              <a:prstGeom prst="rect">
                <a:avLst/>
              </a:prstGeom>
              <a:blipFill>
                <a:blip r:embed="rId5"/>
                <a:stretch>
                  <a:fillRect l="-5505" t="-4054" r="-2982"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EFD5B9FA-5B4F-3B67-8F12-963004D9E55E}"/>
                  </a:ext>
                </a:extLst>
              </p:cNvPr>
              <p:cNvSpPr txBox="1"/>
              <p:nvPr/>
            </p:nvSpPr>
            <p:spPr>
              <a:xfrm>
                <a:off x="2320406" y="5193242"/>
                <a:ext cx="2969339" cy="433965"/>
              </a:xfrm>
              <a:prstGeom prst="rect">
                <a:avLst/>
              </a:prstGeom>
              <a:noFill/>
            </p:spPr>
            <p:txBody>
              <a:bodyPr wrap="none" lIns="0" tIns="0" rIns="0" bIns="0" rtlCol="0">
                <a:spAutoFit/>
              </a:bodyPr>
              <a:lstStyle/>
              <a:p>
                <a:r>
                  <a:rPr lang="pt-PT" dirty="0">
                    <a:ea typeface="SimSun"/>
                    <a:cs typeface="Calibri"/>
                  </a:rPr>
                  <a:t>= </a:t>
                </a:r>
                <a14:m>
                  <m:oMath xmlns:m="http://schemas.openxmlformats.org/officeDocument/2006/math">
                    <m:f>
                      <m:fPr>
                        <m:ctrlPr>
                          <a:rPr lang="pt-PT" b="1" i="1">
                            <a:latin typeface="Cambria Math" panose="02040503050406030204" pitchFamily="18" charset="0"/>
                            <a:ea typeface="SimSun"/>
                            <a:cs typeface="Calibri"/>
                          </a:rPr>
                        </m:ctrlPr>
                      </m:fPr>
                      <m:num>
                        <m:r>
                          <a:rPr lang="pt-PT" b="1">
                            <a:latin typeface="Cambria Math" panose="02040503050406030204" pitchFamily="18" charset="0"/>
                            <a:ea typeface="SimSun"/>
                            <a:cs typeface="Calibri"/>
                          </a:rPr>
                          <m:t>1</m:t>
                        </m:r>
                      </m:num>
                      <m:den>
                        <m:r>
                          <a:rPr lang="pt-PT" b="1">
                            <a:latin typeface="Cambria Math" panose="02040503050406030204" pitchFamily="18" charset="0"/>
                            <a:ea typeface="SimSun"/>
                            <a:cs typeface="Calibri"/>
                          </a:rPr>
                          <m:t>1+</m:t>
                        </m:r>
                        <m:sSup>
                          <m:sSupPr>
                            <m:ctrlPr>
                              <a:rPr lang="pt-PT" b="1" i="1">
                                <a:latin typeface="Cambria Math" panose="02040503050406030204" pitchFamily="18" charset="0"/>
                                <a:ea typeface="SimSun"/>
                                <a:cs typeface="Calibri"/>
                              </a:rPr>
                            </m:ctrlPr>
                          </m:sSupPr>
                          <m:e>
                            <m:r>
                              <a:rPr lang="pt-PT" b="1">
                                <a:latin typeface="Cambria Math" panose="02040503050406030204" pitchFamily="18" charset="0"/>
                                <a:ea typeface="SimSun"/>
                                <a:cs typeface="Calibri"/>
                              </a:rPr>
                              <m:t>ⅇ</m:t>
                            </m:r>
                          </m:e>
                          <m:sup>
                            <m:r>
                              <a:rPr lang="pt-PT" b="1">
                                <a:latin typeface="Cambria Math" panose="02040503050406030204" pitchFamily="18" charset="0"/>
                                <a:ea typeface="SimSun"/>
                                <a:cs typeface="Calibri"/>
                              </a:rPr>
                              <m:t>−</m:t>
                            </m:r>
                            <m:r>
                              <m:rPr>
                                <m:nor/>
                              </m:rPr>
                              <a:rPr lang="pt-PT" b="1" dirty="0">
                                <a:ea typeface="SimSun"/>
                                <a:cs typeface="Calibri"/>
                              </a:rPr>
                              <m:t>0,5567</m:t>
                            </m:r>
                            <m:r>
                              <m:rPr>
                                <m:nor/>
                              </m:rPr>
                              <a:rPr lang="pt-PT" b="1" i="0" dirty="0" smtClean="0">
                                <a:ea typeface="SimSun"/>
                                <a:cs typeface="Calibri"/>
                              </a:rPr>
                              <m:t>0</m:t>
                            </m:r>
                          </m:sup>
                        </m:sSup>
                      </m:den>
                    </m:f>
                  </m:oMath>
                </a14:m>
                <a:r>
                  <a:rPr lang="pt-PT" dirty="0">
                    <a:ea typeface="SimSun"/>
                    <a:cs typeface="Calibri"/>
                  </a:rPr>
                  <a:t>             = </a:t>
                </a:r>
                <a:r>
                  <a:rPr lang="pt-PT" b="1" dirty="0">
                    <a:ea typeface="SimSun"/>
                    <a:cs typeface="Calibri"/>
                  </a:rPr>
                  <a:t>0,63569</a:t>
                </a:r>
                <a:endParaRPr lang="pt-PT" b="1" dirty="0"/>
              </a:p>
            </p:txBody>
          </p:sp>
        </mc:Choice>
        <mc:Fallback xmlns="">
          <p:sp>
            <p:nvSpPr>
              <p:cNvPr id="75" name="CaixaDeTexto 74">
                <a:extLst>
                  <a:ext uri="{FF2B5EF4-FFF2-40B4-BE49-F238E27FC236}">
                    <a16:creationId xmlns:a16="http://schemas.microsoft.com/office/drawing/2014/main" id="{EFD5B9FA-5B4F-3B67-8F12-963004D9E55E}"/>
                  </a:ext>
                </a:extLst>
              </p:cNvPr>
              <p:cNvSpPr txBox="1">
                <a:spLocks noRot="1" noChangeAspect="1" noMove="1" noResize="1" noEditPoints="1" noAdjustHandles="1" noChangeArrowheads="1" noChangeShapeType="1" noTextEdit="1"/>
              </p:cNvSpPr>
              <p:nvPr/>
            </p:nvSpPr>
            <p:spPr>
              <a:xfrm>
                <a:off x="2320406" y="5193242"/>
                <a:ext cx="2969339" cy="433965"/>
              </a:xfrm>
              <a:prstGeom prst="rect">
                <a:avLst/>
              </a:prstGeom>
              <a:blipFill>
                <a:blip r:embed="rId6"/>
                <a:stretch>
                  <a:fillRect l="-4928" t="-4225" r="-3696" b="-19718"/>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76" name="CaixaDeTexto 75">
                <a:extLst>
                  <a:ext uri="{FF2B5EF4-FFF2-40B4-BE49-F238E27FC236}">
                    <a16:creationId xmlns:a16="http://schemas.microsoft.com/office/drawing/2014/main" id="{96B8F13E-54D2-4B9F-4CA4-771F8BCEB0CF}"/>
                  </a:ext>
                </a:extLst>
              </p:cNvPr>
              <p:cNvSpPr txBox="1"/>
              <p:nvPr/>
            </p:nvSpPr>
            <p:spPr>
              <a:xfrm>
                <a:off x="1364563" y="5842526"/>
                <a:ext cx="3959995" cy="453009"/>
              </a:xfrm>
              <a:prstGeom prst="rect">
                <a:avLst/>
              </a:prstGeom>
              <a:noFill/>
            </p:spPr>
            <p:txBody>
              <a:bodyPr wrap="none" lIns="0" tIns="0" rIns="0" bIns="0" rtlCol="0">
                <a:spAutoFit/>
              </a:bodyPr>
              <a:lstStyle/>
              <a:p>
                <a:r>
                  <a:rPr lang="pt-PT" dirty="0">
                    <a:ea typeface="SimSun"/>
                    <a:cs typeface="Calibri"/>
                  </a:rPr>
                  <a:t>Saída(h2) = </a:t>
                </a:r>
                <a14:m>
                  <m:oMath xmlns:m="http://schemas.openxmlformats.org/officeDocument/2006/math">
                    <m:f>
                      <m:fPr>
                        <m:ctrlPr>
                          <a:rPr lang="pt-PT" i="1" smtClean="0">
                            <a:solidFill>
                              <a:srgbClr val="836967"/>
                            </a:solidFill>
                            <a:latin typeface="Cambria Math" panose="02040503050406030204" pitchFamily="18" charset="0"/>
                          </a:rPr>
                        </m:ctrlPr>
                      </m:fPr>
                      <m:num>
                        <m:r>
                          <a:rPr lang="pt-PT">
                            <a:latin typeface="Cambria Math" panose="02040503050406030204" pitchFamily="18" charset="0"/>
                          </a:rPr>
                          <m:t>1</m:t>
                        </m:r>
                      </m:num>
                      <m:den>
                        <m:r>
                          <a:rPr lang="pt-PT" i="0">
                            <a:latin typeface="Cambria Math" panose="02040503050406030204" pitchFamily="18" charset="0"/>
                          </a:rPr>
                          <m:t>1+</m:t>
                        </m:r>
                        <m:sSup>
                          <m:sSupPr>
                            <m:ctrlPr>
                              <a:rPr lang="pt-PT" i="1">
                                <a:solidFill>
                                  <a:srgbClr val="836967"/>
                                </a:solidFill>
                                <a:latin typeface="Cambria Math" panose="02040503050406030204" pitchFamily="18" charset="0"/>
                              </a:rPr>
                            </m:ctrlPr>
                          </m:sSupPr>
                          <m:e>
                            <m:r>
                              <a:rPr lang="pt-PT" i="0">
                                <a:latin typeface="Cambria Math" panose="02040503050406030204" pitchFamily="18" charset="0"/>
                              </a:rPr>
                              <m:t>ⅇ</m:t>
                            </m:r>
                          </m:e>
                          <m:sup>
                            <m:r>
                              <a:rPr lang="pt-PT" i="0">
                                <a:latin typeface="Cambria Math" panose="02040503050406030204" pitchFamily="18" charset="0"/>
                              </a:rPr>
                              <m:t>−</m:t>
                            </m:r>
                            <m:r>
                              <m:rPr>
                                <m:nor/>
                              </m:rPr>
                              <a:rPr lang="pt-PT" b="1" dirty="0">
                                <a:ea typeface="SimSun"/>
                                <a:cs typeface="Calibri"/>
                              </a:rPr>
                              <m:t>Entrada</m:t>
                            </m:r>
                            <m:r>
                              <m:rPr>
                                <m:nor/>
                              </m:rPr>
                              <a:rPr lang="pt-PT" b="1" dirty="0">
                                <a:ea typeface="SimSun"/>
                                <a:cs typeface="Calibri"/>
                              </a:rPr>
                              <m:t>(</m:t>
                            </m:r>
                            <m:r>
                              <m:rPr>
                                <m:nor/>
                              </m:rPr>
                              <a:rPr lang="pt-PT" b="1" i="0" dirty="0" smtClean="0">
                                <a:ea typeface="SimSun"/>
                                <a:cs typeface="Calibri"/>
                              </a:rPr>
                              <m:t>h</m:t>
                            </m:r>
                            <m:r>
                              <m:rPr>
                                <m:nor/>
                              </m:rPr>
                              <a:rPr lang="pt-PT" b="1" i="0" dirty="0" smtClean="0">
                                <a:ea typeface="SimSun"/>
                                <a:cs typeface="Calibri"/>
                              </a:rPr>
                              <m:t>2)</m:t>
                            </m:r>
                          </m:sup>
                        </m:sSup>
                      </m:den>
                    </m:f>
                  </m:oMath>
                </a14:m>
                <a:r>
                  <a:rPr lang="pt-PT" dirty="0"/>
                  <a:t>       = </a:t>
                </a:r>
                <a:r>
                  <a:rPr lang="pt-PT" b="1" dirty="0"/>
                  <a:t>0,67195</a:t>
                </a:r>
              </a:p>
            </p:txBody>
          </p:sp>
        </mc:Choice>
        <mc:Fallback xmlns="">
          <p:sp>
            <p:nvSpPr>
              <p:cNvPr id="76" name="CaixaDeTexto 75">
                <a:extLst>
                  <a:ext uri="{FF2B5EF4-FFF2-40B4-BE49-F238E27FC236}">
                    <a16:creationId xmlns:a16="http://schemas.microsoft.com/office/drawing/2014/main" id="{96B8F13E-54D2-4B9F-4CA4-771F8BCEB0CF}"/>
                  </a:ext>
                </a:extLst>
              </p:cNvPr>
              <p:cNvSpPr txBox="1">
                <a:spLocks noRot="1" noChangeAspect="1" noMove="1" noResize="1" noEditPoints="1" noAdjustHandles="1" noChangeArrowheads="1" noChangeShapeType="1" noTextEdit="1"/>
              </p:cNvSpPr>
              <p:nvPr/>
            </p:nvSpPr>
            <p:spPr>
              <a:xfrm>
                <a:off x="1364563" y="5842526"/>
                <a:ext cx="3959995" cy="453009"/>
              </a:xfrm>
              <a:prstGeom prst="rect">
                <a:avLst/>
              </a:prstGeom>
              <a:blipFill>
                <a:blip r:embed="rId7"/>
                <a:stretch>
                  <a:fillRect l="-3698" t="-4000" r="-2773" b="-20000"/>
                </a:stretch>
              </a:blipFill>
            </p:spPr>
            <p:txBody>
              <a:bodyPr/>
              <a:lstStyle/>
              <a:p>
                <a:r>
                  <a:rPr lang="en-US">
                    <a:noFill/>
                  </a:rPr>
                  <a:t> </a:t>
                </a:r>
              </a:p>
            </p:txBody>
          </p:sp>
        </mc:Fallback>
      </mc:AlternateContent>
      <p:sp>
        <p:nvSpPr>
          <p:cNvPr id="3" name="Marcador de Posição de Conteúdo 2">
            <a:extLst>
              <a:ext uri="{FF2B5EF4-FFF2-40B4-BE49-F238E27FC236}">
                <a16:creationId xmlns:a16="http://schemas.microsoft.com/office/drawing/2014/main" id="{266B0BD0-62B5-F00E-36CA-385ED8211993}"/>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2" name="CaixaDeTexto 1">
            <a:extLst>
              <a:ext uri="{FF2B5EF4-FFF2-40B4-BE49-F238E27FC236}">
                <a16:creationId xmlns:a16="http://schemas.microsoft.com/office/drawing/2014/main" id="{C7EAB9D2-8613-5F79-1A59-C8FE74783932}"/>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43</a:t>
            </a:fld>
            <a:endParaRPr lang="pt-PT" dirty="0"/>
          </a:p>
        </p:txBody>
      </p:sp>
    </p:spTree>
    <p:extLst>
      <p:ext uri="{BB962C8B-B14F-4D97-AF65-F5344CB8AC3E}">
        <p14:creationId xmlns:p14="http://schemas.microsoft.com/office/powerpoint/2010/main" val="96274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85CC917-1B16-B14C-0E80-1687CF8AF259}"/>
              </a:ext>
            </a:extLst>
          </p:cNvPr>
          <p:cNvSpPr/>
          <p:nvPr/>
        </p:nvSpPr>
        <p:spPr>
          <a:xfrm>
            <a:off x="5634131" y="939028"/>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h1</a:t>
            </a:r>
          </a:p>
        </p:txBody>
      </p:sp>
      <p:sp>
        <p:nvSpPr>
          <p:cNvPr id="5" name="Oval 4">
            <a:extLst>
              <a:ext uri="{FF2B5EF4-FFF2-40B4-BE49-F238E27FC236}">
                <a16:creationId xmlns:a16="http://schemas.microsoft.com/office/drawing/2014/main" id="{54B67144-DD3F-1B0C-89C9-845ACC26BB71}"/>
              </a:ext>
            </a:extLst>
          </p:cNvPr>
          <p:cNvSpPr/>
          <p:nvPr/>
        </p:nvSpPr>
        <p:spPr>
          <a:xfrm>
            <a:off x="5634130" y="2873575"/>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h2</a:t>
            </a:r>
          </a:p>
        </p:txBody>
      </p:sp>
      <p:sp>
        <p:nvSpPr>
          <p:cNvPr id="6" name="Oval 5">
            <a:extLst>
              <a:ext uri="{FF2B5EF4-FFF2-40B4-BE49-F238E27FC236}">
                <a16:creationId xmlns:a16="http://schemas.microsoft.com/office/drawing/2014/main" id="{03A7CAC9-623F-F30B-C235-6E482E2137A9}"/>
              </a:ext>
            </a:extLst>
          </p:cNvPr>
          <p:cNvSpPr/>
          <p:nvPr/>
        </p:nvSpPr>
        <p:spPr>
          <a:xfrm>
            <a:off x="8109853" y="939027"/>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o1</a:t>
            </a:r>
          </a:p>
        </p:txBody>
      </p:sp>
      <p:cxnSp>
        <p:nvCxnSpPr>
          <p:cNvPr id="7" name="Conexão reta unidirecional 6">
            <a:extLst>
              <a:ext uri="{FF2B5EF4-FFF2-40B4-BE49-F238E27FC236}">
                <a16:creationId xmlns:a16="http://schemas.microsoft.com/office/drawing/2014/main" id="{0F6BEE07-5E0B-A392-6406-83E457A54B5F}"/>
              </a:ext>
            </a:extLst>
          </p:cNvPr>
          <p:cNvCxnSpPr>
            <a:cxnSpLocks/>
            <a:stCxn id="4" idx="6"/>
            <a:endCxn id="6" idx="2"/>
          </p:cNvCxnSpPr>
          <p:nvPr/>
        </p:nvCxnSpPr>
        <p:spPr>
          <a:xfrm flipV="1">
            <a:off x="6501878" y="1246938"/>
            <a:ext cx="1607975"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Conexão reta unidirecional 7">
            <a:extLst>
              <a:ext uri="{FF2B5EF4-FFF2-40B4-BE49-F238E27FC236}">
                <a16:creationId xmlns:a16="http://schemas.microsoft.com/office/drawing/2014/main" id="{E023C9D6-0AFD-0CB8-ED8C-C0386623A63B}"/>
              </a:ext>
            </a:extLst>
          </p:cNvPr>
          <p:cNvCxnSpPr>
            <a:cxnSpLocks/>
            <a:stCxn id="5" idx="7"/>
            <a:endCxn id="6" idx="3"/>
          </p:cNvCxnSpPr>
          <p:nvPr/>
        </p:nvCxnSpPr>
        <p:spPr>
          <a:xfrm flipV="1">
            <a:off x="6374798" y="1464663"/>
            <a:ext cx="1862134" cy="149909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6FE3827A-A9A1-CA1C-D315-535EE2932D4A}"/>
              </a:ext>
            </a:extLst>
          </p:cNvPr>
          <p:cNvSpPr/>
          <p:nvPr/>
        </p:nvSpPr>
        <p:spPr>
          <a:xfrm>
            <a:off x="8109852" y="2873574"/>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o2</a:t>
            </a:r>
          </a:p>
        </p:txBody>
      </p:sp>
      <p:cxnSp>
        <p:nvCxnSpPr>
          <p:cNvPr id="10" name="Conexão reta unidirecional 9">
            <a:extLst>
              <a:ext uri="{FF2B5EF4-FFF2-40B4-BE49-F238E27FC236}">
                <a16:creationId xmlns:a16="http://schemas.microsoft.com/office/drawing/2014/main" id="{3C9B7095-224B-7EE5-D470-182A839ED8C8}"/>
              </a:ext>
            </a:extLst>
          </p:cNvPr>
          <p:cNvCxnSpPr>
            <a:cxnSpLocks/>
            <a:stCxn id="5" idx="6"/>
            <a:endCxn id="9" idx="2"/>
          </p:cNvCxnSpPr>
          <p:nvPr/>
        </p:nvCxnSpPr>
        <p:spPr>
          <a:xfrm flipV="1">
            <a:off x="6501877" y="3181485"/>
            <a:ext cx="1607975"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Conexão reta unidirecional 10">
            <a:extLst>
              <a:ext uri="{FF2B5EF4-FFF2-40B4-BE49-F238E27FC236}">
                <a16:creationId xmlns:a16="http://schemas.microsoft.com/office/drawing/2014/main" id="{D4C0138A-EFF8-C9EA-A661-7CF5280F34B6}"/>
              </a:ext>
            </a:extLst>
          </p:cNvPr>
          <p:cNvCxnSpPr>
            <a:cxnSpLocks/>
            <a:stCxn id="4" idx="5"/>
            <a:endCxn id="9" idx="1"/>
          </p:cNvCxnSpPr>
          <p:nvPr/>
        </p:nvCxnSpPr>
        <p:spPr>
          <a:xfrm>
            <a:off x="6374799" y="1464664"/>
            <a:ext cx="1862132" cy="149909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Conexão reta unidirecional 13">
            <a:extLst>
              <a:ext uri="{FF2B5EF4-FFF2-40B4-BE49-F238E27FC236}">
                <a16:creationId xmlns:a16="http://schemas.microsoft.com/office/drawing/2014/main" id="{D89EB185-DA5E-F5F2-6A79-6D801DE8E182}"/>
              </a:ext>
            </a:extLst>
          </p:cNvPr>
          <p:cNvCxnSpPr>
            <a:cxnSpLocks/>
            <a:stCxn id="16" idx="7"/>
          </p:cNvCxnSpPr>
          <p:nvPr/>
        </p:nvCxnSpPr>
        <p:spPr>
          <a:xfrm flipV="1">
            <a:off x="6946477" y="1541947"/>
            <a:ext cx="1623071" cy="2175550"/>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5" name="Conexão reta unidirecional 14">
            <a:extLst>
              <a:ext uri="{FF2B5EF4-FFF2-40B4-BE49-F238E27FC236}">
                <a16:creationId xmlns:a16="http://schemas.microsoft.com/office/drawing/2014/main" id="{F87B192D-CA0D-4455-914B-84105E310F4A}"/>
              </a:ext>
            </a:extLst>
          </p:cNvPr>
          <p:cNvCxnSpPr>
            <a:cxnSpLocks/>
          </p:cNvCxnSpPr>
          <p:nvPr/>
        </p:nvCxnSpPr>
        <p:spPr>
          <a:xfrm flipV="1">
            <a:off x="7890904" y="3399211"/>
            <a:ext cx="391673" cy="323439"/>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38B4F2FF-8D00-3D43-6730-1118D853E626}"/>
              </a:ext>
            </a:extLst>
          </p:cNvPr>
          <p:cNvSpPr/>
          <p:nvPr/>
        </p:nvSpPr>
        <p:spPr>
          <a:xfrm>
            <a:off x="6205809" y="3627312"/>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b2,1</a:t>
            </a:r>
          </a:p>
        </p:txBody>
      </p:sp>
      <p:sp>
        <p:nvSpPr>
          <p:cNvPr id="17" name="Oval 16">
            <a:extLst>
              <a:ext uri="{FF2B5EF4-FFF2-40B4-BE49-F238E27FC236}">
                <a16:creationId xmlns:a16="http://schemas.microsoft.com/office/drawing/2014/main" id="{018E31A0-EF88-64ED-8D62-BC317A6C9153}"/>
              </a:ext>
            </a:extLst>
          </p:cNvPr>
          <p:cNvSpPr/>
          <p:nvPr/>
        </p:nvSpPr>
        <p:spPr>
          <a:xfrm>
            <a:off x="7173850" y="3627312"/>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b2,2</a:t>
            </a:r>
          </a:p>
        </p:txBody>
      </p:sp>
      <p:sp>
        <p:nvSpPr>
          <p:cNvPr id="18" name="CaixaDeTexto 17">
            <a:extLst>
              <a:ext uri="{FF2B5EF4-FFF2-40B4-BE49-F238E27FC236}">
                <a16:creationId xmlns:a16="http://schemas.microsoft.com/office/drawing/2014/main" id="{D4440D84-E0A2-E3CD-6CC8-9AD007494E4A}"/>
              </a:ext>
            </a:extLst>
          </p:cNvPr>
          <p:cNvSpPr txBox="1"/>
          <p:nvPr/>
        </p:nvSpPr>
        <p:spPr>
          <a:xfrm>
            <a:off x="6694262" y="869288"/>
            <a:ext cx="1096775" cy="369332"/>
          </a:xfrm>
          <a:prstGeom prst="rect">
            <a:avLst/>
          </a:prstGeom>
          <a:noFill/>
        </p:spPr>
        <p:txBody>
          <a:bodyPr wrap="none" rtlCol="0">
            <a:spAutoFit/>
          </a:bodyPr>
          <a:lstStyle/>
          <a:p>
            <a:r>
              <a:rPr lang="pt-PT" dirty="0"/>
              <a:t>w5 = 0,37</a:t>
            </a:r>
          </a:p>
        </p:txBody>
      </p:sp>
      <p:sp>
        <p:nvSpPr>
          <p:cNvPr id="19" name="CaixaDeTexto 18">
            <a:extLst>
              <a:ext uri="{FF2B5EF4-FFF2-40B4-BE49-F238E27FC236}">
                <a16:creationId xmlns:a16="http://schemas.microsoft.com/office/drawing/2014/main" id="{1B0B8BAF-2CD6-0889-4B08-CBADF8CFFED0}"/>
              </a:ext>
            </a:extLst>
          </p:cNvPr>
          <p:cNvSpPr txBox="1"/>
          <p:nvPr/>
        </p:nvSpPr>
        <p:spPr>
          <a:xfrm rot="19140007">
            <a:off x="7117803" y="1490848"/>
            <a:ext cx="1096775" cy="369332"/>
          </a:xfrm>
          <a:prstGeom prst="rect">
            <a:avLst/>
          </a:prstGeom>
          <a:noFill/>
        </p:spPr>
        <p:txBody>
          <a:bodyPr wrap="none" rtlCol="0">
            <a:spAutoFit/>
          </a:bodyPr>
          <a:lstStyle/>
          <a:p>
            <a:r>
              <a:rPr lang="pt-PT" dirty="0"/>
              <a:t>w6 = 0,43</a:t>
            </a:r>
          </a:p>
        </p:txBody>
      </p:sp>
      <p:sp>
        <p:nvSpPr>
          <p:cNvPr id="20" name="CaixaDeTexto 19">
            <a:extLst>
              <a:ext uri="{FF2B5EF4-FFF2-40B4-BE49-F238E27FC236}">
                <a16:creationId xmlns:a16="http://schemas.microsoft.com/office/drawing/2014/main" id="{4A9313CD-B353-2C86-63F3-915CD167BCA7}"/>
              </a:ext>
            </a:extLst>
          </p:cNvPr>
          <p:cNvSpPr txBox="1"/>
          <p:nvPr/>
        </p:nvSpPr>
        <p:spPr>
          <a:xfrm rot="2331171">
            <a:off x="6119426" y="1770491"/>
            <a:ext cx="1149674" cy="369332"/>
          </a:xfrm>
          <a:prstGeom prst="rect">
            <a:avLst/>
          </a:prstGeom>
          <a:noFill/>
        </p:spPr>
        <p:txBody>
          <a:bodyPr wrap="none" rtlCol="0">
            <a:spAutoFit/>
          </a:bodyPr>
          <a:lstStyle/>
          <a:p>
            <a:r>
              <a:rPr lang="pt-PT" dirty="0"/>
              <a:t>w7 = 0, 48</a:t>
            </a:r>
          </a:p>
        </p:txBody>
      </p:sp>
      <p:sp>
        <p:nvSpPr>
          <p:cNvPr id="21" name="CaixaDeTexto 20">
            <a:extLst>
              <a:ext uri="{FF2B5EF4-FFF2-40B4-BE49-F238E27FC236}">
                <a16:creationId xmlns:a16="http://schemas.microsoft.com/office/drawing/2014/main" id="{270F6EB8-CCD7-D033-BFD5-A52A2FD26091}"/>
              </a:ext>
            </a:extLst>
          </p:cNvPr>
          <p:cNvSpPr txBox="1"/>
          <p:nvPr/>
        </p:nvSpPr>
        <p:spPr>
          <a:xfrm>
            <a:off x="6460682" y="2802308"/>
            <a:ext cx="1096775" cy="369332"/>
          </a:xfrm>
          <a:prstGeom prst="rect">
            <a:avLst/>
          </a:prstGeom>
          <a:noFill/>
        </p:spPr>
        <p:txBody>
          <a:bodyPr wrap="none" rtlCol="0">
            <a:spAutoFit/>
          </a:bodyPr>
          <a:lstStyle/>
          <a:p>
            <a:r>
              <a:rPr lang="pt-PT" dirty="0"/>
              <a:t>w8 = 0,53</a:t>
            </a:r>
          </a:p>
        </p:txBody>
      </p:sp>
      <p:sp>
        <p:nvSpPr>
          <p:cNvPr id="22" name="CaixaDeTexto 21">
            <a:extLst>
              <a:ext uri="{FF2B5EF4-FFF2-40B4-BE49-F238E27FC236}">
                <a16:creationId xmlns:a16="http://schemas.microsoft.com/office/drawing/2014/main" id="{B6F824F4-0E53-FE8C-A35B-ED7EF45DB4FE}"/>
              </a:ext>
            </a:extLst>
          </p:cNvPr>
          <p:cNvSpPr txBox="1"/>
          <p:nvPr/>
        </p:nvSpPr>
        <p:spPr>
          <a:xfrm>
            <a:off x="6336869" y="3290579"/>
            <a:ext cx="593432" cy="369332"/>
          </a:xfrm>
          <a:prstGeom prst="rect">
            <a:avLst/>
          </a:prstGeom>
          <a:noFill/>
        </p:spPr>
        <p:txBody>
          <a:bodyPr wrap="none" rtlCol="0">
            <a:spAutoFit/>
          </a:bodyPr>
          <a:lstStyle/>
          <a:p>
            <a:r>
              <a:rPr lang="pt-PT" dirty="0">
                <a:solidFill>
                  <a:srgbClr val="E1512B"/>
                </a:solidFill>
              </a:rPr>
              <a:t>0,26</a:t>
            </a:r>
          </a:p>
        </p:txBody>
      </p:sp>
      <p:sp>
        <p:nvSpPr>
          <p:cNvPr id="23" name="CaixaDeTexto 22">
            <a:extLst>
              <a:ext uri="{FF2B5EF4-FFF2-40B4-BE49-F238E27FC236}">
                <a16:creationId xmlns:a16="http://schemas.microsoft.com/office/drawing/2014/main" id="{8365680D-4278-DE58-58AA-785C29A861C4}"/>
              </a:ext>
            </a:extLst>
          </p:cNvPr>
          <p:cNvSpPr txBox="1"/>
          <p:nvPr/>
        </p:nvSpPr>
        <p:spPr>
          <a:xfrm>
            <a:off x="7305864" y="3301422"/>
            <a:ext cx="593432" cy="369332"/>
          </a:xfrm>
          <a:prstGeom prst="rect">
            <a:avLst/>
          </a:prstGeom>
          <a:noFill/>
        </p:spPr>
        <p:txBody>
          <a:bodyPr wrap="none" rtlCol="0">
            <a:spAutoFit/>
          </a:bodyPr>
          <a:lstStyle/>
          <a:p>
            <a:r>
              <a:rPr lang="pt-PT" dirty="0">
                <a:solidFill>
                  <a:srgbClr val="E1512B"/>
                </a:solidFill>
              </a:rPr>
              <a:t>0,41</a:t>
            </a:r>
          </a:p>
        </p:txBody>
      </p:sp>
      <p:sp>
        <p:nvSpPr>
          <p:cNvPr id="24" name="Marcador de Posição de Conteúdo 2">
            <a:extLst>
              <a:ext uri="{FF2B5EF4-FFF2-40B4-BE49-F238E27FC236}">
                <a16:creationId xmlns:a16="http://schemas.microsoft.com/office/drawing/2014/main" id="{0597F19A-7D1B-2F1A-4176-3F3056F85E9E}"/>
              </a:ext>
            </a:extLst>
          </p:cNvPr>
          <p:cNvSpPr txBox="1">
            <a:spLocks/>
          </p:cNvSpPr>
          <p:nvPr/>
        </p:nvSpPr>
        <p:spPr>
          <a:xfrm>
            <a:off x="166401" y="869288"/>
            <a:ext cx="4846402" cy="145113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b="1" dirty="0">
                <a:latin typeface="Calibri"/>
                <a:ea typeface="SimSun"/>
                <a:cs typeface="Calibri"/>
              </a:rPr>
              <a:t>Agora fazemos o mesmo processo para o1 e o2: </a:t>
            </a:r>
          </a:p>
        </p:txBody>
      </p:sp>
      <p:sp>
        <p:nvSpPr>
          <p:cNvPr id="25" name="Marcador de Posição de Conteúdo 2">
            <a:extLst>
              <a:ext uri="{FF2B5EF4-FFF2-40B4-BE49-F238E27FC236}">
                <a16:creationId xmlns:a16="http://schemas.microsoft.com/office/drawing/2014/main" id="{33F091B1-7D3B-F56E-3E48-B2217B6D813B}"/>
              </a:ext>
            </a:extLst>
          </p:cNvPr>
          <p:cNvSpPr txBox="1">
            <a:spLocks/>
          </p:cNvSpPr>
          <p:nvPr/>
        </p:nvSpPr>
        <p:spPr>
          <a:xfrm>
            <a:off x="-354227" y="1515936"/>
            <a:ext cx="5887167" cy="23783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Entrada(o1) = w5*Saída(h1) + w6* Saída(h2) + b2,1*1 </a:t>
            </a:r>
          </a:p>
          <a:p>
            <a:pPr marL="0" indent="0" algn="just"/>
            <a:r>
              <a:rPr lang="pt-PT" sz="1800" dirty="0">
                <a:latin typeface="Calibri"/>
                <a:ea typeface="SimSun"/>
                <a:cs typeface="Calibri"/>
              </a:rPr>
              <a:t>		                    = 0,37* 0,63569 + 0,43* 0,67195 + 0,26*1  </a:t>
            </a:r>
          </a:p>
          <a:p>
            <a:pPr marL="0" indent="0" algn="just"/>
            <a:r>
              <a:rPr lang="pt-PT" sz="1800" dirty="0">
                <a:latin typeface="Calibri"/>
                <a:ea typeface="SimSun"/>
                <a:cs typeface="Calibri"/>
              </a:rPr>
              <a:t>		                    =</a:t>
            </a:r>
            <a:r>
              <a:rPr lang="pt-PT" sz="1800" b="1" dirty="0">
                <a:latin typeface="Calibri"/>
                <a:ea typeface="SimSun"/>
                <a:cs typeface="Calibri"/>
              </a:rPr>
              <a:t>0,78414</a:t>
            </a:r>
          </a:p>
          <a:p>
            <a:pPr marL="0" indent="0" algn="just"/>
            <a:endParaRPr lang="pt-PT" sz="1800" dirty="0">
              <a:latin typeface="Calibri"/>
              <a:ea typeface="SimSun"/>
              <a:cs typeface="Calibri"/>
            </a:endParaRPr>
          </a:p>
          <a:p>
            <a:pPr marL="0" indent="0" algn="just"/>
            <a:r>
              <a:rPr lang="pt-PT" sz="1800" dirty="0">
                <a:latin typeface="Calibri"/>
                <a:ea typeface="SimSun"/>
                <a:cs typeface="Calibri"/>
              </a:rPr>
              <a:t>	Entrada(o2) = w7*Saída(h1) + w8* Saída(h2) + b2,2*1 </a:t>
            </a:r>
          </a:p>
          <a:p>
            <a:pPr marL="0" indent="0" algn="just"/>
            <a:r>
              <a:rPr lang="pt-PT" sz="1800" dirty="0">
                <a:latin typeface="Calibri"/>
                <a:ea typeface="SimSun"/>
                <a:cs typeface="Calibri"/>
              </a:rPr>
              <a:t>	                      = </a:t>
            </a:r>
            <a:r>
              <a:rPr lang="pt-PT" sz="1800" b="1" dirty="0">
                <a:latin typeface="Calibri"/>
                <a:ea typeface="SimSun"/>
                <a:cs typeface="Calibri"/>
              </a:rPr>
              <a:t>1,07126</a:t>
            </a:r>
            <a:endParaRPr lang="pt-PT" sz="1800" b="1" dirty="0">
              <a:highlight>
                <a:srgbClr val="FFFF00"/>
              </a:highlight>
              <a:latin typeface="Calibri"/>
              <a:ea typeface="SimSun"/>
              <a:cs typeface="Calibri"/>
            </a:endParaRPr>
          </a:p>
        </p:txBody>
      </p:sp>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3645D8ED-BA30-EBA7-C0C0-4115CA1D01DF}"/>
                  </a:ext>
                </a:extLst>
              </p:cNvPr>
              <p:cNvSpPr txBox="1"/>
              <p:nvPr/>
            </p:nvSpPr>
            <p:spPr>
              <a:xfrm>
                <a:off x="166401" y="4728657"/>
                <a:ext cx="2653547" cy="453009"/>
              </a:xfrm>
              <a:prstGeom prst="rect">
                <a:avLst/>
              </a:prstGeom>
              <a:noFill/>
            </p:spPr>
            <p:txBody>
              <a:bodyPr wrap="none" lIns="0" tIns="0" rIns="0" bIns="0" rtlCol="0">
                <a:spAutoFit/>
              </a:bodyPr>
              <a:lstStyle/>
              <a:p>
                <a:r>
                  <a:rPr lang="pt-PT" dirty="0">
                    <a:ea typeface="SimSun"/>
                    <a:cs typeface="Calibri"/>
                  </a:rPr>
                  <a:t>Saída(o1) = </a:t>
                </a:r>
                <a14:m>
                  <m:oMath xmlns:m="http://schemas.openxmlformats.org/officeDocument/2006/math">
                    <m:f>
                      <m:fPr>
                        <m:ctrlPr>
                          <a:rPr lang="pt-PT" i="1" smtClean="0">
                            <a:solidFill>
                              <a:srgbClr val="836967"/>
                            </a:solidFill>
                            <a:latin typeface="Cambria Math" panose="02040503050406030204" pitchFamily="18" charset="0"/>
                          </a:rPr>
                        </m:ctrlPr>
                      </m:fPr>
                      <m:num>
                        <m:r>
                          <a:rPr lang="pt-PT">
                            <a:latin typeface="Cambria Math" panose="02040503050406030204" pitchFamily="18" charset="0"/>
                          </a:rPr>
                          <m:t>1</m:t>
                        </m:r>
                      </m:num>
                      <m:den>
                        <m:r>
                          <a:rPr lang="pt-PT" i="0">
                            <a:latin typeface="Cambria Math" panose="02040503050406030204" pitchFamily="18" charset="0"/>
                          </a:rPr>
                          <m:t>1+</m:t>
                        </m:r>
                        <m:sSup>
                          <m:sSupPr>
                            <m:ctrlPr>
                              <a:rPr lang="pt-PT" i="1">
                                <a:solidFill>
                                  <a:srgbClr val="836967"/>
                                </a:solidFill>
                                <a:latin typeface="Cambria Math" panose="02040503050406030204" pitchFamily="18" charset="0"/>
                              </a:rPr>
                            </m:ctrlPr>
                          </m:sSupPr>
                          <m:e>
                            <m:r>
                              <a:rPr lang="pt-PT" i="0">
                                <a:latin typeface="Cambria Math" panose="02040503050406030204" pitchFamily="18" charset="0"/>
                              </a:rPr>
                              <m:t>ⅇ</m:t>
                            </m:r>
                          </m:e>
                          <m:sup>
                            <m:r>
                              <a:rPr lang="pt-PT" i="0">
                                <a:latin typeface="Cambria Math" panose="02040503050406030204" pitchFamily="18" charset="0"/>
                              </a:rPr>
                              <m:t>−</m:t>
                            </m:r>
                            <m:r>
                              <m:rPr>
                                <m:nor/>
                              </m:rPr>
                              <a:rPr lang="pt-PT" b="1" dirty="0">
                                <a:ea typeface="SimSun"/>
                                <a:cs typeface="Calibri"/>
                              </a:rPr>
                              <m:t>Entrada</m:t>
                            </m:r>
                            <m:r>
                              <m:rPr>
                                <m:nor/>
                              </m:rPr>
                              <a:rPr lang="pt-PT" b="1" dirty="0">
                                <a:ea typeface="SimSun"/>
                                <a:cs typeface="Calibri"/>
                              </a:rPr>
                              <m:t>(</m:t>
                            </m:r>
                            <m:r>
                              <m:rPr>
                                <m:nor/>
                              </m:rPr>
                              <a:rPr lang="pt-PT" b="1" i="0" dirty="0" smtClean="0">
                                <a:ea typeface="SimSun"/>
                                <a:cs typeface="Calibri"/>
                              </a:rPr>
                              <m:t>o</m:t>
                            </m:r>
                            <m:r>
                              <m:rPr>
                                <m:nor/>
                              </m:rPr>
                              <a:rPr lang="pt-PT" b="1" dirty="0">
                                <a:ea typeface="SimSun"/>
                                <a:cs typeface="Calibri"/>
                              </a:rPr>
                              <m:t>1)</m:t>
                            </m:r>
                          </m:sup>
                        </m:sSup>
                      </m:den>
                    </m:f>
                  </m:oMath>
                </a14:m>
                <a:endParaRPr lang="pt-PT" dirty="0"/>
              </a:p>
            </p:txBody>
          </p:sp>
        </mc:Choice>
        <mc:Fallback xmlns="">
          <p:sp>
            <p:nvSpPr>
              <p:cNvPr id="26" name="CaixaDeTexto 25">
                <a:extLst>
                  <a:ext uri="{FF2B5EF4-FFF2-40B4-BE49-F238E27FC236}">
                    <a16:creationId xmlns:a16="http://schemas.microsoft.com/office/drawing/2014/main" id="{3645D8ED-BA30-EBA7-C0C0-4115CA1D01DF}"/>
                  </a:ext>
                </a:extLst>
              </p:cNvPr>
              <p:cNvSpPr txBox="1">
                <a:spLocks noRot="1" noChangeAspect="1" noMove="1" noResize="1" noEditPoints="1" noAdjustHandles="1" noChangeArrowheads="1" noChangeShapeType="1" noTextEdit="1"/>
              </p:cNvSpPr>
              <p:nvPr/>
            </p:nvSpPr>
            <p:spPr>
              <a:xfrm>
                <a:off x="166401" y="4728657"/>
                <a:ext cx="2653547" cy="453009"/>
              </a:xfrm>
              <a:prstGeom prst="rect">
                <a:avLst/>
              </a:prstGeom>
              <a:blipFill>
                <a:blip r:embed="rId2"/>
                <a:stretch>
                  <a:fillRect l="-5275" t="-4054" r="-3211"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E6077EF-B816-95C7-3C70-A77D90F33587}"/>
                  </a:ext>
                </a:extLst>
              </p:cNvPr>
              <p:cNvSpPr txBox="1"/>
              <p:nvPr/>
            </p:nvSpPr>
            <p:spPr>
              <a:xfrm>
                <a:off x="1326525" y="5265825"/>
                <a:ext cx="2653547" cy="434030"/>
              </a:xfrm>
              <a:prstGeom prst="rect">
                <a:avLst/>
              </a:prstGeom>
              <a:noFill/>
            </p:spPr>
            <p:txBody>
              <a:bodyPr wrap="none" lIns="0" tIns="0" rIns="0" bIns="0" rtlCol="0">
                <a:spAutoFit/>
              </a:bodyPr>
              <a:lstStyle/>
              <a:p>
                <a:r>
                  <a:rPr lang="pt-PT" dirty="0">
                    <a:ea typeface="SimSun"/>
                    <a:cs typeface="Calibri"/>
                  </a:rPr>
                  <a:t>= </a:t>
                </a:r>
                <a14:m>
                  <m:oMath xmlns:m="http://schemas.openxmlformats.org/officeDocument/2006/math">
                    <m:f>
                      <m:fPr>
                        <m:ctrlPr>
                          <a:rPr lang="pt-PT" i="1" smtClean="0">
                            <a:solidFill>
                              <a:srgbClr val="836967"/>
                            </a:solidFill>
                            <a:latin typeface="Cambria Math" panose="02040503050406030204" pitchFamily="18" charset="0"/>
                          </a:rPr>
                        </m:ctrlPr>
                      </m:fPr>
                      <m:num>
                        <m:r>
                          <a:rPr lang="pt-PT">
                            <a:latin typeface="Cambria Math" panose="02040503050406030204" pitchFamily="18" charset="0"/>
                          </a:rPr>
                          <m:t>1</m:t>
                        </m:r>
                      </m:num>
                      <m:den>
                        <m:r>
                          <a:rPr lang="pt-PT" i="0">
                            <a:latin typeface="Cambria Math" panose="02040503050406030204" pitchFamily="18" charset="0"/>
                          </a:rPr>
                          <m:t>1+</m:t>
                        </m:r>
                        <m:sSup>
                          <m:sSupPr>
                            <m:ctrlPr>
                              <a:rPr lang="pt-PT" i="1">
                                <a:solidFill>
                                  <a:srgbClr val="836967"/>
                                </a:solidFill>
                                <a:latin typeface="Cambria Math" panose="02040503050406030204" pitchFamily="18" charset="0"/>
                              </a:rPr>
                            </m:ctrlPr>
                          </m:sSupPr>
                          <m:e>
                            <m:r>
                              <a:rPr lang="pt-PT" i="0">
                                <a:latin typeface="Cambria Math" panose="02040503050406030204" pitchFamily="18" charset="0"/>
                              </a:rPr>
                              <m:t>ⅇ</m:t>
                            </m:r>
                          </m:e>
                          <m:sup>
                            <m:r>
                              <a:rPr lang="pt-PT" b="1" i="0">
                                <a:latin typeface="Cambria Math" panose="02040503050406030204" pitchFamily="18" charset="0"/>
                              </a:rPr>
                              <m:t>−</m:t>
                            </m:r>
                            <m:r>
                              <m:rPr>
                                <m:nor/>
                              </m:rPr>
                              <a:rPr lang="pt-PT" b="1" dirty="0">
                                <a:ea typeface="SimSun"/>
                                <a:cs typeface="Calibri"/>
                              </a:rPr>
                              <m:t>0,78414</m:t>
                            </m:r>
                          </m:sup>
                        </m:sSup>
                      </m:den>
                    </m:f>
                  </m:oMath>
                </a14:m>
                <a:r>
                  <a:rPr lang="pt-PT" dirty="0">
                    <a:ea typeface="SimSun"/>
                    <a:cs typeface="Calibri"/>
                  </a:rPr>
                  <a:t>       = </a:t>
                </a:r>
                <a:r>
                  <a:rPr lang="pt-PT" b="1" dirty="0">
                    <a:ea typeface="SimSun"/>
                    <a:cs typeface="Calibri"/>
                  </a:rPr>
                  <a:t>0,68657</a:t>
                </a:r>
                <a:endParaRPr lang="pt-PT" b="1" dirty="0"/>
              </a:p>
            </p:txBody>
          </p:sp>
        </mc:Choice>
        <mc:Fallback xmlns="">
          <p:sp>
            <p:nvSpPr>
              <p:cNvPr id="27" name="CaixaDeTexto 26">
                <a:extLst>
                  <a:ext uri="{FF2B5EF4-FFF2-40B4-BE49-F238E27FC236}">
                    <a16:creationId xmlns:a16="http://schemas.microsoft.com/office/drawing/2014/main" id="{3E6077EF-B816-95C7-3C70-A77D90F33587}"/>
                  </a:ext>
                </a:extLst>
              </p:cNvPr>
              <p:cNvSpPr txBox="1">
                <a:spLocks noRot="1" noChangeAspect="1" noMove="1" noResize="1" noEditPoints="1" noAdjustHandles="1" noChangeArrowheads="1" noChangeShapeType="1" noTextEdit="1"/>
              </p:cNvSpPr>
              <p:nvPr/>
            </p:nvSpPr>
            <p:spPr>
              <a:xfrm>
                <a:off x="1326525" y="5265825"/>
                <a:ext cx="2653547" cy="434030"/>
              </a:xfrm>
              <a:prstGeom prst="rect">
                <a:avLst/>
              </a:prstGeom>
              <a:blipFill>
                <a:blip r:embed="rId3"/>
                <a:stretch>
                  <a:fillRect l="-5517" t="-4225" r="-4598" b="-19718"/>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0EDE1073-7342-2B12-63DB-FB2674319F78}"/>
                  </a:ext>
                </a:extLst>
              </p:cNvPr>
              <p:cNvSpPr txBox="1"/>
              <p:nvPr/>
            </p:nvSpPr>
            <p:spPr>
              <a:xfrm>
                <a:off x="166401" y="5983203"/>
                <a:ext cx="3748398" cy="453009"/>
              </a:xfrm>
              <a:prstGeom prst="rect">
                <a:avLst/>
              </a:prstGeom>
              <a:noFill/>
            </p:spPr>
            <p:txBody>
              <a:bodyPr wrap="none" lIns="0" tIns="0" rIns="0" bIns="0" rtlCol="0">
                <a:spAutoFit/>
              </a:bodyPr>
              <a:lstStyle/>
              <a:p>
                <a:r>
                  <a:rPr lang="pt-PT" dirty="0">
                    <a:ea typeface="SimSun"/>
                    <a:cs typeface="Calibri"/>
                  </a:rPr>
                  <a:t>Saída(o2) = </a:t>
                </a:r>
                <a14:m>
                  <m:oMath xmlns:m="http://schemas.openxmlformats.org/officeDocument/2006/math">
                    <m:f>
                      <m:fPr>
                        <m:ctrlPr>
                          <a:rPr lang="pt-PT" i="1" smtClean="0">
                            <a:solidFill>
                              <a:srgbClr val="836967"/>
                            </a:solidFill>
                            <a:latin typeface="Cambria Math" panose="02040503050406030204" pitchFamily="18" charset="0"/>
                          </a:rPr>
                        </m:ctrlPr>
                      </m:fPr>
                      <m:num>
                        <m:r>
                          <a:rPr lang="pt-PT">
                            <a:latin typeface="Cambria Math" panose="02040503050406030204" pitchFamily="18" charset="0"/>
                          </a:rPr>
                          <m:t>1</m:t>
                        </m:r>
                      </m:num>
                      <m:den>
                        <m:r>
                          <a:rPr lang="pt-PT" i="0">
                            <a:latin typeface="Cambria Math" panose="02040503050406030204" pitchFamily="18" charset="0"/>
                          </a:rPr>
                          <m:t>1+</m:t>
                        </m:r>
                        <m:sSup>
                          <m:sSupPr>
                            <m:ctrlPr>
                              <a:rPr lang="pt-PT" i="1">
                                <a:solidFill>
                                  <a:srgbClr val="836967"/>
                                </a:solidFill>
                                <a:latin typeface="Cambria Math" panose="02040503050406030204" pitchFamily="18" charset="0"/>
                              </a:rPr>
                            </m:ctrlPr>
                          </m:sSupPr>
                          <m:e>
                            <m:r>
                              <a:rPr lang="pt-PT" i="0">
                                <a:latin typeface="Cambria Math" panose="02040503050406030204" pitchFamily="18" charset="0"/>
                              </a:rPr>
                              <m:t>ⅇ</m:t>
                            </m:r>
                          </m:e>
                          <m:sup>
                            <m:r>
                              <a:rPr lang="pt-PT" i="0">
                                <a:latin typeface="Cambria Math" panose="02040503050406030204" pitchFamily="18" charset="0"/>
                              </a:rPr>
                              <m:t>−</m:t>
                            </m:r>
                            <m:r>
                              <m:rPr>
                                <m:nor/>
                              </m:rPr>
                              <a:rPr lang="pt-PT" b="1" dirty="0">
                                <a:ea typeface="SimSun"/>
                                <a:cs typeface="Calibri"/>
                              </a:rPr>
                              <m:t>Entrada</m:t>
                            </m:r>
                            <m:r>
                              <m:rPr>
                                <m:nor/>
                              </m:rPr>
                              <a:rPr lang="pt-PT" b="1" dirty="0">
                                <a:ea typeface="SimSun"/>
                                <a:cs typeface="Calibri"/>
                              </a:rPr>
                              <m:t>(</m:t>
                            </m:r>
                            <m:r>
                              <m:rPr>
                                <m:nor/>
                              </m:rPr>
                              <a:rPr lang="pt-PT" b="1" i="0" dirty="0" smtClean="0">
                                <a:ea typeface="SimSun"/>
                                <a:cs typeface="Calibri"/>
                              </a:rPr>
                              <m:t>o</m:t>
                            </m:r>
                            <m:r>
                              <m:rPr>
                                <m:nor/>
                              </m:rPr>
                              <a:rPr lang="pt-PT" b="1" i="0" dirty="0" smtClean="0">
                                <a:ea typeface="SimSun"/>
                                <a:cs typeface="Calibri"/>
                              </a:rPr>
                              <m:t>2)</m:t>
                            </m:r>
                          </m:sup>
                        </m:sSup>
                      </m:den>
                    </m:f>
                  </m:oMath>
                </a14:m>
                <a:r>
                  <a:rPr lang="pt-PT" dirty="0"/>
                  <a:t>   = </a:t>
                </a:r>
                <a:r>
                  <a:rPr lang="pt-PT" b="1" dirty="0"/>
                  <a:t>0,74484</a:t>
                </a:r>
              </a:p>
            </p:txBody>
          </p:sp>
        </mc:Choice>
        <mc:Fallback xmlns="">
          <p:sp>
            <p:nvSpPr>
              <p:cNvPr id="28" name="CaixaDeTexto 27">
                <a:extLst>
                  <a:ext uri="{FF2B5EF4-FFF2-40B4-BE49-F238E27FC236}">
                    <a16:creationId xmlns:a16="http://schemas.microsoft.com/office/drawing/2014/main" id="{0EDE1073-7342-2B12-63DB-FB2674319F78}"/>
                  </a:ext>
                </a:extLst>
              </p:cNvPr>
              <p:cNvSpPr txBox="1">
                <a:spLocks noRot="1" noChangeAspect="1" noMove="1" noResize="1" noEditPoints="1" noAdjustHandles="1" noChangeArrowheads="1" noChangeShapeType="1" noTextEdit="1"/>
              </p:cNvSpPr>
              <p:nvPr/>
            </p:nvSpPr>
            <p:spPr>
              <a:xfrm>
                <a:off x="166401" y="5983203"/>
                <a:ext cx="3748398" cy="453009"/>
              </a:xfrm>
              <a:prstGeom prst="rect">
                <a:avLst/>
              </a:prstGeom>
              <a:blipFill>
                <a:blip r:embed="rId4"/>
                <a:stretch>
                  <a:fillRect l="-3740" t="-4000" r="-2927" b="-20000"/>
                </a:stretch>
              </a:blipFill>
            </p:spPr>
            <p:txBody>
              <a:bodyPr/>
              <a:lstStyle/>
              <a:p>
                <a:r>
                  <a:rPr lang="en-US">
                    <a:noFill/>
                  </a:rPr>
                  <a:t> </a:t>
                </a:r>
              </a:p>
            </p:txBody>
          </p:sp>
        </mc:Fallback>
      </mc:AlternateContent>
      <p:sp>
        <p:nvSpPr>
          <p:cNvPr id="3" name="Marcador de Posição de Conteúdo 2">
            <a:extLst>
              <a:ext uri="{FF2B5EF4-FFF2-40B4-BE49-F238E27FC236}">
                <a16:creationId xmlns:a16="http://schemas.microsoft.com/office/drawing/2014/main" id="{3514BC2E-1BC9-AFB9-407D-AC11870B6B5F}"/>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2" name="CaixaDeTexto 1">
            <a:extLst>
              <a:ext uri="{FF2B5EF4-FFF2-40B4-BE49-F238E27FC236}">
                <a16:creationId xmlns:a16="http://schemas.microsoft.com/office/drawing/2014/main" id="{D3F023C8-5444-072B-74B5-8D30B82F86F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44</a:t>
            </a:fld>
            <a:endParaRPr lang="pt-PT" dirty="0"/>
          </a:p>
        </p:txBody>
      </p:sp>
      <p:sp>
        <p:nvSpPr>
          <p:cNvPr id="13" name="Título 1">
            <a:extLst>
              <a:ext uri="{FF2B5EF4-FFF2-40B4-BE49-F238E27FC236}">
                <a16:creationId xmlns:a16="http://schemas.microsoft.com/office/drawing/2014/main" id="{E2FB8486-9BD4-00C2-33E4-A070E4E2AE86}"/>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p:spTree>
    <p:extLst>
      <p:ext uri="{BB962C8B-B14F-4D97-AF65-F5344CB8AC3E}">
        <p14:creationId xmlns:p14="http://schemas.microsoft.com/office/powerpoint/2010/main" val="114942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1">
            <a:extLst>
              <a:ext uri="{FF2B5EF4-FFF2-40B4-BE49-F238E27FC236}">
                <a16:creationId xmlns:a16="http://schemas.microsoft.com/office/drawing/2014/main" id="{C636DFFC-C973-5E76-7855-6836DC89A819}"/>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p:sp>
        <p:nvSpPr>
          <p:cNvPr id="2" name="Oval 1">
            <a:extLst>
              <a:ext uri="{FF2B5EF4-FFF2-40B4-BE49-F238E27FC236}">
                <a16:creationId xmlns:a16="http://schemas.microsoft.com/office/drawing/2014/main" id="{D611FB36-AE9D-45E8-BFB3-6123F8BC4DB3}"/>
              </a:ext>
            </a:extLst>
          </p:cNvPr>
          <p:cNvSpPr/>
          <p:nvPr/>
        </p:nvSpPr>
        <p:spPr>
          <a:xfrm>
            <a:off x="110537" y="2384879"/>
            <a:ext cx="867747" cy="61582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i1</a:t>
            </a:r>
          </a:p>
        </p:txBody>
      </p:sp>
      <p:sp>
        <p:nvSpPr>
          <p:cNvPr id="3" name="Oval 2">
            <a:extLst>
              <a:ext uri="{FF2B5EF4-FFF2-40B4-BE49-F238E27FC236}">
                <a16:creationId xmlns:a16="http://schemas.microsoft.com/office/drawing/2014/main" id="{BDFC31E4-E4A4-F390-54C2-1B926BE02EFE}"/>
              </a:ext>
            </a:extLst>
          </p:cNvPr>
          <p:cNvSpPr/>
          <p:nvPr/>
        </p:nvSpPr>
        <p:spPr>
          <a:xfrm>
            <a:off x="110536" y="4319426"/>
            <a:ext cx="867747" cy="61582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i2</a:t>
            </a:r>
          </a:p>
        </p:txBody>
      </p:sp>
      <p:sp>
        <p:nvSpPr>
          <p:cNvPr id="12" name="Oval 11">
            <a:extLst>
              <a:ext uri="{FF2B5EF4-FFF2-40B4-BE49-F238E27FC236}">
                <a16:creationId xmlns:a16="http://schemas.microsoft.com/office/drawing/2014/main" id="{EC8D2444-18A5-6EBA-9F25-9E84A2062B7C}"/>
              </a:ext>
            </a:extLst>
          </p:cNvPr>
          <p:cNvSpPr/>
          <p:nvPr/>
        </p:nvSpPr>
        <p:spPr>
          <a:xfrm>
            <a:off x="3030908" y="2360962"/>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h1</a:t>
            </a:r>
          </a:p>
        </p:txBody>
      </p:sp>
      <p:sp>
        <p:nvSpPr>
          <p:cNvPr id="13" name="Oval 12">
            <a:extLst>
              <a:ext uri="{FF2B5EF4-FFF2-40B4-BE49-F238E27FC236}">
                <a16:creationId xmlns:a16="http://schemas.microsoft.com/office/drawing/2014/main" id="{E476FF1A-A262-A902-5648-B064C60A62E2}"/>
              </a:ext>
            </a:extLst>
          </p:cNvPr>
          <p:cNvSpPr/>
          <p:nvPr/>
        </p:nvSpPr>
        <p:spPr>
          <a:xfrm>
            <a:off x="3030164" y="4164955"/>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h2</a:t>
            </a:r>
          </a:p>
        </p:txBody>
      </p:sp>
      <p:sp>
        <p:nvSpPr>
          <p:cNvPr id="30" name="Oval 29">
            <a:extLst>
              <a:ext uri="{FF2B5EF4-FFF2-40B4-BE49-F238E27FC236}">
                <a16:creationId xmlns:a16="http://schemas.microsoft.com/office/drawing/2014/main" id="{4BB4BC58-8DF5-A402-11F5-F0A8E8DC7B7D}"/>
              </a:ext>
            </a:extLst>
          </p:cNvPr>
          <p:cNvSpPr/>
          <p:nvPr/>
        </p:nvSpPr>
        <p:spPr>
          <a:xfrm>
            <a:off x="7196591" y="2337906"/>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o1</a:t>
            </a:r>
          </a:p>
        </p:txBody>
      </p:sp>
      <p:cxnSp>
        <p:nvCxnSpPr>
          <p:cNvPr id="31" name="Conexão reta unidirecional 30">
            <a:extLst>
              <a:ext uri="{FF2B5EF4-FFF2-40B4-BE49-F238E27FC236}">
                <a16:creationId xmlns:a16="http://schemas.microsoft.com/office/drawing/2014/main" id="{08702A74-4BCC-D277-1361-A0DE090E8C9F}"/>
              </a:ext>
            </a:extLst>
          </p:cNvPr>
          <p:cNvCxnSpPr>
            <a:cxnSpLocks/>
            <a:stCxn id="2" idx="5"/>
          </p:cNvCxnSpPr>
          <p:nvPr/>
        </p:nvCxnSpPr>
        <p:spPr>
          <a:xfrm>
            <a:off x="851205" y="2910515"/>
            <a:ext cx="1418645" cy="129306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Conexão reta unidirecional 31">
            <a:extLst>
              <a:ext uri="{FF2B5EF4-FFF2-40B4-BE49-F238E27FC236}">
                <a16:creationId xmlns:a16="http://schemas.microsoft.com/office/drawing/2014/main" id="{852447C5-62DC-2ABF-9767-917B58CE81B3}"/>
              </a:ext>
            </a:extLst>
          </p:cNvPr>
          <p:cNvCxnSpPr>
            <a:cxnSpLocks/>
            <a:stCxn id="2" idx="6"/>
          </p:cNvCxnSpPr>
          <p:nvPr/>
        </p:nvCxnSpPr>
        <p:spPr>
          <a:xfrm>
            <a:off x="978284" y="2692790"/>
            <a:ext cx="1065411" cy="650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Conexão reta unidirecional 32">
            <a:extLst>
              <a:ext uri="{FF2B5EF4-FFF2-40B4-BE49-F238E27FC236}">
                <a16:creationId xmlns:a16="http://schemas.microsoft.com/office/drawing/2014/main" id="{C6EA25F9-61B6-CC92-3432-0B76B73C988C}"/>
              </a:ext>
            </a:extLst>
          </p:cNvPr>
          <p:cNvCxnSpPr>
            <a:cxnSpLocks/>
            <a:stCxn id="3" idx="6"/>
          </p:cNvCxnSpPr>
          <p:nvPr/>
        </p:nvCxnSpPr>
        <p:spPr>
          <a:xfrm flipV="1">
            <a:off x="978283" y="4600506"/>
            <a:ext cx="1149562" cy="2683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Conexão reta unidirecional 33">
            <a:extLst>
              <a:ext uri="{FF2B5EF4-FFF2-40B4-BE49-F238E27FC236}">
                <a16:creationId xmlns:a16="http://schemas.microsoft.com/office/drawing/2014/main" id="{87B5282A-2647-A10D-0340-6EBF28085794}"/>
              </a:ext>
            </a:extLst>
          </p:cNvPr>
          <p:cNvCxnSpPr>
            <a:cxnSpLocks/>
            <a:stCxn id="3" idx="7"/>
          </p:cNvCxnSpPr>
          <p:nvPr/>
        </p:nvCxnSpPr>
        <p:spPr>
          <a:xfrm flipV="1">
            <a:off x="851204" y="3028361"/>
            <a:ext cx="1488841" cy="138125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Conexão reta unidirecional 35">
            <a:extLst>
              <a:ext uri="{FF2B5EF4-FFF2-40B4-BE49-F238E27FC236}">
                <a16:creationId xmlns:a16="http://schemas.microsoft.com/office/drawing/2014/main" id="{9B9340AD-4D0C-F5E7-8E57-4A5032CE917E}"/>
              </a:ext>
            </a:extLst>
          </p:cNvPr>
          <p:cNvCxnSpPr>
            <a:cxnSpLocks/>
          </p:cNvCxnSpPr>
          <p:nvPr/>
        </p:nvCxnSpPr>
        <p:spPr>
          <a:xfrm flipV="1">
            <a:off x="4966224" y="3011199"/>
            <a:ext cx="1552259" cy="118254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B22DD0BD-57EF-A32F-2762-73D47B8FDD3F}"/>
              </a:ext>
            </a:extLst>
          </p:cNvPr>
          <p:cNvSpPr/>
          <p:nvPr/>
        </p:nvSpPr>
        <p:spPr>
          <a:xfrm>
            <a:off x="7180654" y="4165325"/>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o2</a:t>
            </a:r>
          </a:p>
        </p:txBody>
      </p:sp>
      <p:cxnSp>
        <p:nvCxnSpPr>
          <p:cNvPr id="39" name="Conexão reta unidirecional 38">
            <a:extLst>
              <a:ext uri="{FF2B5EF4-FFF2-40B4-BE49-F238E27FC236}">
                <a16:creationId xmlns:a16="http://schemas.microsoft.com/office/drawing/2014/main" id="{304792AF-3459-7EF2-DB9A-ACD024AB2148}"/>
              </a:ext>
            </a:extLst>
          </p:cNvPr>
          <p:cNvCxnSpPr>
            <a:cxnSpLocks/>
          </p:cNvCxnSpPr>
          <p:nvPr/>
        </p:nvCxnSpPr>
        <p:spPr>
          <a:xfrm>
            <a:off x="4966224" y="3021044"/>
            <a:ext cx="1362646" cy="124384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61D64243-7346-BD87-68A9-3B4604A50E2A}"/>
              </a:ext>
            </a:extLst>
          </p:cNvPr>
          <p:cNvSpPr/>
          <p:nvPr/>
        </p:nvSpPr>
        <p:spPr>
          <a:xfrm>
            <a:off x="1914707" y="730544"/>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b1,1</a:t>
            </a:r>
          </a:p>
        </p:txBody>
      </p:sp>
      <p:cxnSp>
        <p:nvCxnSpPr>
          <p:cNvPr id="41" name="Conexão reta unidirecional 40">
            <a:extLst>
              <a:ext uri="{FF2B5EF4-FFF2-40B4-BE49-F238E27FC236}">
                <a16:creationId xmlns:a16="http://schemas.microsoft.com/office/drawing/2014/main" id="{41779566-05FC-FF51-3548-8E17CB4393DD}"/>
              </a:ext>
            </a:extLst>
          </p:cNvPr>
          <p:cNvCxnSpPr>
            <a:cxnSpLocks/>
            <a:stCxn id="40" idx="4"/>
          </p:cNvCxnSpPr>
          <p:nvPr/>
        </p:nvCxnSpPr>
        <p:spPr>
          <a:xfrm>
            <a:off x="2348581" y="1346365"/>
            <a:ext cx="7114" cy="996425"/>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42" name="Conexão reta unidirecional 41">
            <a:extLst>
              <a:ext uri="{FF2B5EF4-FFF2-40B4-BE49-F238E27FC236}">
                <a16:creationId xmlns:a16="http://schemas.microsoft.com/office/drawing/2014/main" id="{990267F3-A41F-A15D-F0A5-CD28A258BD6D}"/>
              </a:ext>
            </a:extLst>
          </p:cNvPr>
          <p:cNvCxnSpPr>
            <a:cxnSpLocks/>
            <a:stCxn id="45" idx="0"/>
          </p:cNvCxnSpPr>
          <p:nvPr/>
        </p:nvCxnSpPr>
        <p:spPr>
          <a:xfrm flipH="1" flipV="1">
            <a:off x="2385633" y="4766024"/>
            <a:ext cx="10249" cy="583976"/>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43" name="Conexão reta unidirecional 42">
            <a:extLst>
              <a:ext uri="{FF2B5EF4-FFF2-40B4-BE49-F238E27FC236}">
                <a16:creationId xmlns:a16="http://schemas.microsoft.com/office/drawing/2014/main" id="{8C185B7B-80EF-F93A-0443-ED3350879D74}"/>
              </a:ext>
            </a:extLst>
          </p:cNvPr>
          <p:cNvCxnSpPr>
            <a:cxnSpLocks/>
            <a:stCxn id="46" idx="4"/>
          </p:cNvCxnSpPr>
          <p:nvPr/>
        </p:nvCxnSpPr>
        <p:spPr>
          <a:xfrm>
            <a:off x="6599141" y="1416718"/>
            <a:ext cx="1" cy="990161"/>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44" name="Conexão reta unidirecional 43">
            <a:extLst>
              <a:ext uri="{FF2B5EF4-FFF2-40B4-BE49-F238E27FC236}">
                <a16:creationId xmlns:a16="http://schemas.microsoft.com/office/drawing/2014/main" id="{18B309BE-088C-1482-9088-88356FCE9738}"/>
              </a:ext>
            </a:extLst>
          </p:cNvPr>
          <p:cNvCxnSpPr>
            <a:cxnSpLocks/>
            <a:stCxn id="47" idx="0"/>
          </p:cNvCxnSpPr>
          <p:nvPr/>
        </p:nvCxnSpPr>
        <p:spPr>
          <a:xfrm flipV="1">
            <a:off x="6558953" y="4691723"/>
            <a:ext cx="0" cy="676441"/>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5A29E096-0D58-F839-6D19-2B0A0F91532E}"/>
              </a:ext>
            </a:extLst>
          </p:cNvPr>
          <p:cNvSpPr/>
          <p:nvPr/>
        </p:nvSpPr>
        <p:spPr>
          <a:xfrm>
            <a:off x="1962008" y="5350000"/>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b1,2</a:t>
            </a:r>
          </a:p>
        </p:txBody>
      </p:sp>
      <p:sp>
        <p:nvSpPr>
          <p:cNvPr id="46" name="Oval 45">
            <a:extLst>
              <a:ext uri="{FF2B5EF4-FFF2-40B4-BE49-F238E27FC236}">
                <a16:creationId xmlns:a16="http://schemas.microsoft.com/office/drawing/2014/main" id="{4D71D419-6C0B-43AA-414B-207C62448674}"/>
              </a:ext>
            </a:extLst>
          </p:cNvPr>
          <p:cNvSpPr/>
          <p:nvPr/>
        </p:nvSpPr>
        <p:spPr>
          <a:xfrm>
            <a:off x="6165267" y="800897"/>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b2,1</a:t>
            </a:r>
          </a:p>
        </p:txBody>
      </p:sp>
      <p:sp>
        <p:nvSpPr>
          <p:cNvPr id="47" name="Oval 46">
            <a:extLst>
              <a:ext uri="{FF2B5EF4-FFF2-40B4-BE49-F238E27FC236}">
                <a16:creationId xmlns:a16="http://schemas.microsoft.com/office/drawing/2014/main" id="{743958F6-0D54-C5E1-5638-1A9AC99E05DB}"/>
              </a:ext>
            </a:extLst>
          </p:cNvPr>
          <p:cNvSpPr/>
          <p:nvPr/>
        </p:nvSpPr>
        <p:spPr>
          <a:xfrm>
            <a:off x="6125079" y="5368164"/>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b2,2</a:t>
            </a:r>
          </a:p>
        </p:txBody>
      </p:sp>
      <p:sp>
        <p:nvSpPr>
          <p:cNvPr id="48" name="CaixaDeTexto 47">
            <a:extLst>
              <a:ext uri="{FF2B5EF4-FFF2-40B4-BE49-F238E27FC236}">
                <a16:creationId xmlns:a16="http://schemas.microsoft.com/office/drawing/2014/main" id="{22C5B300-9B7A-9FF4-9E7D-CB01325C17FD}"/>
              </a:ext>
            </a:extLst>
          </p:cNvPr>
          <p:cNvSpPr txBox="1"/>
          <p:nvPr/>
        </p:nvSpPr>
        <p:spPr>
          <a:xfrm>
            <a:off x="-12522" y="1982487"/>
            <a:ext cx="984565" cy="369332"/>
          </a:xfrm>
          <a:prstGeom prst="rect">
            <a:avLst/>
          </a:prstGeom>
          <a:noFill/>
        </p:spPr>
        <p:txBody>
          <a:bodyPr wrap="none" rtlCol="0">
            <a:spAutoFit/>
          </a:bodyPr>
          <a:lstStyle/>
          <a:p>
            <a:r>
              <a:rPr lang="pt-PT" dirty="0">
                <a:solidFill>
                  <a:schemeClr val="accent6">
                    <a:lumMod val="50000"/>
                  </a:schemeClr>
                </a:solidFill>
              </a:rPr>
              <a:t>i1 = 0,10</a:t>
            </a:r>
          </a:p>
        </p:txBody>
      </p:sp>
      <p:sp>
        <p:nvSpPr>
          <p:cNvPr id="49" name="CaixaDeTexto 48">
            <a:extLst>
              <a:ext uri="{FF2B5EF4-FFF2-40B4-BE49-F238E27FC236}">
                <a16:creationId xmlns:a16="http://schemas.microsoft.com/office/drawing/2014/main" id="{8ED93CEB-878F-F0E6-E584-2A860C3401BE}"/>
              </a:ext>
            </a:extLst>
          </p:cNvPr>
          <p:cNvSpPr txBox="1"/>
          <p:nvPr/>
        </p:nvSpPr>
        <p:spPr>
          <a:xfrm rot="18846451">
            <a:off x="603304" y="3713168"/>
            <a:ext cx="1096775" cy="369332"/>
          </a:xfrm>
          <a:prstGeom prst="rect">
            <a:avLst/>
          </a:prstGeom>
          <a:noFill/>
        </p:spPr>
        <p:txBody>
          <a:bodyPr wrap="none" rtlCol="0">
            <a:spAutoFit/>
          </a:bodyPr>
          <a:lstStyle/>
          <a:p>
            <a:r>
              <a:rPr lang="pt-PT" dirty="0"/>
              <a:t>w2 = 0,25</a:t>
            </a:r>
          </a:p>
        </p:txBody>
      </p:sp>
      <p:sp>
        <p:nvSpPr>
          <p:cNvPr id="50" name="CaixaDeTexto 49">
            <a:extLst>
              <a:ext uri="{FF2B5EF4-FFF2-40B4-BE49-F238E27FC236}">
                <a16:creationId xmlns:a16="http://schemas.microsoft.com/office/drawing/2014/main" id="{98E39641-0DE1-0861-3881-B030A2077874}"/>
              </a:ext>
            </a:extLst>
          </p:cNvPr>
          <p:cNvSpPr txBox="1"/>
          <p:nvPr/>
        </p:nvSpPr>
        <p:spPr>
          <a:xfrm rot="2810030">
            <a:off x="872771" y="2994468"/>
            <a:ext cx="1096775" cy="369332"/>
          </a:xfrm>
          <a:prstGeom prst="rect">
            <a:avLst/>
          </a:prstGeom>
          <a:noFill/>
        </p:spPr>
        <p:txBody>
          <a:bodyPr wrap="none" rtlCol="0">
            <a:spAutoFit/>
          </a:bodyPr>
          <a:lstStyle/>
          <a:p>
            <a:r>
              <a:rPr lang="pt-PT" dirty="0"/>
              <a:t>w3 = 0,27</a:t>
            </a:r>
          </a:p>
        </p:txBody>
      </p:sp>
      <p:sp>
        <p:nvSpPr>
          <p:cNvPr id="51" name="CaixaDeTexto 50">
            <a:extLst>
              <a:ext uri="{FF2B5EF4-FFF2-40B4-BE49-F238E27FC236}">
                <a16:creationId xmlns:a16="http://schemas.microsoft.com/office/drawing/2014/main" id="{821F56FC-1BEB-B23D-0B68-53738D490342}"/>
              </a:ext>
            </a:extLst>
          </p:cNvPr>
          <p:cNvSpPr txBox="1"/>
          <p:nvPr/>
        </p:nvSpPr>
        <p:spPr>
          <a:xfrm>
            <a:off x="1043483" y="4236977"/>
            <a:ext cx="1096775" cy="369332"/>
          </a:xfrm>
          <a:prstGeom prst="rect">
            <a:avLst/>
          </a:prstGeom>
          <a:noFill/>
        </p:spPr>
        <p:txBody>
          <a:bodyPr wrap="none" rtlCol="0">
            <a:spAutoFit/>
          </a:bodyPr>
          <a:lstStyle/>
          <a:p>
            <a:r>
              <a:rPr lang="pt-PT" dirty="0"/>
              <a:t>w4 = 0,32</a:t>
            </a:r>
          </a:p>
        </p:txBody>
      </p:sp>
      <p:sp>
        <p:nvSpPr>
          <p:cNvPr id="52" name="CaixaDeTexto 51">
            <a:extLst>
              <a:ext uri="{FF2B5EF4-FFF2-40B4-BE49-F238E27FC236}">
                <a16:creationId xmlns:a16="http://schemas.microsoft.com/office/drawing/2014/main" id="{9C26A30D-E305-68B8-A23F-6EA5E3DDE625}"/>
              </a:ext>
            </a:extLst>
          </p:cNvPr>
          <p:cNvSpPr txBox="1"/>
          <p:nvPr/>
        </p:nvSpPr>
        <p:spPr>
          <a:xfrm>
            <a:off x="5138300" y="2270564"/>
            <a:ext cx="1096775" cy="369332"/>
          </a:xfrm>
          <a:prstGeom prst="rect">
            <a:avLst/>
          </a:prstGeom>
          <a:noFill/>
        </p:spPr>
        <p:txBody>
          <a:bodyPr wrap="none" rtlCol="0">
            <a:spAutoFit/>
          </a:bodyPr>
          <a:lstStyle/>
          <a:p>
            <a:r>
              <a:rPr lang="pt-PT" dirty="0"/>
              <a:t>w5 = 0,37</a:t>
            </a:r>
          </a:p>
        </p:txBody>
      </p:sp>
      <p:sp>
        <p:nvSpPr>
          <p:cNvPr id="53" name="CaixaDeTexto 52">
            <a:extLst>
              <a:ext uri="{FF2B5EF4-FFF2-40B4-BE49-F238E27FC236}">
                <a16:creationId xmlns:a16="http://schemas.microsoft.com/office/drawing/2014/main" id="{B1D79D1B-0A01-0796-D1D8-690112BD16DD}"/>
              </a:ext>
            </a:extLst>
          </p:cNvPr>
          <p:cNvSpPr txBox="1"/>
          <p:nvPr/>
        </p:nvSpPr>
        <p:spPr>
          <a:xfrm rot="19062148">
            <a:off x="4487654" y="3697940"/>
            <a:ext cx="1096775" cy="369332"/>
          </a:xfrm>
          <a:prstGeom prst="rect">
            <a:avLst/>
          </a:prstGeom>
          <a:noFill/>
        </p:spPr>
        <p:txBody>
          <a:bodyPr wrap="none" rtlCol="0">
            <a:spAutoFit/>
          </a:bodyPr>
          <a:lstStyle/>
          <a:p>
            <a:r>
              <a:rPr lang="pt-PT" dirty="0"/>
              <a:t>w6 = 0,43</a:t>
            </a:r>
          </a:p>
        </p:txBody>
      </p:sp>
      <p:sp>
        <p:nvSpPr>
          <p:cNvPr id="54" name="CaixaDeTexto 53">
            <a:extLst>
              <a:ext uri="{FF2B5EF4-FFF2-40B4-BE49-F238E27FC236}">
                <a16:creationId xmlns:a16="http://schemas.microsoft.com/office/drawing/2014/main" id="{FDDD4A2E-AA43-764C-A643-4DCD9F36F141}"/>
              </a:ext>
            </a:extLst>
          </p:cNvPr>
          <p:cNvSpPr txBox="1"/>
          <p:nvPr/>
        </p:nvSpPr>
        <p:spPr>
          <a:xfrm rot="2692219">
            <a:off x="4818168" y="2971802"/>
            <a:ext cx="1149674" cy="369332"/>
          </a:xfrm>
          <a:prstGeom prst="rect">
            <a:avLst/>
          </a:prstGeom>
          <a:noFill/>
        </p:spPr>
        <p:txBody>
          <a:bodyPr wrap="none" rtlCol="0">
            <a:spAutoFit/>
          </a:bodyPr>
          <a:lstStyle/>
          <a:p>
            <a:r>
              <a:rPr lang="pt-PT" dirty="0"/>
              <a:t>w7 = 0, 48</a:t>
            </a:r>
          </a:p>
        </p:txBody>
      </p:sp>
      <p:sp>
        <p:nvSpPr>
          <p:cNvPr id="55" name="CaixaDeTexto 54">
            <a:extLst>
              <a:ext uri="{FF2B5EF4-FFF2-40B4-BE49-F238E27FC236}">
                <a16:creationId xmlns:a16="http://schemas.microsoft.com/office/drawing/2014/main" id="{9CDDF7D7-002B-1AD7-6C65-B9787951BF8F}"/>
              </a:ext>
            </a:extLst>
          </p:cNvPr>
          <p:cNvSpPr txBox="1"/>
          <p:nvPr/>
        </p:nvSpPr>
        <p:spPr>
          <a:xfrm>
            <a:off x="4904720" y="4203584"/>
            <a:ext cx="1096775" cy="369332"/>
          </a:xfrm>
          <a:prstGeom prst="rect">
            <a:avLst/>
          </a:prstGeom>
          <a:noFill/>
        </p:spPr>
        <p:txBody>
          <a:bodyPr wrap="none" rtlCol="0">
            <a:spAutoFit/>
          </a:bodyPr>
          <a:lstStyle/>
          <a:p>
            <a:r>
              <a:rPr lang="pt-PT" dirty="0"/>
              <a:t>w8 = 0,53</a:t>
            </a:r>
          </a:p>
        </p:txBody>
      </p:sp>
      <p:sp>
        <p:nvSpPr>
          <p:cNvPr id="56" name="CaixaDeTexto 55">
            <a:extLst>
              <a:ext uri="{FF2B5EF4-FFF2-40B4-BE49-F238E27FC236}">
                <a16:creationId xmlns:a16="http://schemas.microsoft.com/office/drawing/2014/main" id="{F8F142C1-26A7-3080-9EA3-D5180ECBB374}"/>
              </a:ext>
            </a:extLst>
          </p:cNvPr>
          <p:cNvSpPr txBox="1"/>
          <p:nvPr/>
        </p:nvSpPr>
        <p:spPr>
          <a:xfrm>
            <a:off x="1031070" y="2351819"/>
            <a:ext cx="1096775" cy="369332"/>
          </a:xfrm>
          <a:prstGeom prst="rect">
            <a:avLst/>
          </a:prstGeom>
          <a:noFill/>
        </p:spPr>
        <p:txBody>
          <a:bodyPr wrap="none" rtlCol="0">
            <a:spAutoFit/>
          </a:bodyPr>
          <a:lstStyle/>
          <a:p>
            <a:r>
              <a:rPr lang="pt-PT" dirty="0"/>
              <a:t>w1 = 0,11</a:t>
            </a:r>
          </a:p>
        </p:txBody>
      </p:sp>
      <p:sp>
        <p:nvSpPr>
          <p:cNvPr id="57" name="CaixaDeTexto 56">
            <a:extLst>
              <a:ext uri="{FF2B5EF4-FFF2-40B4-BE49-F238E27FC236}">
                <a16:creationId xmlns:a16="http://schemas.microsoft.com/office/drawing/2014/main" id="{469159A3-7362-424E-078B-8E8BF5D73DCF}"/>
              </a:ext>
            </a:extLst>
          </p:cNvPr>
          <p:cNvSpPr txBox="1"/>
          <p:nvPr/>
        </p:nvSpPr>
        <p:spPr>
          <a:xfrm>
            <a:off x="46505" y="5045002"/>
            <a:ext cx="984565" cy="369332"/>
          </a:xfrm>
          <a:prstGeom prst="rect">
            <a:avLst/>
          </a:prstGeom>
          <a:noFill/>
        </p:spPr>
        <p:txBody>
          <a:bodyPr wrap="none" rtlCol="0">
            <a:spAutoFit/>
          </a:bodyPr>
          <a:lstStyle/>
          <a:p>
            <a:r>
              <a:rPr lang="pt-PT" dirty="0">
                <a:solidFill>
                  <a:schemeClr val="accent6">
                    <a:lumMod val="50000"/>
                  </a:schemeClr>
                </a:solidFill>
              </a:rPr>
              <a:t>i2 = 0,90</a:t>
            </a:r>
          </a:p>
        </p:txBody>
      </p:sp>
      <p:sp>
        <p:nvSpPr>
          <p:cNvPr id="58" name="CaixaDeTexto 57">
            <a:extLst>
              <a:ext uri="{FF2B5EF4-FFF2-40B4-BE49-F238E27FC236}">
                <a16:creationId xmlns:a16="http://schemas.microsoft.com/office/drawing/2014/main" id="{30313C09-D1EE-89E6-D34B-41C1F56229ED}"/>
              </a:ext>
            </a:extLst>
          </p:cNvPr>
          <p:cNvSpPr txBox="1"/>
          <p:nvPr/>
        </p:nvSpPr>
        <p:spPr>
          <a:xfrm>
            <a:off x="2383133" y="1622986"/>
            <a:ext cx="593432" cy="369332"/>
          </a:xfrm>
          <a:prstGeom prst="rect">
            <a:avLst/>
          </a:prstGeom>
          <a:noFill/>
        </p:spPr>
        <p:txBody>
          <a:bodyPr wrap="none" rtlCol="0">
            <a:spAutoFit/>
          </a:bodyPr>
          <a:lstStyle/>
          <a:p>
            <a:r>
              <a:rPr lang="pt-PT" dirty="0">
                <a:solidFill>
                  <a:srgbClr val="E1512B"/>
                </a:solidFill>
              </a:rPr>
              <a:t>0,30</a:t>
            </a:r>
          </a:p>
        </p:txBody>
      </p:sp>
      <p:sp>
        <p:nvSpPr>
          <p:cNvPr id="59" name="CaixaDeTexto 58">
            <a:extLst>
              <a:ext uri="{FF2B5EF4-FFF2-40B4-BE49-F238E27FC236}">
                <a16:creationId xmlns:a16="http://schemas.microsoft.com/office/drawing/2014/main" id="{FEB86521-62D5-0782-833E-0AA83164315D}"/>
              </a:ext>
            </a:extLst>
          </p:cNvPr>
          <p:cNvSpPr txBox="1"/>
          <p:nvPr/>
        </p:nvSpPr>
        <p:spPr>
          <a:xfrm>
            <a:off x="1792201" y="4980668"/>
            <a:ext cx="593432" cy="369332"/>
          </a:xfrm>
          <a:prstGeom prst="rect">
            <a:avLst/>
          </a:prstGeom>
          <a:noFill/>
        </p:spPr>
        <p:txBody>
          <a:bodyPr wrap="none" rtlCol="0">
            <a:spAutoFit/>
          </a:bodyPr>
          <a:lstStyle/>
          <a:p>
            <a:r>
              <a:rPr lang="pt-PT" dirty="0">
                <a:solidFill>
                  <a:srgbClr val="E1512B"/>
                </a:solidFill>
              </a:rPr>
              <a:t>0,36</a:t>
            </a:r>
          </a:p>
        </p:txBody>
      </p:sp>
      <p:sp>
        <p:nvSpPr>
          <p:cNvPr id="60" name="CaixaDeTexto 59">
            <a:extLst>
              <a:ext uri="{FF2B5EF4-FFF2-40B4-BE49-F238E27FC236}">
                <a16:creationId xmlns:a16="http://schemas.microsoft.com/office/drawing/2014/main" id="{C159B13C-CA63-EF2D-0FF5-E27CE80AE174}"/>
              </a:ext>
            </a:extLst>
          </p:cNvPr>
          <p:cNvSpPr txBox="1"/>
          <p:nvPr/>
        </p:nvSpPr>
        <p:spPr>
          <a:xfrm>
            <a:off x="6635249" y="1617054"/>
            <a:ext cx="593432" cy="369332"/>
          </a:xfrm>
          <a:prstGeom prst="rect">
            <a:avLst/>
          </a:prstGeom>
          <a:noFill/>
        </p:spPr>
        <p:txBody>
          <a:bodyPr wrap="none" rtlCol="0">
            <a:spAutoFit/>
          </a:bodyPr>
          <a:lstStyle/>
          <a:p>
            <a:r>
              <a:rPr lang="pt-PT" dirty="0">
                <a:solidFill>
                  <a:srgbClr val="E1512B"/>
                </a:solidFill>
              </a:rPr>
              <a:t>0,26</a:t>
            </a:r>
          </a:p>
        </p:txBody>
      </p:sp>
      <p:sp>
        <p:nvSpPr>
          <p:cNvPr id="61" name="CaixaDeTexto 60">
            <a:extLst>
              <a:ext uri="{FF2B5EF4-FFF2-40B4-BE49-F238E27FC236}">
                <a16:creationId xmlns:a16="http://schemas.microsoft.com/office/drawing/2014/main" id="{7B24EE00-CA9A-0015-80CE-FB5D6EB54C9B}"/>
              </a:ext>
            </a:extLst>
          </p:cNvPr>
          <p:cNvSpPr txBox="1"/>
          <p:nvPr/>
        </p:nvSpPr>
        <p:spPr>
          <a:xfrm>
            <a:off x="5918843" y="4892864"/>
            <a:ext cx="661184" cy="369332"/>
          </a:xfrm>
          <a:prstGeom prst="rect">
            <a:avLst/>
          </a:prstGeom>
          <a:noFill/>
        </p:spPr>
        <p:txBody>
          <a:bodyPr wrap="square" rtlCol="0">
            <a:spAutoFit/>
          </a:bodyPr>
          <a:lstStyle/>
          <a:p>
            <a:r>
              <a:rPr lang="pt-PT" dirty="0">
                <a:solidFill>
                  <a:srgbClr val="E1512B"/>
                </a:solidFill>
              </a:rPr>
              <a:t>0,41</a:t>
            </a:r>
          </a:p>
        </p:txBody>
      </p:sp>
      <p:sp>
        <p:nvSpPr>
          <p:cNvPr id="76" name="Marcador de Posição de Conteúdo 2">
            <a:extLst>
              <a:ext uri="{FF2B5EF4-FFF2-40B4-BE49-F238E27FC236}">
                <a16:creationId xmlns:a16="http://schemas.microsoft.com/office/drawing/2014/main" id="{0DB4D23C-D0CC-932E-ECD5-70EF18A384A3}"/>
              </a:ext>
            </a:extLst>
          </p:cNvPr>
          <p:cNvSpPr txBox="1">
            <a:spLocks/>
          </p:cNvSpPr>
          <p:nvPr/>
        </p:nvSpPr>
        <p:spPr>
          <a:xfrm>
            <a:off x="1961042" y="2453178"/>
            <a:ext cx="1092547" cy="475114"/>
          </a:xfrm>
          <a:prstGeom prst="rect">
            <a:avLst/>
          </a:prstGeom>
          <a:noFill/>
          <a:ln>
            <a:noFill/>
          </a:ln>
        </p:spPr>
        <p:txBody>
          <a:bodyPr vert="horz" lIns="90000" tIns="91440" rIns="90000" bIns="46800" anchor="t" anchorCtr="0" compatLnSpc="1">
            <a:noAutofit/>
          </a:bodyPr>
          <a:lstStyle>
            <a:defPPr>
              <a:defRPr lang="en-US"/>
            </a:defPPr>
            <a:lvl1pPr marR="0" indent="0" algn="just"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b="1" i="0" u="none" strike="noStrike" cap="none" baseline="0">
                <a:ln>
                  <a:noFill/>
                </a:ln>
                <a:solidFill>
                  <a:srgbClr val="000000"/>
                </a:solidFill>
                <a:latin typeface="Calibri"/>
                <a:ea typeface="SimSun"/>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PT" sz="1600" b="1" dirty="0">
                <a:latin typeface="Calibri"/>
                <a:ea typeface="SimSun"/>
                <a:cs typeface="Calibri"/>
              </a:rPr>
              <a:t>0,55670</a:t>
            </a:r>
            <a:r>
              <a:rPr lang="pt-PT" dirty="0"/>
              <a:t> </a:t>
            </a:r>
          </a:p>
        </p:txBody>
      </p:sp>
      <p:sp>
        <p:nvSpPr>
          <p:cNvPr id="77" name="Marcador de Posição de Conteúdo 2">
            <a:extLst>
              <a:ext uri="{FF2B5EF4-FFF2-40B4-BE49-F238E27FC236}">
                <a16:creationId xmlns:a16="http://schemas.microsoft.com/office/drawing/2014/main" id="{2C6CD93C-D549-5179-66B0-F78C3A7FB276}"/>
              </a:ext>
            </a:extLst>
          </p:cNvPr>
          <p:cNvSpPr txBox="1">
            <a:spLocks/>
          </p:cNvSpPr>
          <p:nvPr/>
        </p:nvSpPr>
        <p:spPr>
          <a:xfrm>
            <a:off x="2017262" y="4254352"/>
            <a:ext cx="1054787" cy="673200"/>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600" b="1" dirty="0">
                <a:latin typeface="Calibri"/>
                <a:ea typeface="SimSun"/>
                <a:cs typeface="Calibri"/>
              </a:rPr>
              <a:t>0,71700</a:t>
            </a:r>
          </a:p>
          <a:p>
            <a:pPr marL="0" indent="0" algn="just"/>
            <a:r>
              <a:rPr lang="pt-PT" sz="1400" dirty="0">
                <a:highlight>
                  <a:srgbClr val="FFFF00"/>
                </a:highlight>
                <a:latin typeface="Calibri"/>
                <a:ea typeface="SimSun"/>
                <a:cs typeface="Calibri"/>
              </a:rPr>
              <a:t> </a:t>
            </a:r>
          </a:p>
        </p:txBody>
      </p:sp>
      <p:cxnSp>
        <p:nvCxnSpPr>
          <p:cNvPr id="86" name="Conexão reta unidirecional 85">
            <a:extLst>
              <a:ext uri="{FF2B5EF4-FFF2-40B4-BE49-F238E27FC236}">
                <a16:creationId xmlns:a16="http://schemas.microsoft.com/office/drawing/2014/main" id="{4BFC65BD-753A-0F61-3CBD-0EB926ADA653}"/>
              </a:ext>
            </a:extLst>
          </p:cNvPr>
          <p:cNvCxnSpPr>
            <a:cxnSpLocks/>
          </p:cNvCxnSpPr>
          <p:nvPr/>
        </p:nvCxnSpPr>
        <p:spPr>
          <a:xfrm>
            <a:off x="2786038" y="2688791"/>
            <a:ext cx="241105" cy="6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9" name="Conexão reta unidirecional 88">
            <a:extLst>
              <a:ext uri="{FF2B5EF4-FFF2-40B4-BE49-F238E27FC236}">
                <a16:creationId xmlns:a16="http://schemas.microsoft.com/office/drawing/2014/main" id="{016D1195-84D0-B9A0-9970-450A07BFB373}"/>
              </a:ext>
            </a:extLst>
          </p:cNvPr>
          <p:cNvCxnSpPr>
            <a:cxnSpLocks/>
          </p:cNvCxnSpPr>
          <p:nvPr/>
        </p:nvCxnSpPr>
        <p:spPr>
          <a:xfrm>
            <a:off x="2812951" y="4469262"/>
            <a:ext cx="241105" cy="6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6" name="Conexão reta unidirecional 95">
            <a:extLst>
              <a:ext uri="{FF2B5EF4-FFF2-40B4-BE49-F238E27FC236}">
                <a16:creationId xmlns:a16="http://schemas.microsoft.com/office/drawing/2014/main" id="{54C068BC-60C4-41E0-4843-6F4B7456EC5F}"/>
              </a:ext>
            </a:extLst>
          </p:cNvPr>
          <p:cNvCxnSpPr>
            <a:cxnSpLocks/>
          </p:cNvCxnSpPr>
          <p:nvPr/>
        </p:nvCxnSpPr>
        <p:spPr>
          <a:xfrm>
            <a:off x="3916364" y="2665303"/>
            <a:ext cx="241105" cy="6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9" name="Marcador de Posição de Conteúdo 2">
            <a:extLst>
              <a:ext uri="{FF2B5EF4-FFF2-40B4-BE49-F238E27FC236}">
                <a16:creationId xmlns:a16="http://schemas.microsoft.com/office/drawing/2014/main" id="{36BA1413-80A6-F514-02B7-35F9ED01B54B}"/>
              </a:ext>
            </a:extLst>
          </p:cNvPr>
          <p:cNvSpPr txBox="1">
            <a:spLocks/>
          </p:cNvSpPr>
          <p:nvPr/>
        </p:nvSpPr>
        <p:spPr>
          <a:xfrm>
            <a:off x="4163471" y="2461031"/>
            <a:ext cx="1191780" cy="528345"/>
          </a:xfrm>
          <a:prstGeom prst="rect">
            <a:avLst/>
          </a:prstGeom>
          <a:noFill/>
          <a:ln>
            <a:noFill/>
          </a:ln>
        </p:spPr>
        <p:txBody>
          <a:bodyPr vert="horz" lIns="90000" tIns="91440" rIns="90000" bIns="46800" anchor="t" anchorCtr="0" compatLnSpc="1">
            <a:noAutofit/>
          </a:bodyPr>
          <a:lstStyle>
            <a:defPPr>
              <a:defRPr lang="en-US"/>
            </a:defPPr>
            <a:lvl1pPr marR="0" indent="0" algn="just"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b="1" i="0" u="none" strike="noStrike" cap="none" baseline="0">
                <a:ln>
                  <a:noFill/>
                </a:ln>
                <a:solidFill>
                  <a:srgbClr val="000000"/>
                </a:solidFill>
                <a:latin typeface="Calibri"/>
                <a:ea typeface="SimSun"/>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PT" sz="1600" dirty="0">
                <a:ea typeface="SimSun"/>
                <a:cs typeface="Calibri"/>
              </a:rPr>
              <a:t>0,63569</a:t>
            </a:r>
            <a:r>
              <a:rPr lang="pt-PT" sz="1400" dirty="0"/>
              <a:t> </a:t>
            </a:r>
          </a:p>
        </p:txBody>
      </p:sp>
      <p:sp>
        <p:nvSpPr>
          <p:cNvPr id="100" name="Marcador de Posição de Conteúdo 2">
            <a:extLst>
              <a:ext uri="{FF2B5EF4-FFF2-40B4-BE49-F238E27FC236}">
                <a16:creationId xmlns:a16="http://schemas.microsoft.com/office/drawing/2014/main" id="{9D83A413-E778-910C-8E70-53E579C5FEBD}"/>
              </a:ext>
            </a:extLst>
          </p:cNvPr>
          <p:cNvSpPr txBox="1">
            <a:spLocks/>
          </p:cNvSpPr>
          <p:nvPr/>
        </p:nvSpPr>
        <p:spPr>
          <a:xfrm>
            <a:off x="4100287" y="4274735"/>
            <a:ext cx="1216735" cy="475114"/>
          </a:xfrm>
          <a:prstGeom prst="rect">
            <a:avLst/>
          </a:prstGeom>
          <a:noFill/>
          <a:ln>
            <a:noFill/>
          </a:ln>
        </p:spPr>
        <p:txBody>
          <a:bodyPr vert="horz" lIns="90000" tIns="91440" rIns="90000" bIns="46800" anchor="t" anchorCtr="0" compatLnSpc="1">
            <a:noAutofit/>
          </a:bodyPr>
          <a:lstStyle>
            <a:defPPr>
              <a:defRPr lang="en-US"/>
            </a:defPPr>
            <a:lvl1pPr marR="0" indent="0" algn="just"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b="1" i="0" u="none" strike="noStrike" cap="none" baseline="0">
                <a:ln>
                  <a:noFill/>
                </a:ln>
                <a:solidFill>
                  <a:srgbClr val="000000"/>
                </a:solidFill>
                <a:latin typeface="Calibri"/>
                <a:ea typeface="SimSun"/>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PT" sz="1600" dirty="0"/>
              <a:t>0,67195</a:t>
            </a:r>
            <a:endParaRPr lang="pt-PT" sz="1100" dirty="0"/>
          </a:p>
        </p:txBody>
      </p:sp>
      <p:cxnSp>
        <p:nvCxnSpPr>
          <p:cNvPr id="101" name="Conexão reta unidirecional 100">
            <a:extLst>
              <a:ext uri="{FF2B5EF4-FFF2-40B4-BE49-F238E27FC236}">
                <a16:creationId xmlns:a16="http://schemas.microsoft.com/office/drawing/2014/main" id="{830355F7-913E-98FA-3CBB-D5ECF1073A8B}"/>
              </a:ext>
            </a:extLst>
          </p:cNvPr>
          <p:cNvCxnSpPr>
            <a:cxnSpLocks/>
          </p:cNvCxnSpPr>
          <p:nvPr/>
        </p:nvCxnSpPr>
        <p:spPr>
          <a:xfrm>
            <a:off x="3904986" y="4496292"/>
            <a:ext cx="241105" cy="6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5" name="Marcador de Posição de Conteúdo 2">
            <a:extLst>
              <a:ext uri="{FF2B5EF4-FFF2-40B4-BE49-F238E27FC236}">
                <a16:creationId xmlns:a16="http://schemas.microsoft.com/office/drawing/2014/main" id="{951495A0-541C-EEF2-BDFB-7C28C9AFD6E2}"/>
              </a:ext>
            </a:extLst>
          </p:cNvPr>
          <p:cNvSpPr txBox="1">
            <a:spLocks/>
          </p:cNvSpPr>
          <p:nvPr/>
        </p:nvSpPr>
        <p:spPr>
          <a:xfrm>
            <a:off x="6045936" y="2453178"/>
            <a:ext cx="1228833" cy="475114"/>
          </a:xfrm>
          <a:prstGeom prst="rect">
            <a:avLst/>
          </a:prstGeom>
          <a:noFill/>
          <a:ln>
            <a:noFill/>
          </a:ln>
        </p:spPr>
        <p:txBody>
          <a:bodyPr vert="horz" lIns="90000" tIns="91440" rIns="90000" bIns="46800" anchor="t" anchorCtr="0" compatLnSpc="1">
            <a:noAutofit/>
          </a:bodyPr>
          <a:lstStyle>
            <a:defPPr>
              <a:defRPr lang="en-US"/>
            </a:defPPr>
            <a:lvl1pPr marR="0" indent="0" algn="just"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b="1" i="0" u="none" strike="noStrike" cap="none" baseline="0">
                <a:ln>
                  <a:noFill/>
                </a:ln>
                <a:solidFill>
                  <a:srgbClr val="000000"/>
                </a:solidFill>
                <a:latin typeface="Calibri"/>
                <a:ea typeface="SimSun"/>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PT" b="1" dirty="0">
                <a:latin typeface="Calibri"/>
                <a:ea typeface="SimSun"/>
                <a:cs typeface="Calibri"/>
              </a:rPr>
              <a:t>0,78414</a:t>
            </a:r>
            <a:endParaRPr lang="pt-PT" sz="700" b="1" dirty="0">
              <a:latin typeface="Calibri"/>
              <a:ea typeface="SimSun"/>
              <a:cs typeface="Calibri"/>
            </a:endParaRPr>
          </a:p>
          <a:p>
            <a:r>
              <a:rPr lang="pt-PT" sz="1400" dirty="0">
                <a:highlight>
                  <a:srgbClr val="FFFF00"/>
                </a:highlight>
              </a:rPr>
              <a:t> </a:t>
            </a:r>
          </a:p>
        </p:txBody>
      </p:sp>
      <p:sp>
        <p:nvSpPr>
          <p:cNvPr id="116" name="Marcador de Posição de Conteúdo 2">
            <a:extLst>
              <a:ext uri="{FF2B5EF4-FFF2-40B4-BE49-F238E27FC236}">
                <a16:creationId xmlns:a16="http://schemas.microsoft.com/office/drawing/2014/main" id="{38FEE404-F93D-FB4C-B686-C47C2AAC8521}"/>
              </a:ext>
            </a:extLst>
          </p:cNvPr>
          <p:cNvSpPr txBox="1">
            <a:spLocks/>
          </p:cNvSpPr>
          <p:nvPr/>
        </p:nvSpPr>
        <p:spPr>
          <a:xfrm>
            <a:off x="6117758" y="4254352"/>
            <a:ext cx="1155949" cy="475114"/>
          </a:xfrm>
          <a:prstGeom prst="rect">
            <a:avLst/>
          </a:prstGeom>
          <a:noFill/>
          <a:ln>
            <a:noFill/>
          </a:ln>
        </p:spPr>
        <p:txBody>
          <a:bodyPr vert="horz" lIns="90000" tIns="91440" rIns="90000" bIns="46800" anchor="t" anchorCtr="0" compatLnSpc="1">
            <a:noAutofit/>
          </a:bodyPr>
          <a:lstStyle>
            <a:defPPr>
              <a:defRPr lang="en-US"/>
            </a:defPPr>
            <a:lvl1pPr marR="0" indent="0" algn="just"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b="1" i="0" u="none" strike="noStrike" cap="none" baseline="0">
                <a:ln>
                  <a:noFill/>
                </a:ln>
                <a:solidFill>
                  <a:srgbClr val="000000"/>
                </a:solidFill>
                <a:latin typeface="Calibri"/>
                <a:ea typeface="SimSun"/>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PT" sz="1600" b="1" dirty="0">
                <a:latin typeface="Calibri"/>
                <a:ea typeface="SimSun"/>
                <a:cs typeface="Calibri"/>
              </a:rPr>
              <a:t>1,07126</a:t>
            </a:r>
            <a:r>
              <a:rPr lang="pt-PT" sz="1400" dirty="0">
                <a:highlight>
                  <a:srgbClr val="FFFF00"/>
                </a:highlight>
              </a:rPr>
              <a:t> </a:t>
            </a:r>
          </a:p>
        </p:txBody>
      </p:sp>
      <p:cxnSp>
        <p:nvCxnSpPr>
          <p:cNvPr id="117" name="Conexão reta unidirecional 116">
            <a:extLst>
              <a:ext uri="{FF2B5EF4-FFF2-40B4-BE49-F238E27FC236}">
                <a16:creationId xmlns:a16="http://schemas.microsoft.com/office/drawing/2014/main" id="{F390556C-89C8-4912-31A5-3A1E327F16E6}"/>
              </a:ext>
            </a:extLst>
          </p:cNvPr>
          <p:cNvCxnSpPr>
            <a:cxnSpLocks/>
          </p:cNvCxnSpPr>
          <p:nvPr/>
        </p:nvCxnSpPr>
        <p:spPr>
          <a:xfrm>
            <a:off x="5051615" y="2666239"/>
            <a:ext cx="1065411" cy="650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4" name="Conexão reta unidirecional 123">
            <a:extLst>
              <a:ext uri="{FF2B5EF4-FFF2-40B4-BE49-F238E27FC236}">
                <a16:creationId xmlns:a16="http://schemas.microsoft.com/office/drawing/2014/main" id="{64C0A25E-72D7-D99D-CD7D-13643A5B4D3A}"/>
              </a:ext>
            </a:extLst>
          </p:cNvPr>
          <p:cNvCxnSpPr>
            <a:cxnSpLocks/>
          </p:cNvCxnSpPr>
          <p:nvPr/>
        </p:nvCxnSpPr>
        <p:spPr>
          <a:xfrm>
            <a:off x="6950927" y="2633589"/>
            <a:ext cx="241105" cy="6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5" name="Conexão reta unidirecional 124">
            <a:extLst>
              <a:ext uri="{FF2B5EF4-FFF2-40B4-BE49-F238E27FC236}">
                <a16:creationId xmlns:a16="http://schemas.microsoft.com/office/drawing/2014/main" id="{CDF99D8B-E57D-754C-CE70-F8B968F4C4F1}"/>
              </a:ext>
            </a:extLst>
          </p:cNvPr>
          <p:cNvCxnSpPr>
            <a:cxnSpLocks/>
          </p:cNvCxnSpPr>
          <p:nvPr/>
        </p:nvCxnSpPr>
        <p:spPr>
          <a:xfrm>
            <a:off x="6939549" y="4464578"/>
            <a:ext cx="241105" cy="6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6" name="Conexão reta unidirecional 125">
            <a:extLst>
              <a:ext uri="{FF2B5EF4-FFF2-40B4-BE49-F238E27FC236}">
                <a16:creationId xmlns:a16="http://schemas.microsoft.com/office/drawing/2014/main" id="{0E888930-C3CC-E1D3-9477-F096E0FD8BE9}"/>
              </a:ext>
            </a:extLst>
          </p:cNvPr>
          <p:cNvCxnSpPr>
            <a:cxnSpLocks/>
          </p:cNvCxnSpPr>
          <p:nvPr/>
        </p:nvCxnSpPr>
        <p:spPr>
          <a:xfrm>
            <a:off x="8064338" y="2615217"/>
            <a:ext cx="241105" cy="6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7" name="Conexão reta unidirecional 126">
            <a:extLst>
              <a:ext uri="{FF2B5EF4-FFF2-40B4-BE49-F238E27FC236}">
                <a16:creationId xmlns:a16="http://schemas.microsoft.com/office/drawing/2014/main" id="{D869D0DF-0FB8-7C77-A6D5-D32D7B0AFF64}"/>
              </a:ext>
            </a:extLst>
          </p:cNvPr>
          <p:cNvCxnSpPr>
            <a:cxnSpLocks/>
          </p:cNvCxnSpPr>
          <p:nvPr/>
        </p:nvCxnSpPr>
        <p:spPr>
          <a:xfrm>
            <a:off x="8052960" y="4446206"/>
            <a:ext cx="241105" cy="6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9" name="Conexão reta unidirecional 128">
            <a:extLst>
              <a:ext uri="{FF2B5EF4-FFF2-40B4-BE49-F238E27FC236}">
                <a16:creationId xmlns:a16="http://schemas.microsoft.com/office/drawing/2014/main" id="{408D3DCA-B2E6-4460-3374-1E4350F3E9BC}"/>
              </a:ext>
            </a:extLst>
          </p:cNvPr>
          <p:cNvCxnSpPr>
            <a:cxnSpLocks/>
          </p:cNvCxnSpPr>
          <p:nvPr/>
        </p:nvCxnSpPr>
        <p:spPr>
          <a:xfrm>
            <a:off x="5008622" y="4565885"/>
            <a:ext cx="1065411" cy="650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2" name="Marcador de Posição de Conteúdo 2">
            <a:extLst>
              <a:ext uri="{FF2B5EF4-FFF2-40B4-BE49-F238E27FC236}">
                <a16:creationId xmlns:a16="http://schemas.microsoft.com/office/drawing/2014/main" id="{32222832-6B18-56EE-10E0-9F838A195848}"/>
              </a:ext>
            </a:extLst>
          </p:cNvPr>
          <p:cNvSpPr txBox="1">
            <a:spLocks/>
          </p:cNvSpPr>
          <p:nvPr/>
        </p:nvSpPr>
        <p:spPr>
          <a:xfrm>
            <a:off x="8231782" y="2391065"/>
            <a:ext cx="1874747" cy="474928"/>
          </a:xfrm>
          <a:prstGeom prst="rect">
            <a:avLst/>
          </a:prstGeom>
          <a:noFill/>
          <a:ln>
            <a:noFill/>
          </a:ln>
        </p:spPr>
        <p:txBody>
          <a:bodyPr vert="horz" lIns="90000" tIns="91440" rIns="90000" bIns="46800" anchor="t" anchorCtr="0" compatLnSpc="1">
            <a:noAutofit/>
          </a:bodyPr>
          <a:lstStyle>
            <a:defPPr>
              <a:defRPr lang="en-US"/>
            </a:defPPr>
            <a:lvl1pPr marR="0" indent="0" algn="just"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b="1" i="0" u="none" strike="noStrike" cap="none" baseline="0">
                <a:ln>
                  <a:noFill/>
                </a:ln>
                <a:solidFill>
                  <a:srgbClr val="000000"/>
                </a:solidFill>
                <a:latin typeface="Calibri"/>
                <a:ea typeface="SimSun"/>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PT" sz="1600" dirty="0">
                <a:effectLst>
                  <a:outerShdw blurRad="38100" dist="38100" dir="2700000" algn="tl">
                    <a:srgbClr val="000000">
                      <a:alpha val="43137"/>
                    </a:srgbClr>
                  </a:outerShdw>
                </a:effectLst>
                <a:ea typeface="SimSun"/>
                <a:cs typeface="Calibri"/>
              </a:rPr>
              <a:t>0,68657</a:t>
            </a:r>
            <a:r>
              <a:rPr lang="pt-PT" sz="1400" dirty="0">
                <a:highlight>
                  <a:srgbClr val="FFFF00"/>
                </a:highlight>
              </a:rPr>
              <a:t> </a:t>
            </a:r>
          </a:p>
        </p:txBody>
      </p:sp>
      <p:sp>
        <p:nvSpPr>
          <p:cNvPr id="133" name="Marcador de Posição de Conteúdo 2">
            <a:extLst>
              <a:ext uri="{FF2B5EF4-FFF2-40B4-BE49-F238E27FC236}">
                <a16:creationId xmlns:a16="http://schemas.microsoft.com/office/drawing/2014/main" id="{19ABD6D3-50A2-4CED-8302-93C0A70FEA7E}"/>
              </a:ext>
            </a:extLst>
          </p:cNvPr>
          <p:cNvSpPr txBox="1">
            <a:spLocks/>
          </p:cNvSpPr>
          <p:nvPr/>
        </p:nvSpPr>
        <p:spPr>
          <a:xfrm>
            <a:off x="8231782" y="4193739"/>
            <a:ext cx="1874747" cy="474928"/>
          </a:xfrm>
          <a:prstGeom prst="rect">
            <a:avLst/>
          </a:prstGeom>
          <a:noFill/>
          <a:ln>
            <a:noFill/>
          </a:ln>
        </p:spPr>
        <p:txBody>
          <a:bodyPr vert="horz" lIns="90000" tIns="91440" rIns="90000" bIns="46800" anchor="t" anchorCtr="0" compatLnSpc="1">
            <a:noAutofit/>
          </a:bodyPr>
          <a:lstStyle>
            <a:defPPr>
              <a:defRPr lang="en-US"/>
            </a:defPPr>
            <a:lvl1pPr marR="0" indent="0" algn="just"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b="1" i="0" u="none" strike="noStrike" cap="none" baseline="0">
                <a:ln>
                  <a:noFill/>
                </a:ln>
                <a:solidFill>
                  <a:srgbClr val="000000"/>
                </a:solidFill>
                <a:latin typeface="Calibri"/>
                <a:ea typeface="SimSun"/>
                <a:cs typeface="Calibri"/>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PT" sz="1600" dirty="0">
                <a:effectLst>
                  <a:outerShdw blurRad="38100" dist="38100" dir="2700000" algn="tl">
                    <a:srgbClr val="000000">
                      <a:alpha val="43137"/>
                    </a:srgbClr>
                  </a:outerShdw>
                </a:effectLst>
              </a:rPr>
              <a:t>0,74484</a:t>
            </a:r>
            <a:endParaRPr lang="pt-PT" sz="1100" dirty="0">
              <a:effectLst>
                <a:outerShdw blurRad="38100" dist="38100" dir="2700000" algn="tl">
                  <a:srgbClr val="000000">
                    <a:alpha val="43137"/>
                  </a:srgbClr>
                </a:outerShdw>
              </a:effectLst>
            </a:endParaRPr>
          </a:p>
        </p:txBody>
      </p:sp>
      <p:sp>
        <p:nvSpPr>
          <p:cNvPr id="4" name="CaixaDeTexto 3">
            <a:extLst>
              <a:ext uri="{FF2B5EF4-FFF2-40B4-BE49-F238E27FC236}">
                <a16:creationId xmlns:a16="http://schemas.microsoft.com/office/drawing/2014/main" id="{4D70AB48-334B-BC8D-895B-39CBB3129B90}"/>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45</a:t>
            </a:fld>
            <a:endParaRPr lang="pt-PT" dirty="0"/>
          </a:p>
        </p:txBody>
      </p:sp>
    </p:spTree>
    <p:extLst>
      <p:ext uri="{BB962C8B-B14F-4D97-AF65-F5344CB8AC3E}">
        <p14:creationId xmlns:p14="http://schemas.microsoft.com/office/powerpoint/2010/main" val="60345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Posição de Conteúdo 2">
            <a:extLst>
              <a:ext uri="{FF2B5EF4-FFF2-40B4-BE49-F238E27FC236}">
                <a16:creationId xmlns:a16="http://schemas.microsoft.com/office/drawing/2014/main" id="{0597F19A-7D1B-2F1A-4176-3F3056F85E9E}"/>
              </a:ext>
            </a:extLst>
          </p:cNvPr>
          <p:cNvSpPr txBox="1">
            <a:spLocks/>
          </p:cNvSpPr>
          <p:nvPr/>
        </p:nvSpPr>
        <p:spPr>
          <a:xfrm>
            <a:off x="328315" y="950767"/>
            <a:ext cx="4846402" cy="145113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2400" b="1" dirty="0">
                <a:latin typeface="Calibri"/>
                <a:ea typeface="SimSun"/>
                <a:cs typeface="Calibri"/>
              </a:rPr>
              <a:t>Erro Quadrático</a:t>
            </a:r>
          </a:p>
        </p:txBody>
      </p:sp>
      <p:sp>
        <p:nvSpPr>
          <p:cNvPr id="29" name="Título 1">
            <a:extLst>
              <a:ext uri="{FF2B5EF4-FFF2-40B4-BE49-F238E27FC236}">
                <a16:creationId xmlns:a16="http://schemas.microsoft.com/office/drawing/2014/main" id="{C636DFFC-C973-5E76-7855-6836DC89A819}"/>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C1C5A053-52EE-F854-F512-D79FB2AA53AB}"/>
                  </a:ext>
                </a:extLst>
              </p:cNvPr>
              <p:cNvSpPr txBox="1"/>
              <p:nvPr/>
            </p:nvSpPr>
            <p:spPr>
              <a:xfrm>
                <a:off x="300077" y="3173664"/>
                <a:ext cx="8543846" cy="1732782"/>
              </a:xfrm>
              <a:prstGeom prst="rect">
                <a:avLst/>
              </a:prstGeom>
              <a:noFill/>
            </p:spPr>
            <p:txBody>
              <a:bodyPr wrap="square" lIns="0" tIns="0" rIns="0" bIns="0" rtlCol="0">
                <a:spAutoFit/>
              </a:bodyPr>
              <a:lstStyle/>
              <a:p>
                <a:r>
                  <a:rPr lang="pt-PT" dirty="0">
                    <a:ea typeface="SimSun"/>
                    <a:cs typeface="Calibri"/>
                  </a:rPr>
                  <a:t>E</a:t>
                </a:r>
                <a:r>
                  <a:rPr lang="pt-PT" sz="1200" dirty="0">
                    <a:ea typeface="SimSun"/>
                    <a:cs typeface="Calibri"/>
                  </a:rPr>
                  <a:t>total</a:t>
                </a:r>
                <a:r>
                  <a:rPr lang="pt-PT" dirty="0">
                    <a:ea typeface="SimSun"/>
                    <a:cs typeface="Calibri"/>
                  </a:rPr>
                  <a:t>=</a:t>
                </a:r>
                <a:r>
                  <a:rPr lang="pt-PT" b="1" dirty="0">
                    <a:solidFill>
                      <a:srgbClr val="836967"/>
                    </a:solidFill>
                  </a:rPr>
                  <a:t> </a:t>
                </a:r>
                <a14:m>
                  <m:oMath xmlns:m="http://schemas.openxmlformats.org/officeDocument/2006/math">
                    <m:nary>
                      <m:naryPr>
                        <m:chr m:val="∑"/>
                        <m:grow m:val="on"/>
                        <m:subHide m:val="on"/>
                        <m:supHide m:val="on"/>
                        <m:ctrlPr>
                          <a:rPr lang="pt-PT" b="1" i="1" dirty="0">
                            <a:solidFill>
                              <a:srgbClr val="836967"/>
                            </a:solidFill>
                            <a:latin typeface="Cambria Math" panose="02040503050406030204" pitchFamily="18" charset="0"/>
                          </a:rPr>
                        </m:ctrlPr>
                      </m:naryPr>
                      <m:sub/>
                      <m:sup/>
                      <m:e>
                        <m:f>
                          <m:fPr>
                            <m:ctrlPr>
                              <a:rPr lang="pt-PT" b="1" i="1" dirty="0">
                                <a:solidFill>
                                  <a:srgbClr val="836967"/>
                                </a:solidFill>
                                <a:latin typeface="Cambria Math" panose="02040503050406030204" pitchFamily="18" charset="0"/>
                              </a:rPr>
                            </m:ctrlPr>
                          </m:fPr>
                          <m:num>
                            <m:r>
                              <a:rPr lang="pt-PT" b="1" dirty="0">
                                <a:latin typeface="Cambria Math" panose="02040503050406030204" pitchFamily="18" charset="0"/>
                              </a:rPr>
                              <m:t>1</m:t>
                            </m:r>
                          </m:num>
                          <m:den>
                            <m:r>
                              <a:rPr lang="pt-PT" b="1" dirty="0">
                                <a:latin typeface="Cambria Math" panose="02040503050406030204" pitchFamily="18" charset="0"/>
                              </a:rPr>
                              <m:t>2</m:t>
                            </m:r>
                          </m:den>
                        </m:f>
                        <m:sSup>
                          <m:sSupPr>
                            <m:ctrlPr>
                              <a:rPr lang="pt-PT" b="1" i="1" dirty="0">
                                <a:solidFill>
                                  <a:srgbClr val="836967"/>
                                </a:solidFill>
                                <a:latin typeface="Cambria Math" panose="02040503050406030204" pitchFamily="18" charset="0"/>
                              </a:rPr>
                            </m:ctrlPr>
                          </m:sSupPr>
                          <m:e>
                            <m:d>
                              <m:dPr>
                                <m:ctrlPr>
                                  <a:rPr lang="pt-PT" b="1" i="1" dirty="0">
                                    <a:solidFill>
                                      <a:srgbClr val="836967"/>
                                    </a:solidFill>
                                    <a:latin typeface="Cambria Math" panose="02040503050406030204" pitchFamily="18" charset="0"/>
                                  </a:rPr>
                                </m:ctrlPr>
                              </m:dPr>
                              <m:e>
                                <m:func>
                                  <m:funcPr>
                                    <m:ctrlPr>
                                      <a:rPr lang="pt-PT" i="1" dirty="0">
                                        <a:latin typeface="Cambria Math" panose="02040503050406030204" pitchFamily="18" charset="0"/>
                                      </a:rPr>
                                    </m:ctrlPr>
                                  </m:funcPr>
                                  <m:fName>
                                    <m:r>
                                      <a:rPr lang="pt-PT" b="0" i="1" dirty="0" smtClean="0">
                                        <a:latin typeface="Cambria Math" panose="02040503050406030204" pitchFamily="18" charset="0"/>
                                      </a:rPr>
                                      <m:t>𝑡𝑎𝑟𝑔𝑒𝑡</m:t>
                                    </m:r>
                                  </m:fName>
                                  <m:e>
                                    <m:r>
                                      <a:rPr lang="pt-PT" b="0" dirty="0">
                                        <a:latin typeface="Cambria Math" panose="02040503050406030204" pitchFamily="18" charset="0"/>
                                      </a:rPr>
                                      <m:t>−</m:t>
                                    </m:r>
                                    <m:r>
                                      <a:rPr lang="pt-PT" b="0" i="1" dirty="0" smtClean="0">
                                        <a:latin typeface="Cambria Math" panose="02040503050406030204" pitchFamily="18" charset="0"/>
                                      </a:rPr>
                                      <m:t>𝑠𝑎</m:t>
                                    </m:r>
                                    <m:r>
                                      <a:rPr lang="pt-PT" b="0" i="1" dirty="0" smtClean="0">
                                        <a:latin typeface="Cambria Math" panose="02040503050406030204" pitchFamily="18" charset="0"/>
                                      </a:rPr>
                                      <m:t>í</m:t>
                                    </m:r>
                                    <m:r>
                                      <a:rPr lang="pt-PT" b="0" i="1" dirty="0" smtClean="0">
                                        <a:latin typeface="Cambria Math" panose="02040503050406030204" pitchFamily="18" charset="0"/>
                                      </a:rPr>
                                      <m:t>𝑑𝑎</m:t>
                                    </m:r>
                                  </m:e>
                                </m:func>
                              </m:e>
                            </m:d>
                          </m:e>
                          <m:sup>
                            <m:r>
                              <a:rPr lang="pt-PT" b="1" dirty="0">
                                <a:latin typeface="Cambria Math" panose="02040503050406030204" pitchFamily="18" charset="0"/>
                              </a:rPr>
                              <m:t>2</m:t>
                            </m:r>
                          </m:sup>
                        </m:sSup>
                      </m:e>
                    </m:nary>
                  </m:oMath>
                </a14:m>
                <a:r>
                  <a:rPr lang="pt-PT" dirty="0"/>
                  <a:t>  =  </a:t>
                </a:r>
                <a14:m>
                  <m:oMath xmlns:m="http://schemas.openxmlformats.org/officeDocument/2006/math">
                    <m:f>
                      <m:fPr>
                        <m:ctrlPr>
                          <a:rPr lang="pt-PT" b="1" i="1" dirty="0">
                            <a:solidFill>
                              <a:srgbClr val="836967"/>
                            </a:solidFill>
                            <a:latin typeface="Cambria Math" panose="02040503050406030204" pitchFamily="18" charset="0"/>
                          </a:rPr>
                        </m:ctrlPr>
                      </m:fPr>
                      <m:num>
                        <m:r>
                          <a:rPr lang="pt-PT" b="1" dirty="0">
                            <a:latin typeface="Cambria Math" panose="02040503050406030204" pitchFamily="18" charset="0"/>
                          </a:rPr>
                          <m:t>1</m:t>
                        </m:r>
                      </m:num>
                      <m:den>
                        <m:r>
                          <a:rPr lang="pt-PT" b="1" dirty="0">
                            <a:latin typeface="Cambria Math" panose="02040503050406030204" pitchFamily="18" charset="0"/>
                          </a:rPr>
                          <m:t>2</m:t>
                        </m:r>
                      </m:den>
                    </m:f>
                    <m:sSup>
                      <m:sSupPr>
                        <m:ctrlPr>
                          <a:rPr lang="pt-PT" b="1" i="1" dirty="0">
                            <a:solidFill>
                              <a:srgbClr val="836967"/>
                            </a:solidFill>
                            <a:latin typeface="Cambria Math" panose="02040503050406030204" pitchFamily="18" charset="0"/>
                          </a:rPr>
                        </m:ctrlPr>
                      </m:sSupPr>
                      <m:e>
                        <m:d>
                          <m:dPr>
                            <m:ctrlPr>
                              <a:rPr lang="pt-PT" b="1" i="1" dirty="0">
                                <a:solidFill>
                                  <a:srgbClr val="836967"/>
                                </a:solidFill>
                                <a:latin typeface="Cambria Math" panose="02040503050406030204" pitchFamily="18" charset="0"/>
                              </a:rPr>
                            </m:ctrlPr>
                          </m:dPr>
                          <m:e>
                            <m:func>
                              <m:funcPr>
                                <m:ctrlPr>
                                  <a:rPr lang="pt-PT" i="1" dirty="0">
                                    <a:latin typeface="Cambria Math" panose="02040503050406030204" pitchFamily="18" charset="0"/>
                                  </a:rPr>
                                </m:ctrlPr>
                              </m:funcPr>
                              <m:fName>
                                <m:r>
                                  <a:rPr lang="pt-PT" i="1" dirty="0">
                                    <a:latin typeface="Cambria Math" panose="02040503050406030204" pitchFamily="18" charset="0"/>
                                  </a:rPr>
                                  <m:t>𝑡𝑎𝑟𝑔𝑒𝑡</m:t>
                                </m:r>
                                <m:r>
                                  <a:rPr lang="pt-PT" b="0" i="1" dirty="0" smtClean="0">
                                    <a:latin typeface="Cambria Math" panose="02040503050406030204" pitchFamily="18" charset="0"/>
                                  </a:rPr>
                                  <m:t>𝑜</m:t>
                                </m:r>
                                <m:r>
                                  <a:rPr lang="pt-PT" b="0" i="1" dirty="0" smtClean="0">
                                    <a:latin typeface="Cambria Math" panose="02040503050406030204" pitchFamily="18" charset="0"/>
                                  </a:rPr>
                                  <m:t>1</m:t>
                                </m:r>
                              </m:fName>
                              <m:e>
                                <m:r>
                                  <a:rPr lang="pt-PT" dirty="0">
                                    <a:latin typeface="Cambria Math" panose="02040503050406030204" pitchFamily="18" charset="0"/>
                                  </a:rPr>
                                  <m:t>−</m:t>
                                </m:r>
                                <m:r>
                                  <a:rPr lang="pt-PT" b="0" i="1" dirty="0" smtClean="0">
                                    <a:latin typeface="Cambria Math" panose="02040503050406030204" pitchFamily="18" charset="0"/>
                                  </a:rPr>
                                  <m:t>𝑆</m:t>
                                </m:r>
                                <m:r>
                                  <a:rPr lang="pt-PT" i="1" dirty="0">
                                    <a:latin typeface="Cambria Math" panose="02040503050406030204" pitchFamily="18" charset="0"/>
                                  </a:rPr>
                                  <m:t>𝑎</m:t>
                                </m:r>
                                <m:r>
                                  <a:rPr lang="pt-PT" i="1" dirty="0">
                                    <a:latin typeface="Cambria Math" panose="02040503050406030204" pitchFamily="18" charset="0"/>
                                  </a:rPr>
                                  <m:t>í</m:t>
                                </m:r>
                                <m:r>
                                  <a:rPr lang="pt-PT" i="1" dirty="0">
                                    <a:latin typeface="Cambria Math" panose="02040503050406030204" pitchFamily="18" charset="0"/>
                                  </a:rPr>
                                  <m:t>𝑑𝑎</m:t>
                                </m:r>
                                <m:r>
                                  <a:rPr lang="pt-PT" b="0" i="1" dirty="0" smtClean="0">
                                    <a:latin typeface="Cambria Math" panose="02040503050406030204" pitchFamily="18" charset="0"/>
                                  </a:rPr>
                                  <m:t>(</m:t>
                                </m:r>
                                <m:r>
                                  <a:rPr lang="pt-PT" i="1" dirty="0">
                                    <a:latin typeface="Cambria Math" panose="02040503050406030204" pitchFamily="18" charset="0"/>
                                  </a:rPr>
                                  <m:t>𝑜</m:t>
                                </m:r>
                                <m:r>
                                  <a:rPr lang="pt-PT" b="0" i="1" dirty="0" smtClean="0">
                                    <a:latin typeface="Cambria Math" panose="02040503050406030204" pitchFamily="18" charset="0"/>
                                  </a:rPr>
                                  <m:t>1)</m:t>
                                </m:r>
                              </m:e>
                            </m:func>
                          </m:e>
                        </m:d>
                      </m:e>
                      <m:sup>
                        <m:r>
                          <a:rPr lang="pt-PT" b="1" dirty="0">
                            <a:latin typeface="Cambria Math" panose="02040503050406030204" pitchFamily="18" charset="0"/>
                          </a:rPr>
                          <m:t>2</m:t>
                        </m:r>
                      </m:sup>
                    </m:sSup>
                  </m:oMath>
                </a14:m>
                <a:r>
                  <a:rPr lang="pt-PT" dirty="0"/>
                  <a:t> + </a:t>
                </a:r>
                <a14:m>
                  <m:oMath xmlns:m="http://schemas.openxmlformats.org/officeDocument/2006/math">
                    <m:f>
                      <m:fPr>
                        <m:ctrlPr>
                          <a:rPr lang="pt-PT" i="1" dirty="0">
                            <a:latin typeface="Cambria Math" panose="02040503050406030204" pitchFamily="18" charset="0"/>
                          </a:rPr>
                        </m:ctrlPr>
                      </m:fPr>
                      <m:num>
                        <m:r>
                          <a:rPr lang="pt-PT" i="1" dirty="0">
                            <a:latin typeface="Cambria Math" panose="02040503050406030204" pitchFamily="18" charset="0"/>
                          </a:rPr>
                          <m:t>1</m:t>
                        </m:r>
                      </m:num>
                      <m:den>
                        <m:r>
                          <a:rPr lang="pt-PT" i="1" dirty="0">
                            <a:latin typeface="Cambria Math" panose="02040503050406030204" pitchFamily="18" charset="0"/>
                          </a:rPr>
                          <m:t>2</m:t>
                        </m:r>
                      </m:den>
                    </m:f>
                    <m:sSup>
                      <m:sSupPr>
                        <m:ctrlPr>
                          <a:rPr lang="pt-PT" i="1" dirty="0">
                            <a:latin typeface="Cambria Math" panose="02040503050406030204" pitchFamily="18" charset="0"/>
                          </a:rPr>
                        </m:ctrlPr>
                      </m:sSupPr>
                      <m:e>
                        <m:r>
                          <a:rPr lang="pt-PT" b="0" i="1" dirty="0" smtClean="0">
                            <a:latin typeface="Cambria Math" panose="02040503050406030204" pitchFamily="18" charset="0"/>
                          </a:rPr>
                          <m:t>(</m:t>
                        </m:r>
                        <m:func>
                          <m:funcPr>
                            <m:ctrlPr>
                              <a:rPr lang="pt-PT" i="1" dirty="0">
                                <a:latin typeface="Cambria Math" panose="02040503050406030204" pitchFamily="18" charset="0"/>
                              </a:rPr>
                            </m:ctrlPr>
                          </m:funcPr>
                          <m:fName>
                            <m:r>
                              <a:rPr lang="pt-PT" i="1" dirty="0">
                                <a:latin typeface="Cambria Math" panose="02040503050406030204" pitchFamily="18" charset="0"/>
                              </a:rPr>
                              <m:t>𝑡𝑎𝑟𝑔𝑒𝑡𝑜</m:t>
                            </m:r>
                            <m:r>
                              <a:rPr lang="pt-PT" i="1" dirty="0">
                                <a:latin typeface="Cambria Math" panose="02040503050406030204" pitchFamily="18" charset="0"/>
                              </a:rPr>
                              <m:t>2</m:t>
                            </m:r>
                          </m:fName>
                          <m:e>
                            <m:r>
                              <a:rPr lang="pt-PT" i="1" dirty="0">
                                <a:latin typeface="Cambria Math" panose="02040503050406030204" pitchFamily="18" charset="0"/>
                              </a:rPr>
                              <m:t>−</m:t>
                            </m:r>
                            <m:r>
                              <a:rPr lang="pt-PT" b="0" i="1" dirty="0" smtClean="0">
                                <a:latin typeface="Cambria Math" panose="02040503050406030204" pitchFamily="18" charset="0"/>
                              </a:rPr>
                              <m:t>𝑆</m:t>
                            </m:r>
                            <m:r>
                              <a:rPr lang="pt-PT" i="1" dirty="0">
                                <a:latin typeface="Cambria Math" panose="02040503050406030204" pitchFamily="18" charset="0"/>
                              </a:rPr>
                              <m:t>𝑎</m:t>
                            </m:r>
                            <m:r>
                              <a:rPr lang="pt-PT" i="1" dirty="0">
                                <a:latin typeface="Cambria Math" panose="02040503050406030204" pitchFamily="18" charset="0"/>
                              </a:rPr>
                              <m:t>í</m:t>
                            </m:r>
                            <m:r>
                              <a:rPr lang="pt-PT" i="1" dirty="0">
                                <a:latin typeface="Cambria Math" panose="02040503050406030204" pitchFamily="18" charset="0"/>
                              </a:rPr>
                              <m:t>𝑑𝑎</m:t>
                            </m:r>
                            <m:r>
                              <a:rPr lang="pt-PT" i="1" dirty="0">
                                <a:latin typeface="Cambria Math" panose="02040503050406030204" pitchFamily="18" charset="0"/>
                              </a:rPr>
                              <m:t>(</m:t>
                            </m:r>
                            <m:r>
                              <a:rPr lang="pt-PT" i="1" dirty="0">
                                <a:latin typeface="Cambria Math" panose="02040503050406030204" pitchFamily="18" charset="0"/>
                              </a:rPr>
                              <m:t>𝑜</m:t>
                            </m:r>
                            <m:r>
                              <a:rPr lang="pt-PT" i="1" dirty="0">
                                <a:latin typeface="Cambria Math" panose="02040503050406030204" pitchFamily="18" charset="0"/>
                              </a:rPr>
                              <m:t>2)</m:t>
                            </m:r>
                          </m:e>
                        </m:func>
                        <m:r>
                          <a:rPr lang="pt-PT" b="0" i="1" dirty="0" smtClean="0">
                            <a:latin typeface="Cambria Math" panose="02040503050406030204" pitchFamily="18" charset="0"/>
                          </a:rPr>
                          <m:t>)</m:t>
                        </m:r>
                      </m:e>
                      <m:sup>
                        <m:r>
                          <a:rPr lang="pt-PT" i="1" dirty="0">
                            <a:latin typeface="Cambria Math" panose="02040503050406030204" pitchFamily="18" charset="0"/>
                          </a:rPr>
                          <m:t>2</m:t>
                        </m:r>
                      </m:sup>
                    </m:sSup>
                  </m:oMath>
                </a14:m>
                <a:endParaRPr lang="pt-PT" i="1" dirty="0"/>
              </a:p>
              <a:p>
                <a:endParaRPr lang="pt-PT" i="1" dirty="0"/>
              </a:p>
              <a:p>
                <a:r>
                  <a:rPr lang="pt-PT" i="1" dirty="0"/>
                  <a:t>			   </a:t>
                </a:r>
                <a:r>
                  <a:rPr lang="pt-PT" dirty="0"/>
                  <a:t>=  </a:t>
                </a:r>
                <a14:m>
                  <m:oMath xmlns:m="http://schemas.openxmlformats.org/officeDocument/2006/math">
                    <m:f>
                      <m:fPr>
                        <m:ctrlPr>
                          <a:rPr lang="pt-PT" i="1" dirty="0">
                            <a:latin typeface="Cambria Math" panose="02040503050406030204" pitchFamily="18" charset="0"/>
                          </a:rPr>
                        </m:ctrlPr>
                      </m:fPr>
                      <m:num>
                        <m:r>
                          <a:rPr lang="pt-PT" i="1" dirty="0">
                            <a:latin typeface="Cambria Math" panose="02040503050406030204" pitchFamily="18" charset="0"/>
                          </a:rPr>
                          <m:t>1</m:t>
                        </m:r>
                      </m:num>
                      <m:den>
                        <m:r>
                          <a:rPr lang="pt-PT" i="1" dirty="0">
                            <a:latin typeface="Cambria Math" panose="02040503050406030204" pitchFamily="18" charset="0"/>
                          </a:rPr>
                          <m:t>2</m:t>
                        </m:r>
                      </m:den>
                    </m:f>
                    <m:sSup>
                      <m:sSupPr>
                        <m:ctrlPr>
                          <a:rPr lang="pt-PT" i="1" dirty="0">
                            <a:latin typeface="Cambria Math" panose="02040503050406030204" pitchFamily="18" charset="0"/>
                          </a:rPr>
                        </m:ctrlPr>
                      </m:sSupPr>
                      <m:e>
                        <m:d>
                          <m:dPr>
                            <m:ctrlPr>
                              <a:rPr lang="pt-PT" i="1" dirty="0">
                                <a:latin typeface="Cambria Math" panose="02040503050406030204" pitchFamily="18" charset="0"/>
                              </a:rPr>
                            </m:ctrlPr>
                          </m:dPr>
                          <m:e>
                            <m:func>
                              <m:funcPr>
                                <m:ctrlPr>
                                  <a:rPr lang="pt-PT" i="1" dirty="0">
                                    <a:latin typeface="Cambria Math" panose="02040503050406030204" pitchFamily="18" charset="0"/>
                                  </a:rPr>
                                </m:ctrlPr>
                              </m:funcPr>
                              <m:fName>
                                <m:r>
                                  <a:rPr lang="pt-PT" i="0" dirty="0">
                                    <a:latin typeface="Cambria Math" panose="02040503050406030204" pitchFamily="18" charset="0"/>
                                  </a:rPr>
                                  <m:t>0,01</m:t>
                                </m:r>
                              </m:fName>
                              <m:e>
                                <m:r>
                                  <a:rPr lang="pt-PT" i="0" dirty="0">
                                    <a:latin typeface="Cambria Math" panose="02040503050406030204" pitchFamily="18" charset="0"/>
                                  </a:rPr>
                                  <m:t>−</m:t>
                                </m:r>
                                <m:r>
                                  <m:rPr>
                                    <m:nor/>
                                  </m:rPr>
                                  <a:rPr lang="pt-PT" dirty="0"/>
                                  <m:t>0,686</m:t>
                                </m:r>
                                <m:r>
                                  <a:rPr lang="pt-PT" b="0" i="0" dirty="0" smtClean="0">
                                    <a:latin typeface="Cambria Math" panose="02040503050406030204" pitchFamily="18" charset="0"/>
                                  </a:rPr>
                                  <m:t>6</m:t>
                                </m:r>
                              </m:e>
                            </m:func>
                          </m:e>
                        </m:d>
                      </m:e>
                      <m:sup>
                        <m:r>
                          <a:rPr lang="pt-PT" i="0" dirty="0">
                            <a:latin typeface="Cambria Math" panose="02040503050406030204" pitchFamily="18" charset="0"/>
                          </a:rPr>
                          <m:t>2</m:t>
                        </m:r>
                      </m:sup>
                    </m:sSup>
                  </m:oMath>
                </a14:m>
                <a:r>
                  <a:rPr lang="pt-PT" dirty="0"/>
                  <a:t> + </a:t>
                </a:r>
                <a14:m>
                  <m:oMath xmlns:m="http://schemas.openxmlformats.org/officeDocument/2006/math">
                    <m:f>
                      <m:fPr>
                        <m:ctrlPr>
                          <a:rPr lang="pt-PT" i="1" dirty="0">
                            <a:latin typeface="Cambria Math" panose="02040503050406030204" pitchFamily="18" charset="0"/>
                          </a:rPr>
                        </m:ctrlPr>
                      </m:fPr>
                      <m:num>
                        <m:r>
                          <a:rPr lang="pt-PT" i="0" dirty="0">
                            <a:latin typeface="Cambria Math" panose="02040503050406030204" pitchFamily="18" charset="0"/>
                          </a:rPr>
                          <m:t>1</m:t>
                        </m:r>
                      </m:num>
                      <m:den>
                        <m:r>
                          <a:rPr lang="pt-PT" i="0" dirty="0">
                            <a:latin typeface="Cambria Math" panose="02040503050406030204" pitchFamily="18" charset="0"/>
                          </a:rPr>
                          <m:t>2</m:t>
                        </m:r>
                      </m:den>
                    </m:f>
                    <m:sSup>
                      <m:sSupPr>
                        <m:ctrlPr>
                          <a:rPr lang="pt-PT" i="1" dirty="0">
                            <a:latin typeface="Cambria Math" panose="02040503050406030204" pitchFamily="18" charset="0"/>
                          </a:rPr>
                        </m:ctrlPr>
                      </m:sSupPr>
                      <m:e>
                        <m:d>
                          <m:dPr>
                            <m:ctrlPr>
                              <a:rPr lang="pt-PT" i="1" dirty="0">
                                <a:latin typeface="Cambria Math" panose="02040503050406030204" pitchFamily="18" charset="0"/>
                              </a:rPr>
                            </m:ctrlPr>
                          </m:dPr>
                          <m:e>
                            <m:func>
                              <m:funcPr>
                                <m:ctrlPr>
                                  <a:rPr lang="pt-PT" i="1" dirty="0">
                                    <a:latin typeface="Cambria Math" panose="02040503050406030204" pitchFamily="18" charset="0"/>
                                  </a:rPr>
                                </m:ctrlPr>
                              </m:funcPr>
                              <m:fName>
                                <m:r>
                                  <a:rPr lang="pt-PT" i="0" dirty="0">
                                    <a:latin typeface="Cambria Math" panose="02040503050406030204" pitchFamily="18" charset="0"/>
                                  </a:rPr>
                                  <m:t>0,99</m:t>
                                </m:r>
                              </m:fName>
                              <m:e>
                                <m:r>
                                  <a:rPr lang="pt-PT" i="0" dirty="0">
                                    <a:latin typeface="Cambria Math" panose="02040503050406030204" pitchFamily="18" charset="0"/>
                                  </a:rPr>
                                  <m:t>−</m:t>
                                </m:r>
                              </m:e>
                            </m:func>
                            <m:r>
                              <m:rPr>
                                <m:nor/>
                              </m:rPr>
                              <a:rPr lang="pt-PT" dirty="0"/>
                              <m:t>0,7448</m:t>
                            </m:r>
                          </m:e>
                        </m:d>
                      </m:e>
                      <m:sup>
                        <m:r>
                          <a:rPr lang="pt-PT" i="0" dirty="0">
                            <a:latin typeface="Cambria Math" panose="02040503050406030204" pitchFamily="18" charset="0"/>
                          </a:rPr>
                          <m:t>2</m:t>
                        </m:r>
                      </m:sup>
                    </m:sSup>
                  </m:oMath>
                </a14:m>
                <a:br>
                  <a:rPr lang="pt-PT" i="1" dirty="0"/>
                </a:br>
                <a:endParaRPr lang="pt-PT" i="1" dirty="0"/>
              </a:p>
              <a:p>
                <a:r>
                  <a:rPr lang="pt-PT" i="1" dirty="0"/>
                  <a:t> 			   </a:t>
                </a:r>
                <a:r>
                  <a:rPr lang="pt-PT" dirty="0"/>
                  <a:t>=  </a:t>
                </a:r>
                <a:r>
                  <a:rPr lang="pt-PT" b="1" dirty="0"/>
                  <a:t>0,25893</a:t>
                </a:r>
                <a:endParaRPr lang="pt-PT" b="1" i="1" dirty="0">
                  <a:solidFill>
                    <a:srgbClr val="FF0000"/>
                  </a:solidFill>
                </a:endParaRPr>
              </a:p>
            </p:txBody>
          </p:sp>
        </mc:Choice>
        <mc:Fallback xmlns="">
          <p:sp>
            <p:nvSpPr>
              <p:cNvPr id="2" name="CaixaDeTexto 1">
                <a:extLst>
                  <a:ext uri="{FF2B5EF4-FFF2-40B4-BE49-F238E27FC236}">
                    <a16:creationId xmlns:a16="http://schemas.microsoft.com/office/drawing/2014/main" id="{C1C5A053-52EE-F854-F512-D79FB2AA53AB}"/>
                  </a:ext>
                </a:extLst>
              </p:cNvPr>
              <p:cNvSpPr txBox="1">
                <a:spLocks noRot="1" noChangeAspect="1" noMove="1" noResize="1" noEditPoints="1" noAdjustHandles="1" noChangeArrowheads="1" noChangeShapeType="1" noTextEdit="1"/>
              </p:cNvSpPr>
              <p:nvPr/>
            </p:nvSpPr>
            <p:spPr>
              <a:xfrm>
                <a:off x="300077" y="3173664"/>
                <a:ext cx="8543846" cy="1732782"/>
              </a:xfrm>
              <a:prstGeom prst="rect">
                <a:avLst/>
              </a:prstGeom>
              <a:blipFill>
                <a:blip r:embed="rId2"/>
                <a:stretch>
                  <a:fillRect l="-1641" b="-7746"/>
                </a:stretch>
              </a:blipFill>
            </p:spPr>
            <p:txBody>
              <a:bodyPr/>
              <a:lstStyle/>
              <a:p>
                <a:r>
                  <a:rPr lang="en-US">
                    <a:noFill/>
                  </a:rPr>
                  <a:t> </a:t>
                </a:r>
              </a:p>
            </p:txBody>
          </p:sp>
        </mc:Fallback>
      </mc:AlternateContent>
      <p:sp>
        <p:nvSpPr>
          <p:cNvPr id="4" name="Marcador de Posição de Conteúdo 2">
            <a:extLst>
              <a:ext uri="{FF2B5EF4-FFF2-40B4-BE49-F238E27FC236}">
                <a16:creationId xmlns:a16="http://schemas.microsoft.com/office/drawing/2014/main" id="{F014AF77-0877-FF60-22B5-840D72C7B9EF}"/>
              </a:ext>
            </a:extLst>
          </p:cNvPr>
          <p:cNvSpPr txBox="1">
            <a:spLocks/>
          </p:cNvSpPr>
          <p:nvPr/>
        </p:nvSpPr>
        <p:spPr>
          <a:xfrm>
            <a:off x="328315" y="1934308"/>
            <a:ext cx="7929884" cy="112100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O erro quadrático é uma medida que calcula a diferença entre os valores observados e os valores previstos, elevando essa diferença ao quadrado.</a:t>
            </a:r>
          </a:p>
        </p:txBody>
      </p:sp>
      <p:sp>
        <p:nvSpPr>
          <p:cNvPr id="3" name="Marcador de Posição de Conteúdo 2">
            <a:extLst>
              <a:ext uri="{FF2B5EF4-FFF2-40B4-BE49-F238E27FC236}">
                <a16:creationId xmlns:a16="http://schemas.microsoft.com/office/drawing/2014/main" id="{851C8C50-20AC-80E4-0D97-82AC86BE091F}"/>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5" name="CaixaDeTexto 4">
            <a:extLst>
              <a:ext uri="{FF2B5EF4-FFF2-40B4-BE49-F238E27FC236}">
                <a16:creationId xmlns:a16="http://schemas.microsoft.com/office/drawing/2014/main" id="{C5FE3834-592C-F899-BAF2-304E83E9A54C}"/>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46</a:t>
            </a:fld>
            <a:endParaRPr lang="pt-PT" dirty="0"/>
          </a:p>
        </p:txBody>
      </p:sp>
    </p:spTree>
    <p:extLst>
      <p:ext uri="{BB962C8B-B14F-4D97-AF65-F5344CB8AC3E}">
        <p14:creationId xmlns:p14="http://schemas.microsoft.com/office/powerpoint/2010/main" val="437020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Posição de Conteúdo 2">
            <a:extLst>
              <a:ext uri="{FF2B5EF4-FFF2-40B4-BE49-F238E27FC236}">
                <a16:creationId xmlns:a16="http://schemas.microsoft.com/office/drawing/2014/main" id="{0597F19A-7D1B-2F1A-4176-3F3056F85E9E}"/>
              </a:ext>
            </a:extLst>
          </p:cNvPr>
          <p:cNvSpPr txBox="1">
            <a:spLocks/>
          </p:cNvSpPr>
          <p:nvPr/>
        </p:nvSpPr>
        <p:spPr>
          <a:xfrm>
            <a:off x="328315" y="950767"/>
            <a:ext cx="4846402" cy="65341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2400" b="1" dirty="0">
                <a:latin typeface="Calibri"/>
                <a:ea typeface="SimSun"/>
                <a:cs typeface="Calibri"/>
              </a:rPr>
              <a:t>Regra da cadeia</a:t>
            </a:r>
          </a:p>
        </p:txBody>
      </p:sp>
      <p:sp>
        <p:nvSpPr>
          <p:cNvPr id="29" name="Título 1">
            <a:extLst>
              <a:ext uri="{FF2B5EF4-FFF2-40B4-BE49-F238E27FC236}">
                <a16:creationId xmlns:a16="http://schemas.microsoft.com/office/drawing/2014/main" id="{C636DFFC-C973-5E76-7855-6836DC89A819}"/>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1F3D794-51ED-7468-C142-3EB501965243}"/>
                  </a:ext>
                </a:extLst>
              </p:cNvPr>
              <p:cNvSpPr txBox="1"/>
              <p:nvPr/>
            </p:nvSpPr>
            <p:spPr>
              <a:xfrm>
                <a:off x="1743149" y="1855196"/>
                <a:ext cx="5924315"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den>
                    </m:f>
                  </m:oMath>
                </a14:m>
                <a:r>
                  <a:rPr lang="pt-PT" sz="2000" dirty="0"/>
                  <a:t>*</a:t>
                </a:r>
                <a:r>
                  <a:rPr lang="pt-PT" sz="2000" dirty="0">
                    <a:ea typeface="Cambria Math" panose="02040503050406030204" pitchFamily="18" charset="0"/>
                  </a:rPr>
                  <a:t>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oMath>
                </a14:m>
                <a:endParaRPr lang="pt-PT" dirty="0"/>
              </a:p>
            </p:txBody>
          </p:sp>
        </mc:Choice>
        <mc:Fallback xmlns="">
          <p:sp>
            <p:nvSpPr>
              <p:cNvPr id="3" name="CaixaDeTexto 2">
                <a:extLst>
                  <a:ext uri="{FF2B5EF4-FFF2-40B4-BE49-F238E27FC236}">
                    <a16:creationId xmlns:a16="http://schemas.microsoft.com/office/drawing/2014/main" id="{81F3D794-51ED-7468-C142-3EB501965243}"/>
                  </a:ext>
                </a:extLst>
              </p:cNvPr>
              <p:cNvSpPr txBox="1">
                <a:spLocks noRot="1" noChangeAspect="1" noMove="1" noResize="1" noEditPoints="1" noAdjustHandles="1" noChangeArrowheads="1" noChangeShapeType="1" noTextEdit="1"/>
              </p:cNvSpPr>
              <p:nvPr/>
            </p:nvSpPr>
            <p:spPr>
              <a:xfrm>
                <a:off x="1743149" y="1855196"/>
                <a:ext cx="5924315" cy="492251"/>
              </a:xfrm>
              <a:prstGeom prst="rect">
                <a:avLst/>
              </a:prstGeom>
              <a:blipFill>
                <a:blip r:embed="rId2"/>
                <a:stretch>
                  <a:fillRect l="-103" b="-9877"/>
                </a:stretch>
              </a:blipFill>
            </p:spPr>
            <p:txBody>
              <a:bodyPr/>
              <a:lstStyle/>
              <a:p>
                <a:r>
                  <a:rPr lang="pt-PT">
                    <a:noFill/>
                  </a:rPr>
                  <a:t> </a:t>
                </a:r>
              </a:p>
            </p:txBody>
          </p:sp>
        </mc:Fallback>
      </mc:AlternateContent>
      <p:sp>
        <p:nvSpPr>
          <p:cNvPr id="5" name="Corda 4">
            <a:extLst>
              <a:ext uri="{FF2B5EF4-FFF2-40B4-BE49-F238E27FC236}">
                <a16:creationId xmlns:a16="http://schemas.microsoft.com/office/drawing/2014/main" id="{50F40054-6FA9-AD80-AE1A-27C4D622D400}"/>
              </a:ext>
            </a:extLst>
          </p:cNvPr>
          <p:cNvSpPr/>
          <p:nvPr/>
        </p:nvSpPr>
        <p:spPr>
          <a:xfrm rot="2196198">
            <a:off x="2838271" y="3372461"/>
            <a:ext cx="2019184" cy="1876388"/>
          </a:xfrm>
          <a:prstGeom prst="chord">
            <a:avLst>
              <a:gd name="adj1" fmla="val 3199275"/>
              <a:gd name="adj2" fmla="val 14086603"/>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PT" dirty="0"/>
          </a:p>
        </p:txBody>
      </p:sp>
      <p:sp>
        <p:nvSpPr>
          <p:cNvPr id="7" name="Corda 6">
            <a:extLst>
              <a:ext uri="{FF2B5EF4-FFF2-40B4-BE49-F238E27FC236}">
                <a16:creationId xmlns:a16="http://schemas.microsoft.com/office/drawing/2014/main" id="{1370E51D-11AF-DFD5-9AA0-C3F77F8B6462}"/>
              </a:ext>
            </a:extLst>
          </p:cNvPr>
          <p:cNvSpPr/>
          <p:nvPr/>
        </p:nvSpPr>
        <p:spPr>
          <a:xfrm rot="2196198" flipH="1" flipV="1">
            <a:off x="2921247" y="3393300"/>
            <a:ext cx="1967288" cy="1843943"/>
          </a:xfrm>
          <a:prstGeom prst="chord">
            <a:avLst>
              <a:gd name="adj1" fmla="val 3126239"/>
              <a:gd name="adj2" fmla="val 14153186"/>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pt-PT" dirty="0"/>
          </a:p>
        </p:txBody>
      </p:sp>
      <p:sp>
        <p:nvSpPr>
          <p:cNvPr id="8" name="CaixaDeTexto 7">
            <a:extLst>
              <a:ext uri="{FF2B5EF4-FFF2-40B4-BE49-F238E27FC236}">
                <a16:creationId xmlns:a16="http://schemas.microsoft.com/office/drawing/2014/main" id="{F2025022-EC32-22BC-2291-3532F4E722C0}"/>
              </a:ext>
            </a:extLst>
          </p:cNvPr>
          <p:cNvSpPr txBox="1"/>
          <p:nvPr/>
        </p:nvSpPr>
        <p:spPr>
          <a:xfrm>
            <a:off x="3803085" y="4112604"/>
            <a:ext cx="1148783" cy="646331"/>
          </a:xfrm>
          <a:prstGeom prst="rect">
            <a:avLst/>
          </a:prstGeom>
          <a:noFill/>
        </p:spPr>
        <p:txBody>
          <a:bodyPr wrap="square" rtlCol="0">
            <a:spAutoFit/>
          </a:bodyPr>
          <a:lstStyle/>
          <a:p>
            <a:pPr algn="ctr"/>
            <a:r>
              <a:rPr lang="pt-PT" dirty="0"/>
              <a:t>Saída</a:t>
            </a:r>
          </a:p>
          <a:p>
            <a:pPr algn="ctr"/>
            <a:r>
              <a:rPr lang="pt-PT" dirty="0"/>
              <a:t>o1</a:t>
            </a:r>
          </a:p>
        </p:txBody>
      </p:sp>
      <p:sp>
        <p:nvSpPr>
          <p:cNvPr id="10" name="CaixaDeTexto 9">
            <a:extLst>
              <a:ext uri="{FF2B5EF4-FFF2-40B4-BE49-F238E27FC236}">
                <a16:creationId xmlns:a16="http://schemas.microsoft.com/office/drawing/2014/main" id="{1C051BA0-ED1E-8EB9-543F-2EC982F84255}"/>
              </a:ext>
            </a:extLst>
          </p:cNvPr>
          <p:cNvSpPr txBox="1"/>
          <p:nvPr/>
        </p:nvSpPr>
        <p:spPr>
          <a:xfrm>
            <a:off x="2800412" y="4113034"/>
            <a:ext cx="1356330" cy="646331"/>
          </a:xfrm>
          <a:prstGeom prst="rect">
            <a:avLst/>
          </a:prstGeom>
          <a:noFill/>
        </p:spPr>
        <p:txBody>
          <a:bodyPr wrap="square" rtlCol="0">
            <a:spAutoFit/>
          </a:bodyPr>
          <a:lstStyle/>
          <a:p>
            <a:pPr algn="ctr"/>
            <a:r>
              <a:rPr lang="pt-PT" dirty="0"/>
              <a:t>Entrada</a:t>
            </a:r>
          </a:p>
          <a:p>
            <a:pPr algn="ctr"/>
            <a:r>
              <a:rPr lang="pt-PT" dirty="0"/>
              <a:t>o1</a:t>
            </a:r>
          </a:p>
        </p:txBody>
      </p:sp>
      <p:cxnSp>
        <p:nvCxnSpPr>
          <p:cNvPr id="13" name="Conexão reta 12">
            <a:extLst>
              <a:ext uri="{FF2B5EF4-FFF2-40B4-BE49-F238E27FC236}">
                <a16:creationId xmlns:a16="http://schemas.microsoft.com/office/drawing/2014/main" id="{D48012F7-A6F6-B104-CB41-431478FA4B38}"/>
              </a:ext>
            </a:extLst>
          </p:cNvPr>
          <p:cNvCxnSpPr>
            <a:cxnSpLocks/>
          </p:cNvCxnSpPr>
          <p:nvPr/>
        </p:nvCxnSpPr>
        <p:spPr>
          <a:xfrm flipH="1" flipV="1">
            <a:off x="1680142" y="3410071"/>
            <a:ext cx="1262995" cy="9633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xão reta 14">
            <a:extLst>
              <a:ext uri="{FF2B5EF4-FFF2-40B4-BE49-F238E27FC236}">
                <a16:creationId xmlns:a16="http://schemas.microsoft.com/office/drawing/2014/main" id="{34313E89-A12D-3CF6-E46E-A424B170CA34}"/>
              </a:ext>
            </a:extLst>
          </p:cNvPr>
          <p:cNvCxnSpPr>
            <a:cxnSpLocks/>
          </p:cNvCxnSpPr>
          <p:nvPr/>
        </p:nvCxnSpPr>
        <p:spPr>
          <a:xfrm flipH="1">
            <a:off x="1701960" y="4374956"/>
            <a:ext cx="1241177" cy="1126475"/>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exão reta 17">
            <a:extLst>
              <a:ext uri="{FF2B5EF4-FFF2-40B4-BE49-F238E27FC236}">
                <a16:creationId xmlns:a16="http://schemas.microsoft.com/office/drawing/2014/main" id="{21CB9D20-5254-1857-D810-1DACD8340BD1}"/>
              </a:ext>
            </a:extLst>
          </p:cNvPr>
          <p:cNvCxnSpPr>
            <a:cxnSpLocks/>
          </p:cNvCxnSpPr>
          <p:nvPr/>
        </p:nvCxnSpPr>
        <p:spPr>
          <a:xfrm flipH="1">
            <a:off x="1680142" y="4377460"/>
            <a:ext cx="12629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7F9EF378-A4E9-2FF3-817F-F58B59D4D14A}"/>
              </a:ext>
            </a:extLst>
          </p:cNvPr>
          <p:cNvSpPr txBox="1"/>
          <p:nvPr/>
        </p:nvSpPr>
        <p:spPr>
          <a:xfrm>
            <a:off x="2137426" y="5039766"/>
            <a:ext cx="598241" cy="369332"/>
          </a:xfrm>
          <a:prstGeom prst="rect">
            <a:avLst/>
          </a:prstGeom>
          <a:noFill/>
        </p:spPr>
        <p:txBody>
          <a:bodyPr wrap="none" rtlCol="0">
            <a:spAutoFit/>
          </a:bodyPr>
          <a:lstStyle/>
          <a:p>
            <a:r>
              <a:rPr lang="pt-PT" b="1" dirty="0"/>
              <a:t>b2,1</a:t>
            </a:r>
          </a:p>
        </p:txBody>
      </p:sp>
      <p:sp>
        <p:nvSpPr>
          <p:cNvPr id="23" name="CaixaDeTexto 22">
            <a:extLst>
              <a:ext uri="{FF2B5EF4-FFF2-40B4-BE49-F238E27FC236}">
                <a16:creationId xmlns:a16="http://schemas.microsoft.com/office/drawing/2014/main" id="{647EB94B-8752-75D7-FA9C-708552529A36}"/>
              </a:ext>
            </a:extLst>
          </p:cNvPr>
          <p:cNvSpPr txBox="1"/>
          <p:nvPr/>
        </p:nvSpPr>
        <p:spPr>
          <a:xfrm>
            <a:off x="1795860" y="4016621"/>
            <a:ext cx="473206" cy="369332"/>
          </a:xfrm>
          <a:prstGeom prst="rect">
            <a:avLst/>
          </a:prstGeom>
          <a:noFill/>
        </p:spPr>
        <p:txBody>
          <a:bodyPr wrap="none" rtlCol="0">
            <a:spAutoFit/>
          </a:bodyPr>
          <a:lstStyle/>
          <a:p>
            <a:r>
              <a:rPr lang="pt-PT" b="1" dirty="0"/>
              <a:t>w6</a:t>
            </a:r>
          </a:p>
        </p:txBody>
      </p:sp>
      <p:sp>
        <p:nvSpPr>
          <p:cNvPr id="25" name="CaixaDeTexto 24">
            <a:extLst>
              <a:ext uri="{FF2B5EF4-FFF2-40B4-BE49-F238E27FC236}">
                <a16:creationId xmlns:a16="http://schemas.microsoft.com/office/drawing/2014/main" id="{AD31B8BC-B983-39A3-D752-068EB9BD20E0}"/>
              </a:ext>
            </a:extLst>
          </p:cNvPr>
          <p:cNvSpPr txBox="1"/>
          <p:nvPr/>
        </p:nvSpPr>
        <p:spPr>
          <a:xfrm>
            <a:off x="2167149" y="3431793"/>
            <a:ext cx="473206" cy="369332"/>
          </a:xfrm>
          <a:prstGeom prst="rect">
            <a:avLst/>
          </a:prstGeom>
          <a:noFill/>
        </p:spPr>
        <p:txBody>
          <a:bodyPr wrap="none" rtlCol="0">
            <a:spAutoFit/>
          </a:bodyPr>
          <a:lstStyle/>
          <a:p>
            <a:r>
              <a:rPr lang="pt-PT" b="1" dirty="0"/>
              <a:t>w5</a:t>
            </a:r>
          </a:p>
        </p:txBody>
      </p:sp>
      <p:sp>
        <p:nvSpPr>
          <p:cNvPr id="27" name="CaixaDeTexto 26">
            <a:extLst>
              <a:ext uri="{FF2B5EF4-FFF2-40B4-BE49-F238E27FC236}">
                <a16:creationId xmlns:a16="http://schemas.microsoft.com/office/drawing/2014/main" id="{A7AF316B-BBD5-4D63-9E3A-4BCA65A0B944}"/>
              </a:ext>
            </a:extLst>
          </p:cNvPr>
          <p:cNvSpPr txBox="1"/>
          <p:nvPr/>
        </p:nvSpPr>
        <p:spPr>
          <a:xfrm>
            <a:off x="732809" y="2978943"/>
            <a:ext cx="1148783" cy="646331"/>
          </a:xfrm>
          <a:prstGeom prst="rect">
            <a:avLst/>
          </a:prstGeom>
          <a:noFill/>
        </p:spPr>
        <p:txBody>
          <a:bodyPr wrap="square" rtlCol="0">
            <a:spAutoFit/>
          </a:bodyPr>
          <a:lstStyle/>
          <a:p>
            <a:pPr algn="ctr"/>
            <a:r>
              <a:rPr lang="pt-PT" b="1" dirty="0"/>
              <a:t>Saída</a:t>
            </a:r>
          </a:p>
          <a:p>
            <a:pPr algn="ctr"/>
            <a:r>
              <a:rPr lang="pt-PT" b="1" dirty="0"/>
              <a:t>h1</a:t>
            </a:r>
          </a:p>
        </p:txBody>
      </p:sp>
      <p:sp>
        <p:nvSpPr>
          <p:cNvPr id="28" name="CaixaDeTexto 27">
            <a:extLst>
              <a:ext uri="{FF2B5EF4-FFF2-40B4-BE49-F238E27FC236}">
                <a16:creationId xmlns:a16="http://schemas.microsoft.com/office/drawing/2014/main" id="{A0A872B4-FFB1-02D7-BD5A-22517BA47827}"/>
              </a:ext>
            </a:extLst>
          </p:cNvPr>
          <p:cNvSpPr txBox="1"/>
          <p:nvPr/>
        </p:nvSpPr>
        <p:spPr>
          <a:xfrm>
            <a:off x="729252" y="4016621"/>
            <a:ext cx="1148783" cy="646331"/>
          </a:xfrm>
          <a:prstGeom prst="rect">
            <a:avLst/>
          </a:prstGeom>
          <a:noFill/>
        </p:spPr>
        <p:txBody>
          <a:bodyPr wrap="square" rtlCol="0">
            <a:spAutoFit/>
          </a:bodyPr>
          <a:lstStyle/>
          <a:p>
            <a:pPr algn="ctr"/>
            <a:r>
              <a:rPr lang="pt-PT" b="1" dirty="0"/>
              <a:t>Saída</a:t>
            </a:r>
          </a:p>
          <a:p>
            <a:pPr algn="ctr"/>
            <a:r>
              <a:rPr lang="pt-PT" b="1" dirty="0"/>
              <a:t>h2</a:t>
            </a:r>
          </a:p>
        </p:txBody>
      </p:sp>
      <p:sp>
        <p:nvSpPr>
          <p:cNvPr id="30" name="CaixaDeTexto 29">
            <a:extLst>
              <a:ext uri="{FF2B5EF4-FFF2-40B4-BE49-F238E27FC236}">
                <a16:creationId xmlns:a16="http://schemas.microsoft.com/office/drawing/2014/main" id="{D640A355-28E1-3BC8-6423-586B28DA165A}"/>
              </a:ext>
            </a:extLst>
          </p:cNvPr>
          <p:cNvSpPr txBox="1"/>
          <p:nvPr/>
        </p:nvSpPr>
        <p:spPr>
          <a:xfrm>
            <a:off x="729252" y="5316765"/>
            <a:ext cx="1148783" cy="369332"/>
          </a:xfrm>
          <a:prstGeom prst="rect">
            <a:avLst/>
          </a:prstGeom>
          <a:noFill/>
        </p:spPr>
        <p:txBody>
          <a:bodyPr wrap="square" rtlCol="0">
            <a:spAutoFit/>
          </a:bodyPr>
          <a:lstStyle/>
          <a:p>
            <a:pPr algn="ctr"/>
            <a:r>
              <a:rPr lang="pt-PT" b="1" dirty="0"/>
              <a:t>0,26</a:t>
            </a:r>
          </a:p>
        </p:txBody>
      </p:sp>
      <p:cxnSp>
        <p:nvCxnSpPr>
          <p:cNvPr id="32" name="Conexão reta 31">
            <a:extLst>
              <a:ext uri="{FF2B5EF4-FFF2-40B4-BE49-F238E27FC236}">
                <a16:creationId xmlns:a16="http://schemas.microsoft.com/office/drawing/2014/main" id="{C7282429-AC39-4536-B559-117239C68CB8}"/>
              </a:ext>
            </a:extLst>
          </p:cNvPr>
          <p:cNvCxnSpPr>
            <a:cxnSpLocks/>
          </p:cNvCxnSpPr>
          <p:nvPr/>
        </p:nvCxnSpPr>
        <p:spPr>
          <a:xfrm flipH="1">
            <a:off x="4855661" y="4339786"/>
            <a:ext cx="62140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ixaDeTexto 36">
                <a:extLst>
                  <a:ext uri="{FF2B5EF4-FFF2-40B4-BE49-F238E27FC236}">
                    <a16:creationId xmlns:a16="http://schemas.microsoft.com/office/drawing/2014/main" id="{A42E556E-8C94-20CA-F3D8-9F937C6E8C7B}"/>
                  </a:ext>
                </a:extLst>
              </p:cNvPr>
              <p:cNvSpPr txBox="1"/>
              <p:nvPr/>
            </p:nvSpPr>
            <p:spPr>
              <a:xfrm>
                <a:off x="5775142" y="3795463"/>
                <a:ext cx="2854767" cy="956929"/>
              </a:xfrm>
              <a:prstGeom prst="rect">
                <a:avLst/>
              </a:prstGeom>
              <a:noFill/>
            </p:spPr>
            <p:txBody>
              <a:bodyPr wrap="square" lIns="0" tIns="0" rIns="0" bIns="0" rtlCol="0">
                <a:spAutoFit/>
              </a:bodyPr>
              <a:lstStyle/>
              <a:p>
                <a:r>
                  <a:rPr lang="pt-PT" dirty="0">
                    <a:ea typeface="SimSun"/>
                    <a:cs typeface="Calibri"/>
                  </a:rPr>
                  <a:t>E</a:t>
                </a:r>
                <a:r>
                  <a:rPr lang="pt-PT" sz="1200" dirty="0">
                    <a:ea typeface="SimSun"/>
                    <a:cs typeface="Calibri"/>
                  </a:rPr>
                  <a:t>total</a:t>
                </a:r>
                <a:r>
                  <a:rPr lang="pt-PT" dirty="0">
                    <a:ea typeface="SimSun"/>
                    <a:cs typeface="Calibri"/>
                  </a:rPr>
                  <a:t>=</a:t>
                </a:r>
                <a:r>
                  <a:rPr lang="pt-PT" b="1" dirty="0">
                    <a:solidFill>
                      <a:srgbClr val="836967"/>
                    </a:solidFill>
                  </a:rPr>
                  <a:t> </a:t>
                </a:r>
                <a14:m>
                  <m:oMath xmlns:m="http://schemas.openxmlformats.org/officeDocument/2006/math">
                    <m:nary>
                      <m:naryPr>
                        <m:chr m:val="∑"/>
                        <m:grow m:val="on"/>
                        <m:subHide m:val="on"/>
                        <m:supHide m:val="on"/>
                        <m:ctrlPr>
                          <a:rPr lang="pt-PT" b="1" i="1" dirty="0">
                            <a:solidFill>
                              <a:srgbClr val="836967"/>
                            </a:solidFill>
                            <a:latin typeface="Cambria Math" panose="02040503050406030204" pitchFamily="18" charset="0"/>
                          </a:rPr>
                        </m:ctrlPr>
                      </m:naryPr>
                      <m:sub/>
                      <m:sup/>
                      <m:e>
                        <m:f>
                          <m:fPr>
                            <m:ctrlPr>
                              <a:rPr lang="pt-PT" b="1" i="1" dirty="0">
                                <a:solidFill>
                                  <a:srgbClr val="836967"/>
                                </a:solidFill>
                                <a:latin typeface="Cambria Math" panose="02040503050406030204" pitchFamily="18" charset="0"/>
                              </a:rPr>
                            </m:ctrlPr>
                          </m:fPr>
                          <m:num>
                            <m:r>
                              <a:rPr lang="pt-PT" b="1" dirty="0">
                                <a:latin typeface="Cambria Math" panose="02040503050406030204" pitchFamily="18" charset="0"/>
                              </a:rPr>
                              <m:t>1</m:t>
                            </m:r>
                          </m:num>
                          <m:den>
                            <m:r>
                              <a:rPr lang="pt-PT" b="1" dirty="0">
                                <a:latin typeface="Cambria Math" panose="02040503050406030204" pitchFamily="18" charset="0"/>
                              </a:rPr>
                              <m:t>2</m:t>
                            </m:r>
                          </m:den>
                        </m:f>
                        <m:sSup>
                          <m:sSupPr>
                            <m:ctrlPr>
                              <a:rPr lang="pt-PT" b="1" i="1" dirty="0">
                                <a:solidFill>
                                  <a:srgbClr val="836967"/>
                                </a:solidFill>
                                <a:latin typeface="Cambria Math" panose="02040503050406030204" pitchFamily="18" charset="0"/>
                              </a:rPr>
                            </m:ctrlPr>
                          </m:sSupPr>
                          <m:e>
                            <m:d>
                              <m:dPr>
                                <m:ctrlPr>
                                  <a:rPr lang="pt-PT" b="1" i="1" dirty="0">
                                    <a:solidFill>
                                      <a:srgbClr val="836967"/>
                                    </a:solidFill>
                                    <a:latin typeface="Cambria Math" panose="02040503050406030204" pitchFamily="18" charset="0"/>
                                  </a:rPr>
                                </m:ctrlPr>
                              </m:dPr>
                              <m:e>
                                <m:func>
                                  <m:funcPr>
                                    <m:ctrlPr>
                                      <a:rPr lang="pt-PT" i="1" dirty="0">
                                        <a:latin typeface="Cambria Math" panose="02040503050406030204" pitchFamily="18" charset="0"/>
                                      </a:rPr>
                                    </m:ctrlPr>
                                  </m:funcPr>
                                  <m:fName>
                                    <m:r>
                                      <a:rPr lang="pt-PT" b="0" i="1" dirty="0" smtClean="0">
                                        <a:latin typeface="Cambria Math" panose="02040503050406030204" pitchFamily="18" charset="0"/>
                                      </a:rPr>
                                      <m:t>𝑡𝑎𝑟𝑔𝑒𝑡</m:t>
                                    </m:r>
                                  </m:fName>
                                  <m:e>
                                    <m:r>
                                      <a:rPr lang="pt-PT" b="0" dirty="0">
                                        <a:latin typeface="Cambria Math" panose="02040503050406030204" pitchFamily="18" charset="0"/>
                                      </a:rPr>
                                      <m:t>−</m:t>
                                    </m:r>
                                    <m:r>
                                      <a:rPr lang="pt-PT" b="0" i="1" dirty="0" smtClean="0">
                                        <a:latin typeface="Cambria Math" panose="02040503050406030204" pitchFamily="18" charset="0"/>
                                      </a:rPr>
                                      <m:t>𝑠𝑎</m:t>
                                    </m:r>
                                    <m:r>
                                      <a:rPr lang="pt-PT" b="0" i="1" dirty="0" smtClean="0">
                                        <a:latin typeface="Cambria Math" panose="02040503050406030204" pitchFamily="18" charset="0"/>
                                      </a:rPr>
                                      <m:t>í</m:t>
                                    </m:r>
                                    <m:r>
                                      <a:rPr lang="pt-PT" b="0" i="1" dirty="0" smtClean="0">
                                        <a:latin typeface="Cambria Math" panose="02040503050406030204" pitchFamily="18" charset="0"/>
                                      </a:rPr>
                                      <m:t>𝑑𝑎</m:t>
                                    </m:r>
                                  </m:e>
                                </m:func>
                              </m:e>
                            </m:d>
                          </m:e>
                          <m:sup>
                            <m:r>
                              <a:rPr lang="pt-PT" b="1" dirty="0">
                                <a:latin typeface="Cambria Math" panose="02040503050406030204" pitchFamily="18" charset="0"/>
                              </a:rPr>
                              <m:t>2</m:t>
                            </m:r>
                          </m:sup>
                        </m:sSup>
                      </m:e>
                    </m:nary>
                  </m:oMath>
                </a14:m>
                <a:endParaRPr lang="pt-PT" dirty="0"/>
              </a:p>
              <a:p>
                <a:endParaRPr lang="pt-PT" sz="1100" dirty="0"/>
              </a:p>
              <a:p>
                <a:r>
                  <a:rPr lang="pt-PT" dirty="0">
                    <a:ea typeface="SimSun"/>
                    <a:cs typeface="Calibri"/>
                  </a:rPr>
                  <a:t>E</a:t>
                </a:r>
                <a:r>
                  <a:rPr lang="pt-PT" sz="1200" dirty="0">
                    <a:ea typeface="SimSun"/>
                    <a:cs typeface="Calibri"/>
                  </a:rPr>
                  <a:t>total = </a:t>
                </a:r>
                <a:r>
                  <a:rPr lang="pt-PT" dirty="0">
                    <a:ea typeface="SimSun"/>
                    <a:cs typeface="Calibri"/>
                  </a:rPr>
                  <a:t>E</a:t>
                </a:r>
                <a:r>
                  <a:rPr lang="pt-PT" sz="1200" dirty="0">
                    <a:ea typeface="SimSun"/>
                    <a:cs typeface="Calibri"/>
                  </a:rPr>
                  <a:t>o1 +</a:t>
                </a:r>
                <a:r>
                  <a:rPr lang="pt-PT" dirty="0">
                    <a:ea typeface="SimSun"/>
                    <a:cs typeface="Calibri"/>
                  </a:rPr>
                  <a:t>E</a:t>
                </a:r>
                <a:r>
                  <a:rPr lang="pt-PT" sz="1200" dirty="0">
                    <a:ea typeface="SimSun"/>
                    <a:cs typeface="Calibri"/>
                  </a:rPr>
                  <a:t>o2 </a:t>
                </a:r>
                <a:endParaRPr lang="pt-PT" dirty="0"/>
              </a:p>
            </p:txBody>
          </p:sp>
        </mc:Choice>
        <mc:Fallback xmlns="">
          <p:sp>
            <p:nvSpPr>
              <p:cNvPr id="37" name="CaixaDeTexto 36">
                <a:extLst>
                  <a:ext uri="{FF2B5EF4-FFF2-40B4-BE49-F238E27FC236}">
                    <a16:creationId xmlns:a16="http://schemas.microsoft.com/office/drawing/2014/main" id="{A42E556E-8C94-20CA-F3D8-9F937C6E8C7B}"/>
                  </a:ext>
                </a:extLst>
              </p:cNvPr>
              <p:cNvSpPr txBox="1">
                <a:spLocks noRot="1" noChangeAspect="1" noMove="1" noResize="1" noEditPoints="1" noAdjustHandles="1" noChangeArrowheads="1" noChangeShapeType="1" noTextEdit="1"/>
              </p:cNvSpPr>
              <p:nvPr/>
            </p:nvSpPr>
            <p:spPr>
              <a:xfrm>
                <a:off x="5775142" y="3795463"/>
                <a:ext cx="2854767" cy="956929"/>
              </a:xfrm>
              <a:prstGeom prst="rect">
                <a:avLst/>
              </a:prstGeom>
              <a:blipFill>
                <a:blip r:embed="rId4"/>
                <a:stretch>
                  <a:fillRect l="-4904" b="-14013"/>
                </a:stretch>
              </a:blipFill>
            </p:spPr>
            <p:txBody>
              <a:bodyPr/>
              <a:lstStyle/>
              <a:p>
                <a:r>
                  <a:rPr lang="en-US">
                    <a:noFill/>
                  </a:rPr>
                  <a:t> </a:t>
                </a:r>
              </a:p>
            </p:txBody>
          </p:sp>
        </mc:Fallback>
      </mc:AlternateContent>
      <p:sp>
        <p:nvSpPr>
          <p:cNvPr id="38" name="Seta: Curvada Para Cima 37">
            <a:extLst>
              <a:ext uri="{FF2B5EF4-FFF2-40B4-BE49-F238E27FC236}">
                <a16:creationId xmlns:a16="http://schemas.microsoft.com/office/drawing/2014/main" id="{C94F56DC-7933-835B-270A-AFDB357C4DB8}"/>
              </a:ext>
            </a:extLst>
          </p:cNvPr>
          <p:cNvSpPr/>
          <p:nvPr/>
        </p:nvSpPr>
        <p:spPr>
          <a:xfrm rot="10069122">
            <a:off x="4283455" y="3271914"/>
            <a:ext cx="2058891" cy="606468"/>
          </a:xfrm>
          <a:prstGeom prst="curvedUpArrow">
            <a:avLst>
              <a:gd name="adj1" fmla="val 37452"/>
              <a:gd name="adj2" fmla="val 5000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solidFill>
                <a:schemeClr val="tx1"/>
              </a:solidFill>
            </a:endParaRPr>
          </a:p>
        </p:txBody>
      </p:sp>
      <p:sp>
        <p:nvSpPr>
          <p:cNvPr id="39" name="Seta: Curvada Para Cima 38">
            <a:extLst>
              <a:ext uri="{FF2B5EF4-FFF2-40B4-BE49-F238E27FC236}">
                <a16:creationId xmlns:a16="http://schemas.microsoft.com/office/drawing/2014/main" id="{747F8595-900D-CAE4-4EE3-386EBF87F9B4}"/>
              </a:ext>
            </a:extLst>
          </p:cNvPr>
          <p:cNvSpPr/>
          <p:nvPr/>
        </p:nvSpPr>
        <p:spPr>
          <a:xfrm rot="10800000">
            <a:off x="3448617" y="3804463"/>
            <a:ext cx="796811" cy="307709"/>
          </a:xfrm>
          <a:prstGeom prst="curvedUpArrow">
            <a:avLst>
              <a:gd name="adj1" fmla="val 28027"/>
              <a:gd name="adj2" fmla="val 105018"/>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solidFill>
                <a:schemeClr val="tx1"/>
              </a:solidFill>
            </a:endParaRPr>
          </a:p>
        </p:txBody>
      </p:sp>
      <p:sp>
        <p:nvSpPr>
          <p:cNvPr id="40" name="Seta: Curvada Para Cima 39">
            <a:extLst>
              <a:ext uri="{FF2B5EF4-FFF2-40B4-BE49-F238E27FC236}">
                <a16:creationId xmlns:a16="http://schemas.microsoft.com/office/drawing/2014/main" id="{587770F1-846E-D706-DF30-B5A8A494DD4A}"/>
              </a:ext>
            </a:extLst>
          </p:cNvPr>
          <p:cNvSpPr/>
          <p:nvPr/>
        </p:nvSpPr>
        <p:spPr>
          <a:xfrm rot="13333239">
            <a:off x="2562063" y="3326323"/>
            <a:ext cx="1100158" cy="492880"/>
          </a:xfrm>
          <a:prstGeom prst="curvedUpArrow">
            <a:avLst>
              <a:gd name="adj1" fmla="val 16088"/>
              <a:gd name="adj2" fmla="val 5000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solidFill>
                <a:schemeClr val="tx1"/>
              </a:solidFill>
            </a:endParaRPr>
          </a:p>
        </p:txBody>
      </p:sp>
      <p:sp>
        <p:nvSpPr>
          <p:cNvPr id="2" name="Marcador de Posição de Conteúdo 2">
            <a:extLst>
              <a:ext uri="{FF2B5EF4-FFF2-40B4-BE49-F238E27FC236}">
                <a16:creationId xmlns:a16="http://schemas.microsoft.com/office/drawing/2014/main" id="{865BC9D9-8977-5260-7EC4-417162CECB1E}"/>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4" name="CaixaDeTexto 3">
            <a:extLst>
              <a:ext uri="{FF2B5EF4-FFF2-40B4-BE49-F238E27FC236}">
                <a16:creationId xmlns:a16="http://schemas.microsoft.com/office/drawing/2014/main" id="{F2FC932E-4292-F0E3-F112-60FCE141A6CC}"/>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47</a:t>
            </a:fld>
            <a:endParaRPr lang="pt-PT" dirty="0"/>
          </a:p>
        </p:txBody>
      </p:sp>
    </p:spTree>
    <p:extLst>
      <p:ext uri="{BB962C8B-B14F-4D97-AF65-F5344CB8AC3E}">
        <p14:creationId xmlns:p14="http://schemas.microsoft.com/office/powerpoint/2010/main" val="3910953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1F3D794-51ED-7468-C142-3EB501965243}"/>
                  </a:ext>
                </a:extLst>
              </p:cNvPr>
              <p:cNvSpPr txBox="1"/>
              <p:nvPr/>
            </p:nvSpPr>
            <p:spPr>
              <a:xfrm>
                <a:off x="3429587" y="1056529"/>
                <a:ext cx="5037459"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den>
                    </m:f>
                  </m:oMath>
                </a14:m>
                <a:r>
                  <a:rPr lang="pt-PT" sz="2000" dirty="0"/>
                  <a:t>*</a:t>
                </a:r>
                <a:r>
                  <a:rPr lang="pt-PT" sz="2000" dirty="0">
                    <a:ea typeface="Cambria Math" panose="02040503050406030204" pitchFamily="18" charset="0"/>
                  </a:rPr>
                  <a:t>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oMath>
                </a14:m>
                <a:endParaRPr lang="pt-PT" dirty="0"/>
              </a:p>
            </p:txBody>
          </p:sp>
        </mc:Choice>
        <mc:Fallback xmlns="">
          <p:sp>
            <p:nvSpPr>
              <p:cNvPr id="3" name="CaixaDeTexto 2">
                <a:extLst>
                  <a:ext uri="{FF2B5EF4-FFF2-40B4-BE49-F238E27FC236}">
                    <a16:creationId xmlns:a16="http://schemas.microsoft.com/office/drawing/2014/main" id="{81F3D794-51ED-7468-C142-3EB501965243}"/>
                  </a:ext>
                </a:extLst>
              </p:cNvPr>
              <p:cNvSpPr txBox="1">
                <a:spLocks noRot="1" noChangeAspect="1" noMove="1" noResize="1" noEditPoints="1" noAdjustHandles="1" noChangeArrowheads="1" noChangeShapeType="1" noTextEdit="1"/>
              </p:cNvSpPr>
              <p:nvPr/>
            </p:nvSpPr>
            <p:spPr>
              <a:xfrm>
                <a:off x="3429587" y="1056529"/>
                <a:ext cx="5037459" cy="492251"/>
              </a:xfrm>
              <a:prstGeom prst="rect">
                <a:avLst/>
              </a:prstGeom>
              <a:blipFill>
                <a:blip r:embed="rId2"/>
                <a:stretch>
                  <a:fillRect l="-121"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E96DF14C-64F4-C384-606B-D1E3B99F72ED}"/>
                  </a:ext>
                </a:extLst>
              </p:cNvPr>
              <p:cNvSpPr txBox="1"/>
              <p:nvPr/>
            </p:nvSpPr>
            <p:spPr>
              <a:xfrm>
                <a:off x="600155" y="2098355"/>
                <a:ext cx="8543846" cy="5098832"/>
              </a:xfrm>
              <a:prstGeom prst="rect">
                <a:avLst/>
              </a:prstGeom>
              <a:noFill/>
            </p:spPr>
            <p:txBody>
              <a:bodyPr wrap="square" lIns="0" tIns="0" rIns="0" bIns="0" rtlCol="0">
                <a:spAutoFit/>
              </a:bodyPr>
              <a:lstStyle/>
              <a:p>
                <a:r>
                  <a:rPr lang="pt-PT" dirty="0">
                    <a:ea typeface="SimSun"/>
                    <a:cs typeface="Calibri" panose="020F0502020204030204" pitchFamily="34" charset="0"/>
                  </a:rPr>
                  <a:t>E</a:t>
                </a:r>
                <a:r>
                  <a:rPr lang="pt-PT" sz="1200" dirty="0">
                    <a:ea typeface="SimSun"/>
                    <a:cs typeface="Calibri" panose="020F0502020204030204" pitchFamily="34" charset="0"/>
                  </a:rPr>
                  <a:t>total </a:t>
                </a:r>
                <a:r>
                  <a:rPr lang="pt-PT" dirty="0">
                    <a:ea typeface="SimSun"/>
                    <a:cs typeface="Calibri" panose="020F0502020204030204" pitchFamily="34" charset="0"/>
                  </a:rPr>
                  <a:t>=</a:t>
                </a:r>
                <a:r>
                  <a:rPr lang="pt-PT" b="1" dirty="0">
                    <a:solidFill>
                      <a:srgbClr val="836967"/>
                    </a:solidFill>
                    <a:cs typeface="Calibri" panose="020F0502020204030204" pitchFamily="34" charset="0"/>
                  </a:rPr>
                  <a:t> </a:t>
                </a:r>
                <a:r>
                  <a:rPr lang="pt-PT" dirty="0">
                    <a:cs typeface="Calibri" panose="020F0502020204030204" pitchFamily="34" charset="0"/>
                  </a:rPr>
                  <a:t>  </a:t>
                </a:r>
                <a14:m>
                  <m:oMath xmlns:m="http://schemas.openxmlformats.org/officeDocument/2006/math">
                    <m:f>
                      <m:fPr>
                        <m:ctrlPr>
                          <a:rPr lang="pt-PT" b="1" i="1" dirty="0">
                            <a:solidFill>
                              <a:srgbClr val="836967"/>
                            </a:solidFill>
                            <a:latin typeface="Cambria Math" panose="02040503050406030204" pitchFamily="18" charset="0"/>
                          </a:rPr>
                        </m:ctrlPr>
                      </m:fPr>
                      <m:num>
                        <m:r>
                          <a:rPr lang="pt-PT" b="1" dirty="0">
                            <a:latin typeface="Cambria Math" panose="02040503050406030204" pitchFamily="18" charset="0"/>
                          </a:rPr>
                          <m:t>1</m:t>
                        </m:r>
                      </m:num>
                      <m:den>
                        <m:r>
                          <a:rPr lang="pt-PT" b="1" dirty="0">
                            <a:latin typeface="Cambria Math" panose="02040503050406030204" pitchFamily="18" charset="0"/>
                          </a:rPr>
                          <m:t>2</m:t>
                        </m:r>
                      </m:den>
                    </m:f>
                    <m:sSup>
                      <m:sSupPr>
                        <m:ctrlPr>
                          <a:rPr lang="pt-PT" b="1" i="1" dirty="0">
                            <a:solidFill>
                              <a:srgbClr val="836967"/>
                            </a:solidFill>
                            <a:latin typeface="Cambria Math" panose="02040503050406030204" pitchFamily="18" charset="0"/>
                          </a:rPr>
                        </m:ctrlPr>
                      </m:sSupPr>
                      <m:e>
                        <m:d>
                          <m:dPr>
                            <m:ctrlPr>
                              <a:rPr lang="pt-PT" b="1" i="1" dirty="0">
                                <a:solidFill>
                                  <a:srgbClr val="836967"/>
                                </a:solidFill>
                                <a:latin typeface="Cambria Math" panose="02040503050406030204" pitchFamily="18" charset="0"/>
                              </a:rPr>
                            </m:ctrlPr>
                          </m:dPr>
                          <m:e>
                            <m:func>
                              <m:funcPr>
                                <m:ctrlPr>
                                  <a:rPr lang="pt-PT" i="1" dirty="0">
                                    <a:latin typeface="Cambria Math" panose="02040503050406030204" pitchFamily="18" charset="0"/>
                                  </a:rPr>
                                </m:ctrlPr>
                              </m:funcPr>
                              <m:fName>
                                <m:r>
                                  <a:rPr lang="pt-PT" i="1" dirty="0">
                                    <a:latin typeface="Cambria Math" panose="02040503050406030204" pitchFamily="18" charset="0"/>
                                  </a:rPr>
                                  <m:t>𝑡𝑎𝑟𝑔𝑒𝑡</m:t>
                                </m:r>
                                <m:r>
                                  <a:rPr lang="pt-PT" b="0" i="1" dirty="0" smtClean="0">
                                    <a:latin typeface="Cambria Math" panose="02040503050406030204" pitchFamily="18" charset="0"/>
                                  </a:rPr>
                                  <m:t>𝑜</m:t>
                                </m:r>
                                <m:r>
                                  <a:rPr lang="pt-PT" b="0" i="1" dirty="0" smtClean="0">
                                    <a:latin typeface="Cambria Math" panose="02040503050406030204" pitchFamily="18" charset="0"/>
                                  </a:rPr>
                                  <m:t>1</m:t>
                                </m:r>
                              </m:fName>
                              <m:e>
                                <m:r>
                                  <a:rPr lang="pt-PT" dirty="0">
                                    <a:latin typeface="Cambria Math" panose="02040503050406030204" pitchFamily="18" charset="0"/>
                                  </a:rPr>
                                  <m:t>−</m:t>
                                </m:r>
                                <m:r>
                                  <a:rPr lang="pt-PT" b="0" i="1" dirty="0" smtClean="0">
                                    <a:latin typeface="Cambria Math" panose="02040503050406030204" pitchFamily="18" charset="0"/>
                                  </a:rPr>
                                  <m:t>𝑆</m:t>
                                </m:r>
                                <m:r>
                                  <a:rPr lang="pt-PT" i="1" dirty="0">
                                    <a:latin typeface="Cambria Math" panose="02040503050406030204" pitchFamily="18" charset="0"/>
                                  </a:rPr>
                                  <m:t>𝑎</m:t>
                                </m:r>
                                <m:r>
                                  <a:rPr lang="pt-PT" i="1" dirty="0">
                                    <a:latin typeface="Cambria Math" panose="02040503050406030204" pitchFamily="18" charset="0"/>
                                  </a:rPr>
                                  <m:t>í</m:t>
                                </m:r>
                                <m:r>
                                  <a:rPr lang="pt-PT" i="1" dirty="0">
                                    <a:latin typeface="Cambria Math" panose="02040503050406030204" pitchFamily="18" charset="0"/>
                                  </a:rPr>
                                  <m:t>𝑑𝑎</m:t>
                                </m:r>
                                <m:r>
                                  <a:rPr lang="pt-PT" b="0" i="1" dirty="0" smtClean="0">
                                    <a:latin typeface="Cambria Math" panose="02040503050406030204" pitchFamily="18" charset="0"/>
                                  </a:rPr>
                                  <m:t>(</m:t>
                                </m:r>
                                <m:r>
                                  <a:rPr lang="pt-PT" i="1" dirty="0">
                                    <a:latin typeface="Cambria Math" panose="02040503050406030204" pitchFamily="18" charset="0"/>
                                  </a:rPr>
                                  <m:t>𝑜</m:t>
                                </m:r>
                                <m:r>
                                  <a:rPr lang="pt-PT" b="0" i="1" dirty="0" smtClean="0">
                                    <a:latin typeface="Cambria Math" panose="02040503050406030204" pitchFamily="18" charset="0"/>
                                  </a:rPr>
                                  <m:t>1)</m:t>
                                </m:r>
                              </m:e>
                            </m:func>
                          </m:e>
                        </m:d>
                      </m:e>
                      <m:sup>
                        <m:r>
                          <a:rPr lang="pt-PT" b="1" dirty="0">
                            <a:latin typeface="Cambria Math" panose="02040503050406030204" pitchFamily="18" charset="0"/>
                          </a:rPr>
                          <m:t>2</m:t>
                        </m:r>
                      </m:sup>
                    </m:sSup>
                  </m:oMath>
                </a14:m>
                <a:r>
                  <a:rPr lang="pt-PT" dirty="0">
                    <a:cs typeface="Calibri" panose="020F0502020204030204" pitchFamily="34" charset="0"/>
                  </a:rPr>
                  <a:t> + </a:t>
                </a:r>
                <a14:m>
                  <m:oMath xmlns:m="http://schemas.openxmlformats.org/officeDocument/2006/math">
                    <m:f>
                      <m:fPr>
                        <m:ctrlPr>
                          <a:rPr lang="pt-PT" i="1" dirty="0">
                            <a:latin typeface="Cambria Math" panose="02040503050406030204" pitchFamily="18" charset="0"/>
                          </a:rPr>
                        </m:ctrlPr>
                      </m:fPr>
                      <m:num>
                        <m:r>
                          <a:rPr lang="pt-PT" i="1" dirty="0">
                            <a:latin typeface="Cambria Math" panose="02040503050406030204" pitchFamily="18" charset="0"/>
                          </a:rPr>
                          <m:t>1</m:t>
                        </m:r>
                      </m:num>
                      <m:den>
                        <m:r>
                          <a:rPr lang="pt-PT" i="1" dirty="0">
                            <a:latin typeface="Cambria Math" panose="02040503050406030204" pitchFamily="18" charset="0"/>
                          </a:rPr>
                          <m:t>2</m:t>
                        </m:r>
                      </m:den>
                    </m:f>
                    <m:sSup>
                      <m:sSupPr>
                        <m:ctrlPr>
                          <a:rPr lang="pt-PT" i="1" dirty="0">
                            <a:latin typeface="Cambria Math" panose="02040503050406030204" pitchFamily="18" charset="0"/>
                          </a:rPr>
                        </m:ctrlPr>
                      </m:sSupPr>
                      <m:e>
                        <m:d>
                          <m:dPr>
                            <m:ctrlPr>
                              <a:rPr lang="pt-PT" i="1" dirty="0">
                                <a:latin typeface="Cambria Math" panose="02040503050406030204" pitchFamily="18" charset="0"/>
                              </a:rPr>
                            </m:ctrlPr>
                          </m:dPr>
                          <m:e>
                            <m:func>
                              <m:funcPr>
                                <m:ctrlPr>
                                  <a:rPr lang="pt-PT" i="1" dirty="0">
                                    <a:latin typeface="Cambria Math" panose="02040503050406030204" pitchFamily="18" charset="0"/>
                                  </a:rPr>
                                </m:ctrlPr>
                              </m:funcPr>
                              <m:fName>
                                <m:r>
                                  <a:rPr lang="pt-PT" b="0" i="1" dirty="0">
                                    <a:latin typeface="Cambria Math" panose="02040503050406030204" pitchFamily="18" charset="0"/>
                                  </a:rPr>
                                  <m:t>𝑡𝑎𝑟𝑔𝑒𝑡𝑜</m:t>
                                </m:r>
                                <m:r>
                                  <a:rPr lang="pt-PT" b="0" i="1" dirty="0">
                                    <a:latin typeface="Cambria Math" panose="02040503050406030204" pitchFamily="18" charset="0"/>
                                  </a:rPr>
                                  <m:t>2</m:t>
                                </m:r>
                              </m:fName>
                              <m:e>
                                <m:r>
                                  <a:rPr lang="pt-PT" b="0" i="1" dirty="0">
                                    <a:latin typeface="Cambria Math" panose="02040503050406030204" pitchFamily="18" charset="0"/>
                                  </a:rPr>
                                  <m:t>−</m:t>
                                </m:r>
                                <m:r>
                                  <a:rPr lang="pt-PT" b="0" i="1" dirty="0" smtClean="0">
                                    <a:latin typeface="Cambria Math" panose="02040503050406030204" pitchFamily="18" charset="0"/>
                                  </a:rPr>
                                  <m:t>𝑆</m:t>
                                </m:r>
                                <m:r>
                                  <a:rPr lang="pt-PT" b="0" i="1" dirty="0">
                                    <a:latin typeface="Cambria Math" panose="02040503050406030204" pitchFamily="18" charset="0"/>
                                  </a:rPr>
                                  <m:t>𝑎</m:t>
                                </m:r>
                                <m:r>
                                  <a:rPr lang="pt-PT" b="0" i="1" dirty="0">
                                    <a:latin typeface="Cambria Math" panose="02040503050406030204" pitchFamily="18" charset="0"/>
                                  </a:rPr>
                                  <m:t>í</m:t>
                                </m:r>
                                <m:r>
                                  <a:rPr lang="pt-PT" b="0" i="1" dirty="0">
                                    <a:latin typeface="Cambria Math" panose="02040503050406030204" pitchFamily="18" charset="0"/>
                                  </a:rPr>
                                  <m:t>𝑑𝑎</m:t>
                                </m:r>
                                <m:r>
                                  <a:rPr lang="pt-PT" b="0" i="1" dirty="0" smtClean="0">
                                    <a:latin typeface="Cambria Math" panose="02040503050406030204" pitchFamily="18" charset="0"/>
                                  </a:rPr>
                                  <m:t>(</m:t>
                                </m:r>
                                <m:r>
                                  <a:rPr lang="pt-PT" b="0" i="1" dirty="0" smtClean="0">
                                    <a:latin typeface="Cambria Math" panose="02040503050406030204" pitchFamily="18" charset="0"/>
                                  </a:rPr>
                                  <m:t>𝑜</m:t>
                                </m:r>
                                <m:r>
                                  <a:rPr lang="pt-PT" b="0" i="1" dirty="0" smtClean="0">
                                    <a:latin typeface="Cambria Math" panose="02040503050406030204" pitchFamily="18" charset="0"/>
                                  </a:rPr>
                                  <m:t>2)</m:t>
                                </m:r>
                              </m:e>
                            </m:func>
                          </m:e>
                        </m:d>
                      </m:e>
                      <m:sup>
                        <m:r>
                          <a:rPr lang="pt-PT" i="1" dirty="0">
                            <a:latin typeface="Cambria Math" panose="02040503050406030204" pitchFamily="18" charset="0"/>
                          </a:rPr>
                          <m:t>2</m:t>
                        </m:r>
                      </m:sup>
                    </m:sSup>
                    <m:r>
                      <a:rPr lang="pt-PT" b="0" i="1" dirty="0" smtClean="0">
                        <a:latin typeface="Cambria Math" panose="02040503050406030204" pitchFamily="18" charset="0"/>
                      </a:rPr>
                      <m:t>  (=)</m:t>
                    </m:r>
                  </m:oMath>
                </a14:m>
                <a:endParaRPr lang="pt-PT" i="1" dirty="0">
                  <a:cs typeface="Calibri" panose="020F0502020204030204" pitchFamily="34" charset="0"/>
                </a:endParaRPr>
              </a:p>
              <a:p>
                <a:endParaRPr lang="pt-PT" i="1" dirty="0">
                  <a:cs typeface="Calibri" panose="020F0502020204030204" pitchFamily="34" charset="0"/>
                </a:endParaRPr>
              </a:p>
              <a:p>
                <a14:m>
                  <m:oMath xmlns:m="http://schemas.openxmlformats.org/officeDocument/2006/math">
                    <m:f>
                      <m:fPr>
                        <m:ctrlPr>
                          <a:rPr lang="pt-PT" i="1">
                            <a:latin typeface="Cambria Math" panose="02040503050406030204" pitchFamily="18" charset="0"/>
                            <a:ea typeface="Cambria Math" panose="02040503050406030204" pitchFamily="18" charset="0"/>
                          </a:rPr>
                        </m:ctrlPr>
                      </m:fPr>
                      <m:num>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𝐸𝑡𝑜𝑡𝑎𝑙</m:t>
                        </m:r>
                      </m:num>
                      <m:den>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𝑆𝑎</m:t>
                        </m:r>
                        <m:r>
                          <a:rPr lang="pt-PT" i="1">
                            <a:latin typeface="Cambria Math" panose="02040503050406030204" pitchFamily="18" charset="0"/>
                            <a:ea typeface="Cambria Math" panose="02040503050406030204" pitchFamily="18" charset="0"/>
                          </a:rPr>
                          <m:t>í</m:t>
                        </m:r>
                        <m:r>
                          <a:rPr lang="pt-PT" i="1">
                            <a:latin typeface="Cambria Math" panose="02040503050406030204" pitchFamily="18" charset="0"/>
                            <a:ea typeface="Cambria Math" panose="02040503050406030204" pitchFamily="18" charset="0"/>
                          </a:rPr>
                          <m:t>𝑑𝑎</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𝑜</m:t>
                        </m:r>
                        <m:r>
                          <a:rPr lang="pt-PT" i="1">
                            <a:latin typeface="Cambria Math" panose="02040503050406030204" pitchFamily="18" charset="0"/>
                            <a:ea typeface="Cambria Math" panose="02040503050406030204" pitchFamily="18" charset="0"/>
                          </a:rPr>
                          <m:t>1)</m:t>
                        </m:r>
                      </m:den>
                    </m:f>
                    <m:r>
                      <a:rPr lang="pt-PT" i="1">
                        <a:latin typeface="Cambria Math" panose="02040503050406030204" pitchFamily="18" charset="0"/>
                        <a:ea typeface="Cambria Math" panose="02040503050406030204" pitchFamily="18" charset="0"/>
                      </a:rPr>
                      <m:t> </m:t>
                    </m:r>
                  </m:oMath>
                </a14:m>
                <a:r>
                  <a:rPr lang="pt-PT" i="1" dirty="0">
                    <a:cs typeface="Calibri" panose="020F0502020204030204" pitchFamily="34" charset="0"/>
                  </a:rPr>
                  <a:t>= </a:t>
                </a:r>
                <a:r>
                  <a:rPr lang="pt-PT" dirty="0">
                    <a:cs typeface="Calibri" panose="020F0502020204030204" pitchFamily="34" charset="0"/>
                  </a:rPr>
                  <a:t>2</a:t>
                </a:r>
                <a:r>
                  <a:rPr lang="pt-PT" i="1" dirty="0">
                    <a:cs typeface="Calibri" panose="020F0502020204030204" pitchFamily="34" charset="0"/>
                  </a:rPr>
                  <a:t>*</a:t>
                </a:r>
                <a:r>
                  <a:rPr lang="pt-PT" dirty="0">
                    <a:ea typeface="Cambria Math" panose="02040503050406030204" pitchFamily="18" charset="0"/>
                    <a:cs typeface="Calibri" panose="020F0502020204030204" pitchFamily="34" charset="0"/>
                  </a:rPr>
                  <a:t> </a:t>
                </a:r>
                <a14:m>
                  <m:oMath xmlns:m="http://schemas.openxmlformats.org/officeDocument/2006/math">
                    <m:f>
                      <m:fPr>
                        <m:ctrlPr>
                          <a:rPr lang="pt-PT" i="1">
                            <a:latin typeface="Cambria Math" panose="02040503050406030204" pitchFamily="18" charset="0"/>
                            <a:ea typeface="Cambria Math" panose="02040503050406030204" pitchFamily="18" charset="0"/>
                          </a:rPr>
                        </m:ctrlPr>
                      </m:fPr>
                      <m:num>
                        <m:r>
                          <a:rPr lang="pt-PT" b="0" i="1" smtClean="0">
                            <a:latin typeface="Cambria Math" panose="02040503050406030204" pitchFamily="18" charset="0"/>
                            <a:ea typeface="Cambria Math" panose="02040503050406030204" pitchFamily="18" charset="0"/>
                          </a:rPr>
                          <m:t>1</m:t>
                        </m:r>
                      </m:num>
                      <m:den>
                        <m:r>
                          <a:rPr lang="pt-PT" b="0" i="1" smtClean="0">
                            <a:latin typeface="Cambria Math" panose="02040503050406030204" pitchFamily="18" charset="0"/>
                            <a:ea typeface="Cambria Math" panose="02040503050406030204" pitchFamily="18" charset="0"/>
                          </a:rPr>
                          <m:t>2</m:t>
                        </m:r>
                      </m:den>
                    </m:f>
                    <m:sSup>
                      <m:sSupPr>
                        <m:ctrlPr>
                          <a:rPr lang="pt-PT" b="1" i="1" dirty="0">
                            <a:solidFill>
                              <a:srgbClr val="836967"/>
                            </a:solidFill>
                            <a:latin typeface="Cambria Math" panose="02040503050406030204" pitchFamily="18" charset="0"/>
                          </a:rPr>
                        </m:ctrlPr>
                      </m:sSupPr>
                      <m:e>
                        <m:d>
                          <m:dPr>
                            <m:ctrlPr>
                              <a:rPr lang="pt-PT" b="1" i="1" dirty="0">
                                <a:solidFill>
                                  <a:srgbClr val="836967"/>
                                </a:solidFill>
                                <a:latin typeface="Cambria Math" panose="02040503050406030204" pitchFamily="18" charset="0"/>
                              </a:rPr>
                            </m:ctrlPr>
                          </m:dPr>
                          <m:e>
                            <m:func>
                              <m:funcPr>
                                <m:ctrlPr>
                                  <a:rPr lang="pt-PT" i="1" dirty="0">
                                    <a:latin typeface="Cambria Math" panose="02040503050406030204" pitchFamily="18" charset="0"/>
                                  </a:rPr>
                                </m:ctrlPr>
                              </m:funcPr>
                              <m:fName>
                                <m:r>
                                  <a:rPr lang="pt-PT" i="1" dirty="0">
                                    <a:latin typeface="Cambria Math" panose="02040503050406030204" pitchFamily="18" charset="0"/>
                                  </a:rPr>
                                  <m:t>𝑡𝑎𝑟𝑔𝑒𝑡𝑜</m:t>
                                </m:r>
                                <m:r>
                                  <a:rPr lang="pt-PT" i="1" dirty="0">
                                    <a:latin typeface="Cambria Math" panose="02040503050406030204" pitchFamily="18" charset="0"/>
                                  </a:rPr>
                                  <m:t>1</m:t>
                                </m:r>
                              </m:fName>
                              <m:e>
                                <m:r>
                                  <a:rPr lang="pt-PT" dirty="0">
                                    <a:latin typeface="Cambria Math" panose="02040503050406030204" pitchFamily="18" charset="0"/>
                                  </a:rPr>
                                  <m:t>−</m:t>
                                </m:r>
                                <m:r>
                                  <a:rPr lang="pt-PT" i="1" dirty="0">
                                    <a:latin typeface="Cambria Math" panose="02040503050406030204" pitchFamily="18" charset="0"/>
                                  </a:rPr>
                                  <m:t>𝑆𝑎</m:t>
                                </m:r>
                                <m:r>
                                  <a:rPr lang="pt-PT" i="1" dirty="0">
                                    <a:latin typeface="Cambria Math" panose="02040503050406030204" pitchFamily="18" charset="0"/>
                                  </a:rPr>
                                  <m:t>í</m:t>
                                </m:r>
                                <m:r>
                                  <a:rPr lang="pt-PT" i="1" dirty="0">
                                    <a:latin typeface="Cambria Math" panose="02040503050406030204" pitchFamily="18" charset="0"/>
                                  </a:rPr>
                                  <m:t>𝑑𝑎</m:t>
                                </m:r>
                                <m:r>
                                  <a:rPr lang="pt-PT" i="1" dirty="0">
                                    <a:latin typeface="Cambria Math" panose="02040503050406030204" pitchFamily="18" charset="0"/>
                                  </a:rPr>
                                  <m:t>(</m:t>
                                </m:r>
                                <m:r>
                                  <a:rPr lang="pt-PT" i="1" dirty="0">
                                    <a:latin typeface="Cambria Math" panose="02040503050406030204" pitchFamily="18" charset="0"/>
                                  </a:rPr>
                                  <m:t>𝑜</m:t>
                                </m:r>
                                <m:r>
                                  <a:rPr lang="pt-PT" i="1" dirty="0">
                                    <a:latin typeface="Cambria Math" panose="02040503050406030204" pitchFamily="18" charset="0"/>
                                  </a:rPr>
                                  <m:t>1)</m:t>
                                </m:r>
                              </m:e>
                            </m:func>
                          </m:e>
                        </m:d>
                      </m:e>
                      <m:sup>
                        <m:r>
                          <a:rPr lang="pt-PT" b="1" dirty="0">
                            <a:latin typeface="Cambria Math" panose="02040503050406030204" pitchFamily="18" charset="0"/>
                          </a:rPr>
                          <m:t>2</m:t>
                        </m:r>
                      </m:sup>
                    </m:sSup>
                    <m:r>
                      <a:rPr lang="pt-PT" b="1" i="1" dirty="0" smtClean="0">
                        <a:latin typeface="Cambria Math" panose="02040503050406030204" pitchFamily="18" charset="0"/>
                      </a:rPr>
                      <m:t>∗−</m:t>
                    </m:r>
                    <m:r>
                      <a:rPr lang="pt-PT" b="1" i="1" dirty="0" smtClean="0">
                        <a:latin typeface="Cambria Math" panose="02040503050406030204" pitchFamily="18" charset="0"/>
                      </a:rPr>
                      <m:t>𝟏</m:t>
                    </m:r>
                    <m:r>
                      <a:rPr lang="pt-PT" b="1" i="1" dirty="0" smtClean="0">
                        <a:latin typeface="Cambria Math" panose="02040503050406030204" pitchFamily="18" charset="0"/>
                      </a:rPr>
                      <m:t>+</m:t>
                    </m:r>
                    <m:r>
                      <a:rPr lang="pt-PT" b="1" i="1" dirty="0" smtClean="0">
                        <a:latin typeface="Cambria Math" panose="02040503050406030204" pitchFamily="18" charset="0"/>
                      </a:rPr>
                      <m:t>𝟎</m:t>
                    </m:r>
                    <m:r>
                      <a:rPr lang="pt-PT" b="0" i="1" dirty="0" smtClean="0">
                        <a:latin typeface="Cambria Math" panose="02040503050406030204" pitchFamily="18" charset="0"/>
                      </a:rPr>
                      <m:t> </m:t>
                    </m:r>
                    <m:r>
                      <a:rPr lang="pt-PT" i="1" dirty="0">
                        <a:latin typeface="Cambria Math" panose="02040503050406030204" pitchFamily="18" charset="0"/>
                      </a:rPr>
                      <m:t>(=)</m:t>
                    </m:r>
                  </m:oMath>
                </a14:m>
                <a:endParaRPr lang="pt-PT" i="1" dirty="0">
                  <a:cs typeface="Calibri" panose="020F0502020204030204" pitchFamily="34" charset="0"/>
                </a:endParaRPr>
              </a:p>
              <a:p>
                <a:endParaRPr lang="pt-PT" i="1" dirty="0">
                  <a:cs typeface="Calibri" panose="020F0502020204030204" pitchFamily="34" charset="0"/>
                </a:endParaRPr>
              </a:p>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𝑆𝑎</m:t>
                        </m:r>
                        <m:r>
                          <a:rPr lang="pt-PT" sz="1800" i="1">
                            <a:latin typeface="Cambria Math" panose="02040503050406030204" pitchFamily="18" charset="0"/>
                            <a:ea typeface="Cambria Math" panose="02040503050406030204" pitchFamily="18" charset="0"/>
                          </a:rPr>
                          <m:t>í</m:t>
                        </m:r>
                        <m:r>
                          <a:rPr lang="pt-PT" sz="1800" i="1">
                            <a:latin typeface="Cambria Math" panose="02040503050406030204" pitchFamily="18" charset="0"/>
                            <a:ea typeface="Cambria Math" panose="02040503050406030204" pitchFamily="18" charset="0"/>
                          </a:rPr>
                          <m:t>𝑑𝑎</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𝑜</m:t>
                        </m:r>
                        <m:r>
                          <a:rPr lang="pt-PT" sz="1800" i="1">
                            <a:latin typeface="Cambria Math" panose="02040503050406030204" pitchFamily="18" charset="0"/>
                            <a:ea typeface="Cambria Math" panose="02040503050406030204" pitchFamily="18" charset="0"/>
                          </a:rPr>
                          <m:t>1)</m:t>
                        </m:r>
                      </m:den>
                    </m:f>
                  </m:oMath>
                </a14:m>
                <a:r>
                  <a:rPr lang="pt-PT" i="1" dirty="0">
                    <a:cs typeface="Calibri" panose="020F0502020204030204" pitchFamily="34" charset="0"/>
                  </a:rPr>
                  <a:t> =</a:t>
                </a:r>
                <a:r>
                  <a:rPr lang="pt-PT" b="1" dirty="0">
                    <a:solidFill>
                      <a:srgbClr val="836967"/>
                    </a:solidFill>
                    <a:cs typeface="Calibri" panose="020F0502020204030204" pitchFamily="34" charset="0"/>
                  </a:rPr>
                  <a:t>  - </a:t>
                </a:r>
                <a14:m>
                  <m:oMath xmlns:m="http://schemas.openxmlformats.org/officeDocument/2006/math">
                    <m:d>
                      <m:dPr>
                        <m:ctrlPr>
                          <a:rPr lang="pt-PT" b="1" i="1" dirty="0">
                            <a:solidFill>
                              <a:srgbClr val="836967"/>
                            </a:solidFill>
                            <a:latin typeface="Cambria Math" panose="02040503050406030204" pitchFamily="18" charset="0"/>
                          </a:rPr>
                        </m:ctrlPr>
                      </m:dPr>
                      <m:e>
                        <m:func>
                          <m:funcPr>
                            <m:ctrlPr>
                              <a:rPr lang="pt-PT" i="1" dirty="0">
                                <a:latin typeface="Cambria Math" panose="02040503050406030204" pitchFamily="18" charset="0"/>
                              </a:rPr>
                            </m:ctrlPr>
                          </m:funcPr>
                          <m:fName>
                            <m:r>
                              <a:rPr lang="pt-PT" i="1" dirty="0">
                                <a:latin typeface="Cambria Math" panose="02040503050406030204" pitchFamily="18" charset="0"/>
                              </a:rPr>
                              <m:t>𝑡𝑎𝑟𝑔𝑒𝑡𝑜</m:t>
                            </m:r>
                            <m:r>
                              <a:rPr lang="pt-PT" i="1" dirty="0">
                                <a:latin typeface="Cambria Math" panose="02040503050406030204" pitchFamily="18" charset="0"/>
                              </a:rPr>
                              <m:t>1</m:t>
                            </m:r>
                          </m:fName>
                          <m:e>
                            <m:r>
                              <a:rPr lang="pt-PT" dirty="0">
                                <a:latin typeface="Cambria Math" panose="02040503050406030204" pitchFamily="18" charset="0"/>
                              </a:rPr>
                              <m:t>−</m:t>
                            </m:r>
                            <m:r>
                              <a:rPr lang="pt-PT" i="1" dirty="0">
                                <a:latin typeface="Cambria Math" panose="02040503050406030204" pitchFamily="18" charset="0"/>
                              </a:rPr>
                              <m:t>𝑆𝑎</m:t>
                            </m:r>
                            <m:r>
                              <a:rPr lang="pt-PT" i="1" dirty="0">
                                <a:latin typeface="Cambria Math" panose="02040503050406030204" pitchFamily="18" charset="0"/>
                              </a:rPr>
                              <m:t>í</m:t>
                            </m:r>
                            <m:r>
                              <a:rPr lang="pt-PT" i="1" dirty="0">
                                <a:latin typeface="Cambria Math" panose="02040503050406030204" pitchFamily="18" charset="0"/>
                              </a:rPr>
                              <m:t>𝑑𝑎</m:t>
                            </m:r>
                            <m:r>
                              <a:rPr lang="pt-PT" i="1" dirty="0">
                                <a:latin typeface="Cambria Math" panose="02040503050406030204" pitchFamily="18" charset="0"/>
                              </a:rPr>
                              <m:t>(</m:t>
                            </m:r>
                            <m:r>
                              <a:rPr lang="pt-PT" i="1" dirty="0">
                                <a:latin typeface="Cambria Math" panose="02040503050406030204" pitchFamily="18" charset="0"/>
                              </a:rPr>
                              <m:t>𝑜</m:t>
                            </m:r>
                            <m:r>
                              <a:rPr lang="pt-PT" i="1" dirty="0">
                                <a:latin typeface="Cambria Math" panose="02040503050406030204" pitchFamily="18" charset="0"/>
                              </a:rPr>
                              <m:t>1)</m:t>
                            </m:r>
                          </m:e>
                        </m:func>
                      </m:e>
                    </m:d>
                  </m:oMath>
                </a14:m>
                <a:r>
                  <a:rPr lang="pt-PT" dirty="0">
                    <a:cs typeface="Calibri" panose="020F0502020204030204" pitchFamily="34" charset="0"/>
                  </a:rPr>
                  <a:t> </a:t>
                </a:r>
                <a14:m>
                  <m:oMath xmlns:m="http://schemas.openxmlformats.org/officeDocument/2006/math">
                    <m:r>
                      <a:rPr lang="pt-PT" i="1" dirty="0">
                        <a:latin typeface="Cambria Math" panose="02040503050406030204" pitchFamily="18" charset="0"/>
                      </a:rPr>
                      <m:t>(=)</m:t>
                    </m:r>
                  </m:oMath>
                </a14:m>
                <a:endParaRPr lang="pt-PT" dirty="0">
                  <a:cs typeface="Calibri" panose="020F0502020204030204" pitchFamily="34" charset="0"/>
                </a:endParaRPr>
              </a:p>
              <a:p>
                <a:endParaRPr lang="pt-PT" dirty="0">
                  <a:cs typeface="Calibri" panose="020F0502020204030204" pitchFamily="34" charset="0"/>
                </a:endParaRPr>
              </a:p>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𝑆𝑎</m:t>
                        </m:r>
                        <m:r>
                          <a:rPr lang="pt-PT" sz="1800" i="1">
                            <a:latin typeface="Cambria Math" panose="02040503050406030204" pitchFamily="18" charset="0"/>
                            <a:ea typeface="Cambria Math" panose="02040503050406030204" pitchFamily="18" charset="0"/>
                          </a:rPr>
                          <m:t>í</m:t>
                        </m:r>
                        <m:r>
                          <a:rPr lang="pt-PT" sz="1800" i="1">
                            <a:latin typeface="Cambria Math" panose="02040503050406030204" pitchFamily="18" charset="0"/>
                            <a:ea typeface="Cambria Math" panose="02040503050406030204" pitchFamily="18" charset="0"/>
                          </a:rPr>
                          <m:t>𝑑𝑠</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𝑜</m:t>
                        </m:r>
                        <m:r>
                          <a:rPr lang="pt-PT" sz="1800" i="1">
                            <a:latin typeface="Cambria Math" panose="02040503050406030204" pitchFamily="18" charset="0"/>
                            <a:ea typeface="Cambria Math" panose="02040503050406030204" pitchFamily="18" charset="0"/>
                          </a:rPr>
                          <m:t>1)</m:t>
                        </m:r>
                      </m:den>
                    </m:f>
                  </m:oMath>
                </a14:m>
                <a:r>
                  <a:rPr lang="pt-PT" i="1" dirty="0">
                    <a:cs typeface="Calibri" panose="020F0502020204030204" pitchFamily="34" charset="0"/>
                  </a:rPr>
                  <a:t> = - </a:t>
                </a:r>
                <a:r>
                  <a:rPr lang="pt-PT" dirty="0">
                    <a:cs typeface="Calibri" panose="020F0502020204030204" pitchFamily="34" charset="0"/>
                  </a:rPr>
                  <a:t>(</a:t>
                </a:r>
                <a14:m>
                  <m:oMath xmlns:m="http://schemas.openxmlformats.org/officeDocument/2006/math">
                    <m:func>
                      <m:funcPr>
                        <m:ctrlPr>
                          <a:rPr lang="pt-PT" i="1" dirty="0">
                            <a:latin typeface="Cambria Math" panose="02040503050406030204" pitchFamily="18" charset="0"/>
                          </a:rPr>
                        </m:ctrlPr>
                      </m:funcPr>
                      <m:fName>
                        <m:r>
                          <a:rPr lang="pt-PT" i="0" dirty="0">
                            <a:latin typeface="Cambria Math" panose="02040503050406030204" pitchFamily="18" charset="0"/>
                          </a:rPr>
                          <m:t>0,01</m:t>
                        </m:r>
                      </m:fName>
                      <m:e>
                        <m:r>
                          <a:rPr lang="pt-PT" i="0" dirty="0">
                            <a:latin typeface="Cambria Math" panose="02040503050406030204" pitchFamily="18" charset="0"/>
                          </a:rPr>
                          <m:t>−</m:t>
                        </m:r>
                        <m:r>
                          <m:rPr>
                            <m:nor/>
                          </m:rPr>
                          <a:rPr lang="pt-PT" dirty="0">
                            <a:cs typeface="Calibri" panose="020F0502020204030204" pitchFamily="34" charset="0"/>
                          </a:rPr>
                          <m:t>0,6</m:t>
                        </m:r>
                        <m:r>
                          <m:rPr>
                            <m:nor/>
                          </m:rPr>
                          <a:rPr lang="pt-PT" b="0" i="0" dirty="0" smtClean="0">
                            <a:cs typeface="Calibri" panose="020F0502020204030204" pitchFamily="34" charset="0"/>
                          </a:rPr>
                          <m:t>3569</m:t>
                        </m:r>
                      </m:e>
                    </m:func>
                  </m:oMath>
                </a14:m>
                <a:r>
                  <a:rPr lang="pt-PT" dirty="0">
                    <a:cs typeface="Calibri" panose="020F0502020204030204" pitchFamily="34" charset="0"/>
                  </a:rPr>
                  <a:t>) </a:t>
                </a:r>
                <a14:m>
                  <m:oMath xmlns:m="http://schemas.openxmlformats.org/officeDocument/2006/math">
                    <m:r>
                      <a:rPr lang="pt-PT" i="1" dirty="0">
                        <a:latin typeface="Cambria Math" panose="02040503050406030204" pitchFamily="18" charset="0"/>
                      </a:rPr>
                      <m:t>(=)</m:t>
                    </m:r>
                  </m:oMath>
                </a14:m>
                <a:endParaRPr lang="pt-PT" dirty="0">
                  <a:cs typeface="Calibri" panose="020F0502020204030204" pitchFamily="34" charset="0"/>
                </a:endParaRPr>
              </a:p>
              <a:p>
                <a:endParaRPr lang="pt-PT" dirty="0">
                  <a:cs typeface="Calibri" panose="020F0502020204030204" pitchFamily="34" charset="0"/>
                </a:endParaRPr>
              </a:p>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𝑆𝑎</m:t>
                        </m:r>
                        <m:r>
                          <a:rPr lang="pt-PT" sz="1800" i="1">
                            <a:latin typeface="Cambria Math" panose="02040503050406030204" pitchFamily="18" charset="0"/>
                            <a:ea typeface="Cambria Math" panose="02040503050406030204" pitchFamily="18" charset="0"/>
                          </a:rPr>
                          <m:t>í</m:t>
                        </m:r>
                        <m:r>
                          <a:rPr lang="pt-PT" sz="1800" i="1">
                            <a:latin typeface="Cambria Math" panose="02040503050406030204" pitchFamily="18" charset="0"/>
                            <a:ea typeface="Cambria Math" panose="02040503050406030204" pitchFamily="18" charset="0"/>
                          </a:rPr>
                          <m:t>𝑑𝑎</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𝑜</m:t>
                        </m:r>
                        <m:r>
                          <a:rPr lang="pt-PT" sz="1800" i="1">
                            <a:latin typeface="Cambria Math" panose="02040503050406030204" pitchFamily="18" charset="0"/>
                            <a:ea typeface="Cambria Math" panose="02040503050406030204" pitchFamily="18" charset="0"/>
                          </a:rPr>
                          <m:t>1)</m:t>
                        </m:r>
                      </m:den>
                    </m:f>
                  </m:oMath>
                </a14:m>
                <a:r>
                  <a:rPr lang="pt-PT" dirty="0">
                    <a:cs typeface="Calibri" panose="020F0502020204030204" pitchFamily="34" charset="0"/>
                  </a:rPr>
                  <a:t> = </a:t>
                </a:r>
                <a14:m>
                  <m:oMath xmlns:m="http://schemas.openxmlformats.org/officeDocument/2006/math">
                    <m:r>
                      <a:rPr lang="pt-PT" b="1" i="1" dirty="0" smtClean="0">
                        <a:latin typeface="Cambria Math" panose="02040503050406030204" pitchFamily="18" charset="0"/>
                      </a:rPr>
                      <m:t>𝟎</m:t>
                    </m:r>
                    <m:r>
                      <a:rPr lang="pt-PT" b="1" i="1" dirty="0" smtClean="0">
                        <a:latin typeface="Cambria Math" panose="02040503050406030204" pitchFamily="18" charset="0"/>
                      </a:rPr>
                      <m:t>,</m:t>
                    </m:r>
                    <m:r>
                      <a:rPr lang="pt-PT" b="1" i="1" dirty="0" smtClean="0">
                        <a:latin typeface="Cambria Math" panose="02040503050406030204" pitchFamily="18" charset="0"/>
                      </a:rPr>
                      <m:t>𝟔𝟕𝟔𝟓𝟕</m:t>
                    </m:r>
                  </m:oMath>
                </a14:m>
                <a:endParaRPr lang="pt-PT" b="1" dirty="0">
                  <a:cs typeface="Calibri" panose="020F0502020204030204" pitchFamily="34" charset="0"/>
                </a:endParaRPr>
              </a:p>
              <a:p>
                <a:endParaRPr lang="pt-PT" b="1" dirty="0">
                  <a:cs typeface="Calibri" panose="020F0502020204030204" pitchFamily="34" charset="0"/>
                </a:endParaRPr>
              </a:p>
              <a:p>
                <a:r>
                  <a:rPr lang="pt-PT" dirty="0">
                    <a:cs typeface="Calibri" panose="020F0502020204030204" pitchFamily="34" charset="0"/>
                  </a:rPr>
                  <a:t>Repetir  mesmo processo:</a:t>
                </a:r>
              </a:p>
              <a:p>
                <a:endParaRPr lang="pt-PT" i="1" dirty="0">
                  <a:cs typeface="Calibri" panose="020F0502020204030204" pitchFamily="34" charset="0"/>
                </a:endParaRPr>
              </a:p>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𝑆𝑎</m:t>
                        </m:r>
                        <m:r>
                          <a:rPr lang="pt-PT" sz="1800" i="1">
                            <a:latin typeface="Cambria Math" panose="02040503050406030204" pitchFamily="18" charset="0"/>
                            <a:ea typeface="Cambria Math" panose="02040503050406030204" pitchFamily="18" charset="0"/>
                          </a:rPr>
                          <m:t>í</m:t>
                        </m:r>
                        <m:r>
                          <a:rPr lang="pt-PT" sz="1800" i="1">
                            <a:latin typeface="Cambria Math" panose="02040503050406030204" pitchFamily="18" charset="0"/>
                            <a:ea typeface="Cambria Math" panose="02040503050406030204" pitchFamily="18" charset="0"/>
                          </a:rPr>
                          <m:t>𝑑𝑎</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𝑜</m:t>
                        </m:r>
                        <m:r>
                          <a:rPr lang="pt-PT" sz="1800" b="0" i="1" smtClean="0">
                            <a:latin typeface="Cambria Math" panose="02040503050406030204" pitchFamily="18" charset="0"/>
                            <a:ea typeface="Cambria Math" panose="02040503050406030204" pitchFamily="18" charset="0"/>
                          </a:rPr>
                          <m:t>2</m:t>
                        </m:r>
                        <m:r>
                          <a:rPr lang="pt-PT" sz="1800" i="1">
                            <a:latin typeface="Cambria Math" panose="02040503050406030204" pitchFamily="18" charset="0"/>
                            <a:ea typeface="Cambria Math" panose="02040503050406030204" pitchFamily="18" charset="0"/>
                          </a:rPr>
                          <m:t>)</m:t>
                        </m:r>
                      </m:den>
                    </m:f>
                  </m:oMath>
                </a14:m>
                <a:r>
                  <a:rPr lang="pt-PT" dirty="0">
                    <a:cs typeface="Calibri" panose="020F0502020204030204" pitchFamily="34" charset="0"/>
                  </a:rPr>
                  <a:t> = </a:t>
                </a:r>
                <a:r>
                  <a:rPr lang="pt-PT" b="1" dirty="0">
                    <a:cs typeface="Calibri" panose="020F0502020204030204" pitchFamily="34" charset="0"/>
                  </a:rPr>
                  <a:t>-0,24516</a:t>
                </a:r>
              </a:p>
              <a:p>
                <a:endParaRPr lang="pt-PT" i="1" dirty="0">
                  <a:latin typeface="Cambria Math" panose="02040503050406030204" pitchFamily="18" charset="0"/>
                </a:endParaRPr>
              </a:p>
              <a:p>
                <a:r>
                  <a:rPr lang="pt-PT" i="1" dirty="0">
                    <a:latin typeface="Cambria Math" panose="02040503050406030204" pitchFamily="18" charset="0"/>
                  </a:rPr>
                  <a:t>			</a:t>
                </a:r>
              </a:p>
            </p:txBody>
          </p:sp>
        </mc:Choice>
        <mc:Fallback xmlns="">
          <p:sp>
            <p:nvSpPr>
              <p:cNvPr id="9" name="CaixaDeTexto 8">
                <a:extLst>
                  <a:ext uri="{FF2B5EF4-FFF2-40B4-BE49-F238E27FC236}">
                    <a16:creationId xmlns:a16="http://schemas.microsoft.com/office/drawing/2014/main" id="{E96DF14C-64F4-C384-606B-D1E3B99F72ED}"/>
                  </a:ext>
                </a:extLst>
              </p:cNvPr>
              <p:cNvSpPr txBox="1">
                <a:spLocks noRot="1" noChangeAspect="1" noMove="1" noResize="1" noEditPoints="1" noAdjustHandles="1" noChangeArrowheads="1" noChangeShapeType="1" noTextEdit="1"/>
              </p:cNvSpPr>
              <p:nvPr/>
            </p:nvSpPr>
            <p:spPr>
              <a:xfrm>
                <a:off x="600155" y="2098355"/>
                <a:ext cx="8543846" cy="5098832"/>
              </a:xfrm>
              <a:prstGeom prst="rect">
                <a:avLst/>
              </a:prstGeom>
              <a:blipFill>
                <a:blip r:embed="rId3"/>
                <a:stretch>
                  <a:fillRect l="-1641" t="-358"/>
                </a:stretch>
              </a:blipFill>
            </p:spPr>
            <p:txBody>
              <a:bodyPr/>
              <a:lstStyle/>
              <a:p>
                <a:r>
                  <a:rPr lang="pt-PT">
                    <a:noFill/>
                  </a:rPr>
                  <a:t> </a:t>
                </a:r>
              </a:p>
            </p:txBody>
          </p:sp>
        </mc:Fallback>
      </mc:AlternateContent>
      <p:sp>
        <p:nvSpPr>
          <p:cNvPr id="2" name="Marcador de Posição de Conteúdo 2">
            <a:extLst>
              <a:ext uri="{FF2B5EF4-FFF2-40B4-BE49-F238E27FC236}">
                <a16:creationId xmlns:a16="http://schemas.microsoft.com/office/drawing/2014/main" id="{137751D7-F6A3-FA84-685F-8078D32207DC}"/>
              </a:ext>
            </a:extLst>
          </p:cNvPr>
          <p:cNvSpPr txBox="1">
            <a:spLocks/>
          </p:cNvSpPr>
          <p:nvPr/>
        </p:nvSpPr>
        <p:spPr>
          <a:xfrm>
            <a:off x="328315" y="950767"/>
            <a:ext cx="2778298" cy="65341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2400" b="1" dirty="0">
                <a:latin typeface="Calibri"/>
                <a:ea typeface="SimSun"/>
                <a:cs typeface="Calibri"/>
              </a:rPr>
              <a:t>Regra da cadeia</a:t>
            </a:r>
          </a:p>
        </p:txBody>
      </p:sp>
      <p:cxnSp>
        <p:nvCxnSpPr>
          <p:cNvPr id="6" name="Conexão reta 5">
            <a:extLst>
              <a:ext uri="{FF2B5EF4-FFF2-40B4-BE49-F238E27FC236}">
                <a16:creationId xmlns:a16="http://schemas.microsoft.com/office/drawing/2014/main" id="{38A968C4-1EA5-EA2F-D419-E5FC280373B0}"/>
              </a:ext>
            </a:extLst>
          </p:cNvPr>
          <p:cNvCxnSpPr>
            <a:cxnSpLocks/>
          </p:cNvCxnSpPr>
          <p:nvPr/>
        </p:nvCxnSpPr>
        <p:spPr>
          <a:xfrm>
            <a:off x="2880360" y="5064369"/>
            <a:ext cx="480997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Conexão reta 6">
            <a:extLst>
              <a:ext uri="{FF2B5EF4-FFF2-40B4-BE49-F238E27FC236}">
                <a16:creationId xmlns:a16="http://schemas.microsoft.com/office/drawing/2014/main" id="{E5150C97-D1EC-8688-CF88-18AB97360437}"/>
              </a:ext>
            </a:extLst>
          </p:cNvPr>
          <p:cNvCxnSpPr>
            <a:cxnSpLocks/>
          </p:cNvCxnSpPr>
          <p:nvPr/>
        </p:nvCxnSpPr>
        <p:spPr>
          <a:xfrm>
            <a:off x="7690338" y="1899139"/>
            <a:ext cx="0" cy="316523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Conexão reta 10">
            <a:extLst>
              <a:ext uri="{FF2B5EF4-FFF2-40B4-BE49-F238E27FC236}">
                <a16:creationId xmlns:a16="http://schemas.microsoft.com/office/drawing/2014/main" id="{30B933B8-83C6-0F7B-55F6-74C4BB93CED8}"/>
              </a:ext>
            </a:extLst>
          </p:cNvPr>
          <p:cNvCxnSpPr>
            <a:cxnSpLocks/>
          </p:cNvCxnSpPr>
          <p:nvPr/>
        </p:nvCxnSpPr>
        <p:spPr>
          <a:xfrm>
            <a:off x="4872077" y="1899139"/>
            <a:ext cx="281826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Conexão reta unidirecional 14">
            <a:extLst>
              <a:ext uri="{FF2B5EF4-FFF2-40B4-BE49-F238E27FC236}">
                <a16:creationId xmlns:a16="http://schemas.microsoft.com/office/drawing/2014/main" id="{72AC900C-C2A5-20E0-EBD4-2C06BF945B44}"/>
              </a:ext>
            </a:extLst>
          </p:cNvPr>
          <p:cNvCxnSpPr>
            <a:cxnSpLocks/>
          </p:cNvCxnSpPr>
          <p:nvPr/>
        </p:nvCxnSpPr>
        <p:spPr>
          <a:xfrm flipV="1">
            <a:off x="4872077" y="1604184"/>
            <a:ext cx="0" cy="29495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239CEF27-1189-3657-0BB4-E84D0571E515}"/>
              </a:ext>
            </a:extLst>
          </p:cNvPr>
          <p:cNvSpPr txBox="1">
            <a:spLocks/>
          </p:cNvSpPr>
          <p:nvPr/>
        </p:nvSpPr>
        <p:spPr>
          <a:xfrm>
            <a:off x="-331048" y="42056"/>
            <a:ext cx="112189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1D8D3139-A6F0-189C-CC4C-D7060ADA812F}"/>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4" name="CaixaDeTexto 3">
            <a:extLst>
              <a:ext uri="{FF2B5EF4-FFF2-40B4-BE49-F238E27FC236}">
                <a16:creationId xmlns:a16="http://schemas.microsoft.com/office/drawing/2014/main" id="{E83F06AB-CF75-FCD7-501F-D76B0DD21F7A}"/>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48</a:t>
            </a:fld>
            <a:endParaRPr lang="pt-PT" dirty="0"/>
          </a:p>
        </p:txBody>
      </p:sp>
    </p:spTree>
    <p:extLst>
      <p:ext uri="{BB962C8B-B14F-4D97-AF65-F5344CB8AC3E}">
        <p14:creationId xmlns:p14="http://schemas.microsoft.com/office/powerpoint/2010/main" val="1659840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1">
            <a:extLst>
              <a:ext uri="{FF2B5EF4-FFF2-40B4-BE49-F238E27FC236}">
                <a16:creationId xmlns:a16="http://schemas.microsoft.com/office/drawing/2014/main" id="{C636DFFC-C973-5E76-7855-6836DC89A819}"/>
              </a:ext>
            </a:extLst>
          </p:cNvPr>
          <p:cNvSpPr txBox="1">
            <a:spLocks/>
          </p:cNvSpPr>
          <p:nvPr/>
        </p:nvSpPr>
        <p:spPr>
          <a:xfrm>
            <a:off x="44090" y="40276"/>
            <a:ext cx="112189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Derivada parcial em função Logística </a:t>
            </a:r>
            <a:r>
              <a:rPr lang="en-US" sz="2400" b="1" dirty="0">
                <a:solidFill>
                  <a:schemeClr val="bg1"/>
                </a:solidFill>
                <a:latin typeface="Calibri"/>
                <a:ea typeface="SimSun"/>
                <a:cs typeface="Calibri"/>
              </a:rPr>
              <a:t>(Exemplo) </a:t>
            </a:r>
            <a:endParaRPr lang="en-US" sz="2400" dirty="0">
              <a:solidFill>
                <a:schemeClr val="bg1"/>
              </a:solidFill>
              <a:cs typeface="Calibri"/>
            </a:endParaRPr>
          </a:p>
          <a:p>
            <a:pPr algn="ctr"/>
            <a:endParaRPr lang="pt-BR" sz="2400" b="1" dirty="0">
              <a:solidFill>
                <a:schemeClr val="bg1"/>
              </a:solidFill>
            </a:endParaRPr>
          </a:p>
        </p:txBody>
      </p:sp>
      <p:sp>
        <p:nvSpPr>
          <p:cNvPr id="2" name="Marcador de Posição de Conteúdo 2">
            <a:extLst>
              <a:ext uri="{FF2B5EF4-FFF2-40B4-BE49-F238E27FC236}">
                <a16:creationId xmlns:a16="http://schemas.microsoft.com/office/drawing/2014/main" id="{47361102-BD45-8AB8-8D08-548248DCE5F8}"/>
              </a:ext>
            </a:extLst>
          </p:cNvPr>
          <p:cNvSpPr txBox="1">
            <a:spLocks/>
          </p:cNvSpPr>
          <p:nvPr/>
        </p:nvSpPr>
        <p:spPr>
          <a:xfrm>
            <a:off x="328315" y="950767"/>
            <a:ext cx="4846402" cy="65341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endParaRPr lang="pt-PT" sz="2400" b="1" dirty="0">
              <a:latin typeface="Calibri"/>
              <a:ea typeface="SimSun"/>
              <a:cs typeface="Calibri"/>
            </a:endParaRP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447A15EC-5C92-D3E9-6C63-024B2FB87269}"/>
                  </a:ext>
                </a:extLst>
              </p:cNvPr>
              <p:cNvSpPr txBox="1"/>
              <p:nvPr/>
            </p:nvSpPr>
            <p:spPr>
              <a:xfrm>
                <a:off x="530477" y="2324318"/>
                <a:ext cx="3139154" cy="463845"/>
              </a:xfrm>
              <a:prstGeom prst="rect">
                <a:avLst/>
              </a:prstGeom>
              <a:noFill/>
            </p:spPr>
            <p:txBody>
              <a:bodyPr wrap="square" lIns="0" tIns="0" rIns="0" bIns="0" rtlCol="0">
                <a:spAutoFit/>
              </a:bodyPr>
              <a:lstStyle/>
              <a:p>
                <a:r>
                  <a:rPr lang="pt-PT" dirty="0">
                    <a:ea typeface="SimSun"/>
                    <a:cs typeface="Calibri"/>
                  </a:rPr>
                  <a:t>Saída(o1) = </a:t>
                </a:r>
                <a14:m>
                  <m:oMath xmlns:m="http://schemas.openxmlformats.org/officeDocument/2006/math">
                    <m:f>
                      <m:fPr>
                        <m:ctrlPr>
                          <a:rPr lang="pt-PT" i="1" smtClean="0">
                            <a:solidFill>
                              <a:srgbClr val="836967"/>
                            </a:solidFill>
                            <a:latin typeface="Cambria Math" panose="02040503050406030204" pitchFamily="18" charset="0"/>
                          </a:rPr>
                        </m:ctrlPr>
                      </m:fPr>
                      <m:num>
                        <m:r>
                          <a:rPr lang="pt-PT">
                            <a:latin typeface="Cambria Math" panose="02040503050406030204" pitchFamily="18" charset="0"/>
                          </a:rPr>
                          <m:t>1</m:t>
                        </m:r>
                      </m:num>
                      <m:den>
                        <m:r>
                          <a:rPr lang="pt-PT" i="0">
                            <a:latin typeface="Cambria Math" panose="02040503050406030204" pitchFamily="18" charset="0"/>
                          </a:rPr>
                          <m:t>1+</m:t>
                        </m:r>
                        <m:sSup>
                          <m:sSupPr>
                            <m:ctrlPr>
                              <a:rPr lang="pt-PT" i="1">
                                <a:solidFill>
                                  <a:srgbClr val="836967"/>
                                </a:solidFill>
                                <a:latin typeface="Cambria Math" panose="02040503050406030204" pitchFamily="18" charset="0"/>
                              </a:rPr>
                            </m:ctrlPr>
                          </m:sSupPr>
                          <m:e>
                            <m:r>
                              <a:rPr lang="pt-PT" i="0">
                                <a:latin typeface="Cambria Math" panose="02040503050406030204" pitchFamily="18" charset="0"/>
                              </a:rPr>
                              <m:t>ⅇ</m:t>
                            </m:r>
                          </m:e>
                          <m:sup>
                            <m:r>
                              <a:rPr lang="pt-PT" i="0">
                                <a:latin typeface="Cambria Math" panose="02040503050406030204" pitchFamily="18" charset="0"/>
                              </a:rPr>
                              <m:t>−</m:t>
                            </m:r>
                            <m:r>
                              <m:rPr>
                                <m:nor/>
                              </m:rPr>
                              <a:rPr lang="pt-PT" b="1" dirty="0">
                                <a:ea typeface="SimSun"/>
                                <a:cs typeface="Calibri"/>
                              </a:rPr>
                              <m:t>Entrada</m:t>
                            </m:r>
                            <m:r>
                              <m:rPr>
                                <m:nor/>
                              </m:rPr>
                              <a:rPr lang="pt-PT" b="1" dirty="0">
                                <a:ea typeface="SimSun"/>
                                <a:cs typeface="Calibri"/>
                              </a:rPr>
                              <m:t>(</m:t>
                            </m:r>
                            <m:r>
                              <m:rPr>
                                <m:nor/>
                              </m:rPr>
                              <a:rPr lang="pt-PT" b="1" i="0" dirty="0" smtClean="0">
                                <a:ea typeface="SimSun"/>
                                <a:cs typeface="Calibri"/>
                              </a:rPr>
                              <m:t>o</m:t>
                            </m:r>
                            <m:r>
                              <m:rPr>
                                <m:nor/>
                              </m:rPr>
                              <a:rPr lang="pt-PT" b="1" dirty="0">
                                <a:ea typeface="SimSun"/>
                                <a:cs typeface="Calibri"/>
                              </a:rPr>
                              <m:t>1)</m:t>
                            </m:r>
                          </m:sup>
                        </m:sSup>
                      </m:den>
                    </m:f>
                  </m:oMath>
                </a14:m>
                <a:r>
                  <a:rPr lang="pt-PT" dirty="0"/>
                  <a:t> </a:t>
                </a:r>
                <a14:m>
                  <m:oMath xmlns:m="http://schemas.openxmlformats.org/officeDocument/2006/math">
                    <m:r>
                      <a:rPr lang="pt-PT" i="1" dirty="0">
                        <a:latin typeface="Cambria Math" panose="02040503050406030204" pitchFamily="18" charset="0"/>
                      </a:rPr>
                      <m:t>(=)</m:t>
                    </m:r>
                  </m:oMath>
                </a14:m>
                <a:endParaRPr lang="pt-PT" dirty="0"/>
              </a:p>
            </p:txBody>
          </p:sp>
        </mc:Choice>
        <mc:Fallback xmlns="">
          <p:sp>
            <p:nvSpPr>
              <p:cNvPr id="5" name="CaixaDeTexto 4">
                <a:extLst>
                  <a:ext uri="{FF2B5EF4-FFF2-40B4-BE49-F238E27FC236}">
                    <a16:creationId xmlns:a16="http://schemas.microsoft.com/office/drawing/2014/main" id="{447A15EC-5C92-D3E9-6C63-024B2FB87269}"/>
                  </a:ext>
                </a:extLst>
              </p:cNvPr>
              <p:cNvSpPr txBox="1">
                <a:spLocks noRot="1" noChangeAspect="1" noMove="1" noResize="1" noEditPoints="1" noAdjustHandles="1" noChangeArrowheads="1" noChangeShapeType="1" noTextEdit="1"/>
              </p:cNvSpPr>
              <p:nvPr/>
            </p:nvSpPr>
            <p:spPr>
              <a:xfrm>
                <a:off x="530477" y="2324318"/>
                <a:ext cx="3139154" cy="463845"/>
              </a:xfrm>
              <a:prstGeom prst="rect">
                <a:avLst/>
              </a:prstGeom>
              <a:blipFill>
                <a:blip r:embed="rId2"/>
                <a:stretch>
                  <a:fillRect l="-4466" t="-3947" r="-777" b="-18421"/>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5ED1C814-5C73-019E-D74A-667C9E2BF7A6}"/>
                  </a:ext>
                </a:extLst>
              </p:cNvPr>
              <p:cNvSpPr txBox="1"/>
              <p:nvPr/>
            </p:nvSpPr>
            <p:spPr>
              <a:xfrm>
                <a:off x="386930" y="2860185"/>
                <a:ext cx="7005935" cy="121219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den>
                    </m:f>
                  </m:oMath>
                </a14:m>
                <a:r>
                  <a:rPr lang="pt-PT" sz="2000" dirty="0"/>
                  <a:t> = </a:t>
                </a:r>
                <a14:m>
                  <m:oMath xmlns:m="http://schemas.openxmlformats.org/officeDocument/2006/math">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d>
                      <m:dPr>
                        <m:ctrlPr>
                          <a:rPr lang="pt-PT" sz="2000" i="1">
                            <a:latin typeface="Cambria Math" panose="02040503050406030204" pitchFamily="18" charset="0"/>
                            <a:ea typeface="Cambria Math" panose="02040503050406030204" pitchFamily="18" charset="0"/>
                          </a:rPr>
                        </m:ctrlPr>
                      </m:dPr>
                      <m:e>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e>
                    </m:d>
                    <m:r>
                      <a:rPr lang="pt-PT" sz="2000" b="0" i="1" smtClean="0">
                        <a:latin typeface="Cambria Math" panose="02040503050406030204" pitchFamily="18" charset="0"/>
                        <a:ea typeface="Cambria Math" panose="02040503050406030204" pitchFamily="18" charset="0"/>
                      </a:rPr>
                      <m:t>∗</m:t>
                    </m:r>
                    <m:d>
                      <m:dPr>
                        <m:ctrlPr>
                          <a:rPr lang="pt-PT" sz="2000" b="0" i="1" smtClean="0">
                            <a:latin typeface="Cambria Math" panose="02040503050406030204" pitchFamily="18" charset="0"/>
                            <a:ea typeface="Cambria Math" panose="02040503050406030204" pitchFamily="18" charset="0"/>
                          </a:rPr>
                        </m:ctrlPr>
                      </m:dPr>
                      <m:e>
                        <m:r>
                          <a:rPr lang="pt-PT" sz="2000" b="0" i="1" smtClean="0">
                            <a:latin typeface="Cambria Math" panose="02040503050406030204" pitchFamily="18" charset="0"/>
                            <a:ea typeface="Cambria Math" panose="02040503050406030204" pitchFamily="18" charset="0"/>
                          </a:rPr>
                          <m:t>1 −</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d>
                          <m:dPr>
                            <m:ctrlPr>
                              <a:rPr lang="pt-PT" sz="2000" i="1">
                                <a:latin typeface="Cambria Math" panose="02040503050406030204" pitchFamily="18" charset="0"/>
                                <a:ea typeface="Cambria Math" panose="02040503050406030204" pitchFamily="18" charset="0"/>
                              </a:rPr>
                            </m:ctrlPr>
                          </m:dPr>
                          <m:e>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e>
                        </m:d>
                      </m:e>
                    </m:d>
                  </m:oMath>
                </a14:m>
                <a:r>
                  <a:rPr lang="pt-PT" sz="2000" b="0" dirty="0">
                    <a:ea typeface="Cambria Math" panose="02040503050406030204" pitchFamily="18" charset="0"/>
                  </a:rPr>
                  <a:t> </a:t>
                </a:r>
                <a14:m>
                  <m:oMath xmlns:m="http://schemas.openxmlformats.org/officeDocument/2006/math">
                    <m:r>
                      <a:rPr lang="pt-PT" sz="2000" i="1" dirty="0">
                        <a:latin typeface="Cambria Math" panose="02040503050406030204" pitchFamily="18" charset="0"/>
                      </a:rPr>
                      <m:t>(=)</m:t>
                    </m:r>
                  </m:oMath>
                </a14:m>
                <a:endParaRPr lang="pt-PT" sz="2000" b="0" dirty="0">
                  <a:ea typeface="Cambria Math" panose="02040503050406030204" pitchFamily="18" charset="0"/>
                </a:endParaRPr>
              </a:p>
              <a:p>
                <a:endParaRPr lang="pt-PT" dirty="0"/>
              </a:p>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𝑆𝑎</m:t>
                        </m:r>
                        <m:r>
                          <a:rPr lang="pt-PT" sz="1800" b="0" i="1" smtClean="0">
                            <a:latin typeface="Cambria Math" panose="02040503050406030204" pitchFamily="18" charset="0"/>
                            <a:ea typeface="Cambria Math" panose="02040503050406030204" pitchFamily="18" charset="0"/>
                          </a:rPr>
                          <m:t>í</m:t>
                        </m:r>
                        <m:r>
                          <a:rPr lang="pt-PT" sz="1800" b="0" i="1" smtClean="0">
                            <a:latin typeface="Cambria Math" panose="02040503050406030204" pitchFamily="18" charset="0"/>
                            <a:ea typeface="Cambria Math" panose="02040503050406030204" pitchFamily="18" charset="0"/>
                          </a:rPr>
                          <m:t>𝑑𝑎</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𝑜</m:t>
                        </m:r>
                        <m:r>
                          <a:rPr lang="pt-PT" sz="1800" b="0" i="1" smtClean="0">
                            <a:latin typeface="Cambria Math" panose="02040503050406030204" pitchFamily="18" charset="0"/>
                            <a:ea typeface="Cambria Math" panose="02040503050406030204" pitchFamily="18" charset="0"/>
                          </a:rPr>
                          <m:t>1)</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𝐸𝑛𝑡𝑟𝑎𝑑𝑎</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𝑜</m:t>
                        </m:r>
                        <m:r>
                          <a:rPr lang="pt-PT" sz="1800" b="0" i="1" smtClean="0">
                            <a:latin typeface="Cambria Math" panose="02040503050406030204" pitchFamily="18" charset="0"/>
                            <a:ea typeface="Cambria Math" panose="02040503050406030204" pitchFamily="18" charset="0"/>
                          </a:rPr>
                          <m:t>1)</m:t>
                        </m:r>
                      </m:den>
                    </m:f>
                  </m:oMath>
                </a14:m>
                <a:r>
                  <a:rPr lang="pt-PT" sz="1800" dirty="0"/>
                  <a:t> =</a:t>
                </a:r>
                <a14:m>
                  <m:oMath xmlns:m="http://schemas.openxmlformats.org/officeDocument/2006/math">
                    <m:r>
                      <m:rPr>
                        <m:nor/>
                      </m:rPr>
                      <a:rPr lang="pt-PT" dirty="0">
                        <a:latin typeface="Cambria Math" panose="02040503050406030204" pitchFamily="18" charset="0"/>
                        <a:ea typeface="Cambria Math" panose="02040503050406030204" pitchFamily="18" charset="0"/>
                        <a:cs typeface="Calibri"/>
                      </a:rPr>
                      <m:t>0,68657</m:t>
                    </m:r>
                    <m:r>
                      <a:rPr lang="pt-PT" b="0">
                        <a:latin typeface="Cambria Math" panose="02040503050406030204" pitchFamily="18" charset="0"/>
                        <a:ea typeface="Cambria Math" panose="02040503050406030204" pitchFamily="18" charset="0"/>
                        <a:cs typeface="Calibri"/>
                      </a:rPr>
                      <m:t>∗</m:t>
                    </m:r>
                    <m:d>
                      <m:dPr>
                        <m:ctrlPr>
                          <a:rPr lang="pt-PT" i="1">
                            <a:latin typeface="Cambria Math" panose="02040503050406030204" pitchFamily="18" charset="0"/>
                            <a:ea typeface="Cambria Math" panose="02040503050406030204" pitchFamily="18" charset="0"/>
                            <a:cs typeface="Calibri"/>
                          </a:rPr>
                        </m:ctrlPr>
                      </m:dPr>
                      <m:e>
                        <m:r>
                          <a:rPr lang="pt-PT" b="0">
                            <a:latin typeface="Cambria Math" panose="02040503050406030204" pitchFamily="18" charset="0"/>
                            <a:ea typeface="Cambria Math" panose="02040503050406030204" pitchFamily="18" charset="0"/>
                            <a:cs typeface="Calibri"/>
                          </a:rPr>
                          <m:t>1 −</m:t>
                        </m:r>
                        <m:r>
                          <m:rPr>
                            <m:nor/>
                          </m:rPr>
                          <a:rPr lang="pt-PT" dirty="0">
                            <a:latin typeface="Cambria Math" panose="02040503050406030204" pitchFamily="18" charset="0"/>
                            <a:ea typeface="Cambria Math" panose="02040503050406030204" pitchFamily="18" charset="0"/>
                            <a:cs typeface="Calibri"/>
                          </a:rPr>
                          <m:t>0,68657</m:t>
                        </m:r>
                      </m:e>
                    </m:d>
                    <m:r>
                      <a:rPr lang="pt-PT" b="1">
                        <a:latin typeface="Cambria Math" panose="02040503050406030204" pitchFamily="18" charset="0"/>
                        <a:ea typeface="Cambria Math" panose="02040503050406030204" pitchFamily="18" charset="0"/>
                        <a:cs typeface="Calibri"/>
                      </a:rPr>
                      <m:t>=</m:t>
                    </m:r>
                    <m:r>
                      <a:rPr lang="pt-PT" b="1">
                        <a:latin typeface="Cambria Math" panose="02040503050406030204" pitchFamily="18" charset="0"/>
                        <a:ea typeface="Cambria Math" panose="02040503050406030204" pitchFamily="18" charset="0"/>
                        <a:cs typeface="Calibri"/>
                      </a:rPr>
                      <m:t>𝟎</m:t>
                    </m:r>
                    <m:r>
                      <a:rPr lang="pt-PT" b="1">
                        <a:latin typeface="Cambria Math" panose="02040503050406030204" pitchFamily="18" charset="0"/>
                        <a:ea typeface="Cambria Math" panose="02040503050406030204" pitchFamily="18" charset="0"/>
                        <a:cs typeface="Calibri"/>
                      </a:rPr>
                      <m:t>,</m:t>
                    </m:r>
                    <m:r>
                      <a:rPr lang="pt-PT" b="1">
                        <a:latin typeface="Cambria Math" panose="02040503050406030204" pitchFamily="18" charset="0"/>
                        <a:ea typeface="Cambria Math" panose="02040503050406030204" pitchFamily="18" charset="0"/>
                        <a:cs typeface="Calibri"/>
                      </a:rPr>
                      <m:t>𝟐𝟏𝟓</m:t>
                    </m:r>
                  </m:oMath>
                </a14:m>
                <a:r>
                  <a:rPr lang="pt-PT" b="1" dirty="0">
                    <a:latin typeface="Cambria Math" panose="02040503050406030204" pitchFamily="18" charset="0"/>
                    <a:ea typeface="Cambria Math" panose="02040503050406030204" pitchFamily="18" charset="0"/>
                    <a:cs typeface="Calibri"/>
                  </a:rPr>
                  <a:t>19</a:t>
                </a:r>
              </a:p>
            </p:txBody>
          </p:sp>
        </mc:Choice>
        <mc:Fallback xmlns="">
          <p:sp>
            <p:nvSpPr>
              <p:cNvPr id="6" name="CaixaDeTexto 5">
                <a:extLst>
                  <a:ext uri="{FF2B5EF4-FFF2-40B4-BE49-F238E27FC236}">
                    <a16:creationId xmlns:a16="http://schemas.microsoft.com/office/drawing/2014/main" id="{5ED1C814-5C73-019E-D74A-667C9E2BF7A6}"/>
                  </a:ext>
                </a:extLst>
              </p:cNvPr>
              <p:cNvSpPr txBox="1">
                <a:spLocks noRot="1" noChangeAspect="1" noMove="1" noResize="1" noEditPoints="1" noAdjustHandles="1" noChangeArrowheads="1" noChangeShapeType="1" noTextEdit="1"/>
              </p:cNvSpPr>
              <p:nvPr/>
            </p:nvSpPr>
            <p:spPr>
              <a:xfrm>
                <a:off x="386930" y="2860185"/>
                <a:ext cx="7005935" cy="1212191"/>
              </a:xfrm>
              <a:prstGeom prst="rect">
                <a:avLst/>
              </a:prstGeom>
              <a:blipFill>
                <a:blip r:embed="rId3"/>
                <a:stretch>
                  <a:fillRect l="-870" b="-6030"/>
                </a:stretch>
              </a:blipFill>
            </p:spPr>
            <p:txBody>
              <a:bodyPr/>
              <a:lstStyle/>
              <a:p>
                <a:r>
                  <a:rPr lang="pt-PT">
                    <a:noFill/>
                  </a:rPr>
                  <a:t> </a:t>
                </a:r>
              </a:p>
            </p:txBody>
          </p:sp>
        </mc:Fallback>
      </mc:AlternateContent>
      <p:sp>
        <p:nvSpPr>
          <p:cNvPr id="12" name="Marcador de Posição de Conteúdo 2">
            <a:extLst>
              <a:ext uri="{FF2B5EF4-FFF2-40B4-BE49-F238E27FC236}">
                <a16:creationId xmlns:a16="http://schemas.microsoft.com/office/drawing/2014/main" id="{E48515B5-D6B6-A7D6-6A35-04F7EC6981D1}"/>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11F9AB5D-CC67-430A-4D35-4AA9A9396B39}"/>
                  </a:ext>
                </a:extLst>
              </p:cNvPr>
              <p:cNvSpPr txBox="1"/>
              <p:nvPr/>
            </p:nvSpPr>
            <p:spPr>
              <a:xfrm>
                <a:off x="3429587" y="1056529"/>
                <a:ext cx="5037459"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den>
                    </m:f>
                  </m:oMath>
                </a14:m>
                <a:r>
                  <a:rPr lang="pt-PT" sz="2000" dirty="0"/>
                  <a:t>*</a:t>
                </a:r>
                <a:r>
                  <a:rPr lang="pt-PT" sz="2000" dirty="0">
                    <a:ea typeface="Cambria Math" panose="02040503050406030204" pitchFamily="18" charset="0"/>
                  </a:rPr>
                  <a:t>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oMath>
                </a14:m>
                <a:endParaRPr lang="pt-PT" dirty="0"/>
              </a:p>
            </p:txBody>
          </p:sp>
        </mc:Choice>
        <mc:Fallback xmlns="">
          <p:sp>
            <p:nvSpPr>
              <p:cNvPr id="4" name="CaixaDeTexto 3">
                <a:extLst>
                  <a:ext uri="{FF2B5EF4-FFF2-40B4-BE49-F238E27FC236}">
                    <a16:creationId xmlns:a16="http://schemas.microsoft.com/office/drawing/2014/main" id="{11F9AB5D-CC67-430A-4D35-4AA9A9396B39}"/>
                  </a:ext>
                </a:extLst>
              </p:cNvPr>
              <p:cNvSpPr txBox="1">
                <a:spLocks noRot="1" noChangeAspect="1" noMove="1" noResize="1" noEditPoints="1" noAdjustHandles="1" noChangeArrowheads="1" noChangeShapeType="1" noTextEdit="1"/>
              </p:cNvSpPr>
              <p:nvPr/>
            </p:nvSpPr>
            <p:spPr>
              <a:xfrm>
                <a:off x="3429587" y="1056529"/>
                <a:ext cx="5037459" cy="492251"/>
              </a:xfrm>
              <a:prstGeom prst="rect">
                <a:avLst/>
              </a:prstGeom>
              <a:blipFill>
                <a:blip r:embed="rId4"/>
                <a:stretch>
                  <a:fillRect l="-121"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3E58BD0A-8B49-1127-4F23-F58DB6804F50}"/>
                  </a:ext>
                </a:extLst>
              </p:cNvPr>
              <p:cNvSpPr txBox="1"/>
              <p:nvPr/>
            </p:nvSpPr>
            <p:spPr>
              <a:xfrm>
                <a:off x="530477" y="4444252"/>
                <a:ext cx="8543846" cy="1550937"/>
              </a:xfrm>
              <a:prstGeom prst="rect">
                <a:avLst/>
              </a:prstGeom>
              <a:noFill/>
            </p:spPr>
            <p:txBody>
              <a:bodyPr wrap="square" lIns="0" tIns="0" rIns="0" bIns="0" rtlCol="0">
                <a:spAutoFit/>
              </a:bodyPr>
              <a:lstStyle/>
              <a:p>
                <a:endParaRPr lang="pt-PT" dirty="0"/>
              </a:p>
              <a:p>
                <a:r>
                  <a:rPr lang="pt-PT" dirty="0"/>
                  <a:t>Repetir  mesmo processo:</a:t>
                </a:r>
              </a:p>
              <a:p>
                <a:endParaRPr lang="pt-PT" i="1" dirty="0"/>
              </a:p>
              <a:p>
                <a14:m>
                  <m:oMath xmlns:m="http://schemas.openxmlformats.org/officeDocument/2006/math">
                    <m:f>
                      <m:fPr>
                        <m:ctrlPr>
                          <a:rPr lang="pt-PT" i="1">
                            <a:latin typeface="Cambria Math" panose="02040503050406030204" pitchFamily="18" charset="0"/>
                            <a:ea typeface="Cambria Math" panose="02040503050406030204" pitchFamily="18" charset="0"/>
                          </a:rPr>
                        </m:ctrlPr>
                      </m:fPr>
                      <m:num>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𝑆𝑎</m:t>
                        </m:r>
                        <m:r>
                          <a:rPr lang="pt-PT" i="1">
                            <a:latin typeface="Cambria Math" panose="02040503050406030204" pitchFamily="18" charset="0"/>
                            <a:ea typeface="Cambria Math" panose="02040503050406030204" pitchFamily="18" charset="0"/>
                          </a:rPr>
                          <m:t>í</m:t>
                        </m:r>
                        <m:r>
                          <a:rPr lang="pt-PT" i="1">
                            <a:latin typeface="Cambria Math" panose="02040503050406030204" pitchFamily="18" charset="0"/>
                            <a:ea typeface="Cambria Math" panose="02040503050406030204" pitchFamily="18" charset="0"/>
                          </a:rPr>
                          <m:t>𝑑</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𝑜</m:t>
                        </m:r>
                        <m:r>
                          <a:rPr lang="pt-PT" b="0" i="1" smtClean="0">
                            <a:latin typeface="Cambria Math" panose="02040503050406030204" pitchFamily="18" charset="0"/>
                            <a:ea typeface="Cambria Math" panose="02040503050406030204" pitchFamily="18" charset="0"/>
                          </a:rPr>
                          <m:t>2</m:t>
                        </m:r>
                        <m:r>
                          <a:rPr lang="pt-PT" i="1">
                            <a:latin typeface="Cambria Math" panose="02040503050406030204" pitchFamily="18" charset="0"/>
                            <a:ea typeface="Cambria Math" panose="02040503050406030204" pitchFamily="18" charset="0"/>
                          </a:rPr>
                          <m:t>)</m:t>
                        </m:r>
                      </m:num>
                      <m:den>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𝐸𝑛𝑡𝑟𝑎𝑑𝑎</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𝑜</m:t>
                        </m:r>
                        <m:r>
                          <a:rPr lang="pt-PT" b="0" i="1" smtClean="0">
                            <a:latin typeface="Cambria Math" panose="02040503050406030204" pitchFamily="18" charset="0"/>
                            <a:ea typeface="Cambria Math" panose="02040503050406030204" pitchFamily="18" charset="0"/>
                          </a:rPr>
                          <m:t>2</m:t>
                        </m:r>
                        <m:r>
                          <a:rPr lang="pt-PT" i="1">
                            <a:latin typeface="Cambria Math" panose="02040503050406030204" pitchFamily="18" charset="0"/>
                            <a:ea typeface="Cambria Math" panose="02040503050406030204" pitchFamily="18" charset="0"/>
                          </a:rPr>
                          <m:t>)</m:t>
                        </m:r>
                      </m:den>
                    </m:f>
                  </m:oMath>
                </a14:m>
                <a:r>
                  <a:rPr lang="pt-PT" dirty="0"/>
                  <a:t> = </a:t>
                </a:r>
                <a14:m>
                  <m:oMath xmlns:m="http://schemas.openxmlformats.org/officeDocument/2006/math">
                    <m:r>
                      <a:rPr lang="pt-PT" b="1" i="0" dirty="0" smtClean="0">
                        <a:latin typeface="Cambria Math" panose="02040503050406030204" pitchFamily="18" charset="0"/>
                      </a:rPr>
                      <m:t>𝟎</m:t>
                    </m:r>
                    <m:r>
                      <a:rPr lang="pt-PT" b="1" i="0" dirty="0" smtClean="0">
                        <a:latin typeface="Cambria Math" panose="02040503050406030204" pitchFamily="18" charset="0"/>
                      </a:rPr>
                      <m:t>,</m:t>
                    </m:r>
                    <m:r>
                      <a:rPr lang="pt-PT" b="1" i="1" dirty="0" smtClean="0">
                        <a:latin typeface="Cambria Math" panose="02040503050406030204" pitchFamily="18" charset="0"/>
                      </a:rPr>
                      <m:t>𝟏𝟗𝟎𝟎𝟓</m:t>
                    </m:r>
                  </m:oMath>
                </a14:m>
                <a:endParaRPr lang="pt-PT" i="1" dirty="0"/>
              </a:p>
              <a:p>
                <a:r>
                  <a:rPr lang="pt-PT" i="1" dirty="0"/>
                  <a:t>			</a:t>
                </a:r>
              </a:p>
            </p:txBody>
          </p:sp>
        </mc:Choice>
        <mc:Fallback xmlns="">
          <p:sp>
            <p:nvSpPr>
              <p:cNvPr id="8" name="CaixaDeTexto 7">
                <a:extLst>
                  <a:ext uri="{FF2B5EF4-FFF2-40B4-BE49-F238E27FC236}">
                    <a16:creationId xmlns:a16="http://schemas.microsoft.com/office/drawing/2014/main" id="{3E58BD0A-8B49-1127-4F23-F58DB6804F50}"/>
                  </a:ext>
                </a:extLst>
              </p:cNvPr>
              <p:cNvSpPr txBox="1">
                <a:spLocks noRot="1" noChangeAspect="1" noMove="1" noResize="1" noEditPoints="1" noAdjustHandles="1" noChangeArrowheads="1" noChangeShapeType="1" noTextEdit="1"/>
              </p:cNvSpPr>
              <p:nvPr/>
            </p:nvSpPr>
            <p:spPr>
              <a:xfrm>
                <a:off x="530477" y="4444252"/>
                <a:ext cx="8543846" cy="1550937"/>
              </a:xfrm>
              <a:prstGeom prst="rect">
                <a:avLst/>
              </a:prstGeom>
              <a:blipFill>
                <a:blip r:embed="rId5"/>
                <a:stretch>
                  <a:fillRect l="-1641"/>
                </a:stretch>
              </a:blipFill>
            </p:spPr>
            <p:txBody>
              <a:bodyPr/>
              <a:lstStyle/>
              <a:p>
                <a:r>
                  <a:rPr lang="en-US">
                    <a:noFill/>
                  </a:rPr>
                  <a:t> </a:t>
                </a:r>
              </a:p>
            </p:txBody>
          </p:sp>
        </mc:Fallback>
      </mc:AlternateContent>
      <p:cxnSp>
        <p:nvCxnSpPr>
          <p:cNvPr id="9" name="Conexão reta 8">
            <a:extLst>
              <a:ext uri="{FF2B5EF4-FFF2-40B4-BE49-F238E27FC236}">
                <a16:creationId xmlns:a16="http://schemas.microsoft.com/office/drawing/2014/main" id="{0928862B-4A5D-4765-C5B9-660064527834}"/>
              </a:ext>
            </a:extLst>
          </p:cNvPr>
          <p:cNvCxnSpPr>
            <a:cxnSpLocks/>
          </p:cNvCxnSpPr>
          <p:nvPr/>
        </p:nvCxnSpPr>
        <p:spPr>
          <a:xfrm>
            <a:off x="5468112" y="3833446"/>
            <a:ext cx="69995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Conexão reta unidirecional 9">
            <a:extLst>
              <a:ext uri="{FF2B5EF4-FFF2-40B4-BE49-F238E27FC236}">
                <a16:creationId xmlns:a16="http://schemas.microsoft.com/office/drawing/2014/main" id="{0F4A9F87-4DBA-1412-148F-1FAD9770A350}"/>
              </a:ext>
            </a:extLst>
          </p:cNvPr>
          <p:cNvCxnSpPr>
            <a:cxnSpLocks/>
          </p:cNvCxnSpPr>
          <p:nvPr/>
        </p:nvCxnSpPr>
        <p:spPr>
          <a:xfrm flipV="1">
            <a:off x="6168065" y="1712840"/>
            <a:ext cx="0" cy="212060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77F8A6C-DEC8-7E36-B076-2340A8BD898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49</a:t>
            </a:fld>
            <a:endParaRPr lang="pt-PT" dirty="0"/>
          </a:p>
        </p:txBody>
      </p:sp>
    </p:spTree>
    <p:extLst>
      <p:ext uri="{BB962C8B-B14F-4D97-AF65-F5344CB8AC3E}">
        <p14:creationId xmlns:p14="http://schemas.microsoft.com/office/powerpoint/2010/main" val="425874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19BD89-0AD8-4777-E063-50BC3206B059}"/>
              </a:ext>
            </a:extLst>
          </p:cNvPr>
          <p:cNvSpPr>
            <a:spLocks noGrp="1"/>
          </p:cNvSpPr>
          <p:nvPr>
            <p:ph idx="1"/>
          </p:nvPr>
        </p:nvSpPr>
        <p:spPr>
          <a:xfrm>
            <a:off x="461159" y="1648377"/>
            <a:ext cx="8221680" cy="946830"/>
          </a:xfrm>
        </p:spPr>
        <p:txBody>
          <a:bodyPr/>
          <a:lstStyle/>
          <a:p>
            <a:pPr marL="0" indent="0" algn="just"/>
            <a:r>
              <a:rPr lang="pt-PT" sz="1800" dirty="0">
                <a:latin typeface="Calibri" panose="020F0502020204030204" pitchFamily="34" charset="0"/>
                <a:cs typeface="Times New Roman" panose="02020603050405020304" pitchFamily="18" charset="0"/>
              </a:rPr>
              <a:t>	As redes neuronais artificiais são compostas por várias camadas de perceptrões, contendo, assim como estes, uma camada de entrada e uma camada de saída, mas com outras camadas entre estas duas, chamadas camadas ocultas. </a:t>
            </a:r>
          </a:p>
        </p:txBody>
      </p:sp>
      <p:sp>
        <p:nvSpPr>
          <p:cNvPr id="4" name="Título 1">
            <a:extLst>
              <a:ext uri="{FF2B5EF4-FFF2-40B4-BE49-F238E27FC236}">
                <a16:creationId xmlns:a16="http://schemas.microsoft.com/office/drawing/2014/main" id="{248FDA02-6C3E-BB0C-E89E-EE4B6A2327C0}"/>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sp>
        <p:nvSpPr>
          <p:cNvPr id="10" name="Title 1">
            <a:extLst>
              <a:ext uri="{FF2B5EF4-FFF2-40B4-BE49-F238E27FC236}">
                <a16:creationId xmlns:a16="http://schemas.microsoft.com/office/drawing/2014/main" id="{D57F1C56-77B0-4329-F79E-261286EFB1F0}"/>
              </a:ext>
            </a:extLst>
          </p:cNvPr>
          <p:cNvSpPr>
            <a:spLocks noGrp="1"/>
          </p:cNvSpPr>
          <p:nvPr>
            <p:ph type="title"/>
          </p:nvPr>
        </p:nvSpPr>
        <p:spPr>
          <a:xfrm>
            <a:off x="424543" y="987788"/>
            <a:ext cx="8221680" cy="673200"/>
          </a:xfrm>
        </p:spPr>
        <p:txBody>
          <a:bodyPr/>
          <a:lstStyle/>
          <a:p>
            <a:r>
              <a:rPr lang="en-US" sz="2400" b="1" dirty="0">
                <a:latin typeface="Calibri"/>
                <a:ea typeface="SimSun"/>
                <a:cs typeface="Calibri"/>
              </a:rPr>
              <a:t>Introdução às Redes Neuronais Profundas</a:t>
            </a:r>
            <a:endParaRPr lang="pt-BR" sz="2400" b="1" dirty="0">
              <a:latin typeface="Calibri"/>
              <a:ea typeface="SimSun"/>
              <a:cs typeface="Calibri"/>
            </a:endParaRPr>
          </a:p>
        </p:txBody>
      </p:sp>
      <p:pic>
        <p:nvPicPr>
          <p:cNvPr id="7" name="Picture 7" descr="Diagram&#10;&#10;Description automatically generated">
            <a:extLst>
              <a:ext uri="{FF2B5EF4-FFF2-40B4-BE49-F238E27FC236}">
                <a16:creationId xmlns:a16="http://schemas.microsoft.com/office/drawing/2014/main" id="{BC206E6B-8279-2A74-CFD3-59A9AD26A347}"/>
              </a:ext>
            </a:extLst>
          </p:cNvPr>
          <p:cNvPicPr>
            <a:picLocks noChangeAspect="1"/>
          </p:cNvPicPr>
          <p:nvPr/>
        </p:nvPicPr>
        <p:blipFill>
          <a:blip r:embed="rId3"/>
          <a:stretch>
            <a:fillRect/>
          </a:stretch>
        </p:blipFill>
        <p:spPr>
          <a:xfrm>
            <a:off x="1331685" y="2712319"/>
            <a:ext cx="6671127" cy="4082219"/>
          </a:xfrm>
          <a:prstGeom prst="rect">
            <a:avLst/>
          </a:prstGeom>
        </p:spPr>
      </p:pic>
      <p:sp>
        <p:nvSpPr>
          <p:cNvPr id="5" name="CaixaDeTexto 4">
            <a:extLst>
              <a:ext uri="{FF2B5EF4-FFF2-40B4-BE49-F238E27FC236}">
                <a16:creationId xmlns:a16="http://schemas.microsoft.com/office/drawing/2014/main" id="{EDE9EED3-C9AD-8583-3704-4655812C37C4}"/>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a:t>
            </a:fld>
            <a:endParaRPr lang="pt-PT" dirty="0"/>
          </a:p>
        </p:txBody>
      </p:sp>
    </p:spTree>
    <p:extLst>
      <p:ext uri="{BB962C8B-B14F-4D97-AF65-F5344CB8AC3E}">
        <p14:creationId xmlns:p14="http://schemas.microsoft.com/office/powerpoint/2010/main" val="3086025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1">
            <a:extLst>
              <a:ext uri="{FF2B5EF4-FFF2-40B4-BE49-F238E27FC236}">
                <a16:creationId xmlns:a16="http://schemas.microsoft.com/office/drawing/2014/main" id="{C636DFFC-C973-5E76-7855-6836DC89A819}"/>
              </a:ext>
            </a:extLst>
          </p:cNvPr>
          <p:cNvSpPr txBox="1">
            <a:spLocks/>
          </p:cNvSpPr>
          <p:nvPr/>
        </p:nvSpPr>
        <p:spPr>
          <a:xfrm>
            <a:off x="44090" y="40276"/>
            <a:ext cx="112189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Derivada parcial em função Logística </a:t>
            </a:r>
            <a:r>
              <a:rPr lang="en-US" sz="2400" b="1" dirty="0">
                <a:solidFill>
                  <a:schemeClr val="bg1"/>
                </a:solidFill>
                <a:latin typeface="Calibri"/>
                <a:ea typeface="SimSun"/>
                <a:cs typeface="Calibri"/>
              </a:rPr>
              <a:t>(Exemplo) </a:t>
            </a:r>
            <a:endParaRPr lang="en-US" sz="2400" dirty="0">
              <a:solidFill>
                <a:schemeClr val="bg1"/>
              </a:solidFill>
              <a:cs typeface="Calibri"/>
            </a:endParaRPr>
          </a:p>
          <a:p>
            <a:pPr algn="ctr"/>
            <a:endParaRPr lang="pt-BR" sz="2400" b="1" dirty="0">
              <a:solidFill>
                <a:schemeClr val="bg1"/>
              </a:solidFill>
            </a:endParaRPr>
          </a:p>
        </p:txBody>
      </p:sp>
      <mc:AlternateContent xmlns:mc="http://schemas.openxmlformats.org/markup-compatibility/2006" xmlns:a14="http://schemas.microsoft.com/office/drawing/2010/main">
        <mc:Choice Requires="a14">
          <p:sp>
            <p:nvSpPr>
              <p:cNvPr id="7" name="Marcador de Posição de Conteúdo 2">
                <a:extLst>
                  <a:ext uri="{FF2B5EF4-FFF2-40B4-BE49-F238E27FC236}">
                    <a16:creationId xmlns:a16="http://schemas.microsoft.com/office/drawing/2014/main" id="{D6C0230D-E56B-929E-5017-F50D050476B8}"/>
                  </a:ext>
                </a:extLst>
              </p:cNvPr>
              <p:cNvSpPr txBox="1">
                <a:spLocks/>
              </p:cNvSpPr>
              <p:nvPr/>
            </p:nvSpPr>
            <p:spPr>
              <a:xfrm>
                <a:off x="255107" y="2327805"/>
                <a:ext cx="5887167" cy="237830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mn-lt"/>
                    <a:ea typeface="SimSun"/>
                    <a:cs typeface="Calibri"/>
                  </a:rPr>
                  <a:t>Entrada(o1) = w5*Saída(h1) + w6* Saída(h2) + b2,1*1 </a:t>
                </a:r>
                <a14:m>
                  <m:oMath xmlns:m="http://schemas.openxmlformats.org/officeDocument/2006/math">
                    <m:r>
                      <a:rPr lang="pt-PT" sz="1200" b="0" i="1" dirty="0" smtClean="0">
                        <a:latin typeface="Cambria Math" panose="02040503050406030204" pitchFamily="18" charset="0"/>
                      </a:rPr>
                      <m:t>(=)</m:t>
                    </m:r>
                  </m:oMath>
                </a14:m>
                <a:endParaRPr lang="pt-PT" sz="1800" dirty="0">
                  <a:latin typeface="+mn-lt"/>
                  <a:ea typeface="SimSun"/>
                  <a:cs typeface="Calibri"/>
                </a:endParaRPr>
              </a:p>
              <a:p>
                <a:pPr marL="0" indent="0" algn="just"/>
                <a14:m>
                  <m:oMath xmlns:m="http://schemas.openxmlformats.org/officeDocument/2006/math">
                    <m:f>
                      <m:fPr>
                        <m:ctrlPr>
                          <a:rPr lang="pt-PT" sz="1800" i="1">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𝐸𝑛𝑡𝑟𝑎𝑑𝑎</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𝑜</m:t>
                        </m:r>
                        <m:r>
                          <a:rPr lang="pt-PT" sz="1800" i="1">
                            <a:latin typeface="Cambria Math" panose="02040503050406030204" pitchFamily="18" charset="0"/>
                            <a:ea typeface="Cambria Math" panose="02040503050406030204" pitchFamily="18" charset="0"/>
                          </a:rPr>
                          <m:t>1)</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𝑤</m:t>
                        </m:r>
                        <m:r>
                          <a:rPr lang="pt-PT" sz="1800" i="1">
                            <a:latin typeface="Cambria Math" panose="02040503050406030204" pitchFamily="18" charset="0"/>
                            <a:ea typeface="Cambria Math" panose="02040503050406030204" pitchFamily="18" charset="0"/>
                          </a:rPr>
                          <m:t>5</m:t>
                        </m:r>
                      </m:den>
                    </m:f>
                    <m:r>
                      <a:rPr lang="pt-PT" sz="1800" b="0" i="1" smtClean="0">
                        <a:latin typeface="Cambria Math" panose="02040503050406030204" pitchFamily="18" charset="0"/>
                        <a:ea typeface="Cambria Math" panose="02040503050406030204" pitchFamily="18" charset="0"/>
                      </a:rPr>
                      <m:t>=</m:t>
                    </m:r>
                  </m:oMath>
                </a14:m>
                <a:r>
                  <a:rPr lang="pt-PT" sz="1800" dirty="0">
                    <a:latin typeface="+mn-lt"/>
                    <a:ea typeface="SimSun"/>
                    <a:cs typeface="Calibri"/>
                  </a:rPr>
                  <a:t> 1* Saída(h1) *</a:t>
                </a:r>
                <a14:m>
                  <m:oMath xmlns:m="http://schemas.openxmlformats.org/officeDocument/2006/math">
                    <m:sSup>
                      <m:sSupPr>
                        <m:ctrlPr>
                          <a:rPr lang="pt-PT" sz="1800" i="1" smtClean="0">
                            <a:latin typeface="Cambria Math" panose="02040503050406030204" pitchFamily="18" charset="0"/>
                            <a:ea typeface="SimSun"/>
                            <a:cs typeface="Calibri"/>
                          </a:rPr>
                        </m:ctrlPr>
                      </m:sSupPr>
                      <m:e>
                        <m:r>
                          <a:rPr lang="pt-PT" sz="1800" b="0" i="1" smtClean="0">
                            <a:latin typeface="Cambria Math" panose="02040503050406030204" pitchFamily="18" charset="0"/>
                            <a:ea typeface="SimSun"/>
                            <a:cs typeface="Calibri"/>
                          </a:rPr>
                          <m:t>𝑤</m:t>
                        </m:r>
                        <m:r>
                          <a:rPr lang="pt-PT" sz="1800" b="0" i="1" smtClean="0">
                            <a:latin typeface="Cambria Math" panose="02040503050406030204" pitchFamily="18" charset="0"/>
                            <a:ea typeface="SimSun"/>
                            <a:cs typeface="Calibri"/>
                          </a:rPr>
                          <m:t>5</m:t>
                        </m:r>
                      </m:e>
                      <m:sup>
                        <m:r>
                          <a:rPr lang="pt-PT" sz="1800" b="0" i="1" smtClean="0">
                            <a:latin typeface="Cambria Math" panose="02040503050406030204" pitchFamily="18" charset="0"/>
                            <a:ea typeface="SimSun"/>
                            <a:cs typeface="Calibri"/>
                          </a:rPr>
                          <m:t>(1−1)</m:t>
                        </m:r>
                      </m:sup>
                    </m:sSup>
                  </m:oMath>
                </a14:m>
                <a:r>
                  <a:rPr lang="pt-PT" sz="1800" dirty="0">
                    <a:latin typeface="+mn-lt"/>
                    <a:ea typeface="SimSun"/>
                    <a:cs typeface="Calibri"/>
                  </a:rPr>
                  <a:t>+0+0 </a:t>
                </a:r>
                <a14:m>
                  <m:oMath xmlns:m="http://schemas.openxmlformats.org/officeDocument/2006/math">
                    <m:r>
                      <a:rPr lang="pt-PT" sz="1800" i="1" dirty="0">
                        <a:latin typeface="Cambria Math" panose="02040503050406030204" pitchFamily="18" charset="0"/>
                      </a:rPr>
                      <m:t>(=)</m:t>
                    </m:r>
                  </m:oMath>
                </a14:m>
                <a:endParaRPr lang="pt-PT" sz="1800" dirty="0">
                  <a:latin typeface="+mn-lt"/>
                  <a:ea typeface="SimSun"/>
                  <a:cs typeface="Calibri"/>
                </a:endParaRPr>
              </a:p>
              <a:p>
                <a:pPr marL="0" indent="0" algn="just"/>
                <a14:m>
                  <m:oMath xmlns:m="http://schemas.openxmlformats.org/officeDocument/2006/math">
                    <m:f>
                      <m:fPr>
                        <m:ctrlPr>
                          <a:rPr lang="pt-PT" sz="1800" i="1">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𝐸𝑛𝑡𝑟𝑎𝑑𝑎</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𝑜</m:t>
                        </m:r>
                        <m:r>
                          <a:rPr lang="pt-PT" sz="1800" i="1">
                            <a:latin typeface="Cambria Math" panose="02040503050406030204" pitchFamily="18" charset="0"/>
                            <a:ea typeface="Cambria Math" panose="02040503050406030204" pitchFamily="18" charset="0"/>
                          </a:rPr>
                          <m:t>1)</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𝑤</m:t>
                        </m:r>
                        <m:r>
                          <a:rPr lang="pt-PT" sz="1800" i="1">
                            <a:latin typeface="Cambria Math" panose="02040503050406030204" pitchFamily="18" charset="0"/>
                            <a:ea typeface="Cambria Math" panose="02040503050406030204" pitchFamily="18" charset="0"/>
                          </a:rPr>
                          <m:t>5</m:t>
                        </m:r>
                      </m:den>
                    </m:f>
                    <m:r>
                      <a:rPr lang="pt-PT" sz="1800" b="0" i="1" smtClean="0">
                        <a:latin typeface="Cambria Math" panose="02040503050406030204" pitchFamily="18" charset="0"/>
                        <a:ea typeface="Cambria Math" panose="02040503050406030204" pitchFamily="18" charset="0"/>
                      </a:rPr>
                      <m:t>=</m:t>
                    </m:r>
                  </m:oMath>
                </a14:m>
                <a:r>
                  <a:rPr lang="pt-PT" sz="1800" dirty="0">
                    <a:latin typeface="+mn-lt"/>
                    <a:ea typeface="SimSun"/>
                    <a:cs typeface="Calibri"/>
                  </a:rPr>
                  <a:t> Saída(h1) </a:t>
                </a:r>
                <a14:m>
                  <m:oMath xmlns:m="http://schemas.openxmlformats.org/officeDocument/2006/math">
                    <m:r>
                      <a:rPr lang="pt-PT" sz="1800" i="1" dirty="0">
                        <a:latin typeface="Cambria Math" panose="02040503050406030204" pitchFamily="18" charset="0"/>
                      </a:rPr>
                      <m:t>(=)</m:t>
                    </m:r>
                  </m:oMath>
                </a14:m>
                <a:endParaRPr lang="pt-PT" sz="1800" dirty="0">
                  <a:latin typeface="+mn-lt"/>
                  <a:ea typeface="SimSun"/>
                  <a:cs typeface="Calibri"/>
                </a:endParaRPr>
              </a:p>
              <a:p>
                <a:pPr marL="0" indent="0" algn="just"/>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𝐸𝑛𝑡𝑟𝑎𝑑𝑎</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𝑜</m:t>
                        </m:r>
                        <m:r>
                          <a:rPr lang="pt-PT" sz="1800" i="1">
                            <a:latin typeface="Cambria Math" panose="02040503050406030204" pitchFamily="18" charset="0"/>
                            <a:ea typeface="Cambria Math" panose="02040503050406030204" pitchFamily="18" charset="0"/>
                          </a:rPr>
                          <m:t>1)</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𝑤</m:t>
                        </m:r>
                        <m:r>
                          <a:rPr lang="pt-PT" sz="1800" i="1">
                            <a:latin typeface="Cambria Math" panose="02040503050406030204" pitchFamily="18" charset="0"/>
                            <a:ea typeface="Cambria Math" panose="02040503050406030204" pitchFamily="18" charset="0"/>
                          </a:rPr>
                          <m:t>5</m:t>
                        </m:r>
                      </m:den>
                    </m:f>
                    <m:r>
                      <a:rPr lang="pt-PT" sz="1800" b="0" i="1" smtClean="0">
                        <a:latin typeface="Cambria Math" panose="02040503050406030204" pitchFamily="18" charset="0"/>
                        <a:ea typeface="Cambria Math" panose="02040503050406030204" pitchFamily="18" charset="0"/>
                      </a:rPr>
                      <m:t>=</m:t>
                    </m:r>
                  </m:oMath>
                </a14:m>
                <a:r>
                  <a:rPr lang="pt-PT" sz="1800" dirty="0">
                    <a:latin typeface="+mn-lt"/>
                    <a:ea typeface="SimSun"/>
                    <a:cs typeface="Calibri"/>
                  </a:rPr>
                  <a:t> </a:t>
                </a:r>
                <a:r>
                  <a:rPr lang="pt-PT" sz="1800" dirty="0">
                    <a:latin typeface="+mn-lt"/>
                  </a:rPr>
                  <a:t> </a:t>
                </a:r>
                <a:r>
                  <a:rPr lang="pt-PT" sz="1800" b="1" dirty="0">
                    <a:latin typeface="+mn-lt"/>
                    <a:ea typeface="SimSun"/>
                    <a:cs typeface="Calibri"/>
                  </a:rPr>
                  <a:t>0,63569</a:t>
                </a:r>
                <a:r>
                  <a:rPr lang="pt-PT" sz="1200" dirty="0">
                    <a:highlight>
                      <a:srgbClr val="FFFF00"/>
                    </a:highlight>
                    <a:latin typeface="+mn-lt"/>
                  </a:rPr>
                  <a:t> </a:t>
                </a:r>
              </a:p>
              <a:p>
                <a:pPr marL="0" indent="0" algn="just"/>
                <a:endParaRPr lang="pt-PT" sz="1800" b="1" dirty="0">
                  <a:latin typeface="Calibri"/>
                  <a:ea typeface="SimSun"/>
                  <a:cs typeface="Calibri"/>
                </a:endParaRPr>
              </a:p>
              <a:p>
                <a:pPr marL="0" indent="0" algn="just"/>
                <a:r>
                  <a:rPr lang="pt-PT" sz="1800" dirty="0">
                    <a:latin typeface="Calibri"/>
                    <a:ea typeface="SimSun"/>
                    <a:cs typeface="Calibri"/>
                  </a:rPr>
                  <a:t>		</a:t>
                </a:r>
                <a:endParaRPr lang="pt-PT" sz="1800" b="1" dirty="0">
                  <a:latin typeface="Calibri"/>
                  <a:ea typeface="SimSun"/>
                  <a:cs typeface="Calibri"/>
                </a:endParaRPr>
              </a:p>
            </p:txBody>
          </p:sp>
        </mc:Choice>
        <mc:Fallback xmlns="">
          <p:sp>
            <p:nvSpPr>
              <p:cNvPr id="7" name="Marcador de Posição de Conteúdo 2">
                <a:extLst>
                  <a:ext uri="{FF2B5EF4-FFF2-40B4-BE49-F238E27FC236}">
                    <a16:creationId xmlns:a16="http://schemas.microsoft.com/office/drawing/2014/main" id="{D6C0230D-E56B-929E-5017-F50D050476B8}"/>
                  </a:ext>
                </a:extLst>
              </p:cNvPr>
              <p:cNvSpPr txBox="1">
                <a:spLocks noRot="1" noChangeAspect="1" noMove="1" noResize="1" noEditPoints="1" noAdjustHandles="1" noChangeArrowheads="1" noChangeShapeType="1" noTextEdit="1"/>
              </p:cNvSpPr>
              <p:nvPr/>
            </p:nvSpPr>
            <p:spPr>
              <a:xfrm>
                <a:off x="255107" y="2327805"/>
                <a:ext cx="5887167" cy="2378305"/>
              </a:xfrm>
              <a:prstGeom prst="rect">
                <a:avLst/>
              </a:prstGeom>
              <a:blipFill>
                <a:blip r:embed="rId2"/>
                <a:stretch>
                  <a:fillRect l="-932"/>
                </a:stretch>
              </a:blipFill>
              <a:ln>
                <a:noFill/>
              </a:ln>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11F9AB5D-CC67-430A-4D35-4AA9A9396B39}"/>
                  </a:ext>
                </a:extLst>
              </p:cNvPr>
              <p:cNvSpPr txBox="1"/>
              <p:nvPr/>
            </p:nvSpPr>
            <p:spPr>
              <a:xfrm>
                <a:off x="3429587" y="1056529"/>
                <a:ext cx="5037459"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den>
                    </m:f>
                  </m:oMath>
                </a14:m>
                <a:r>
                  <a:rPr lang="pt-PT" sz="2000" dirty="0"/>
                  <a:t>*</a:t>
                </a:r>
                <a:r>
                  <a:rPr lang="pt-PT" sz="2000" dirty="0">
                    <a:ea typeface="Cambria Math" panose="02040503050406030204" pitchFamily="18" charset="0"/>
                  </a:rPr>
                  <a:t>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oMath>
                </a14:m>
                <a:endParaRPr lang="pt-PT" dirty="0"/>
              </a:p>
            </p:txBody>
          </p:sp>
        </mc:Choice>
        <mc:Fallback xmlns="">
          <p:sp>
            <p:nvSpPr>
              <p:cNvPr id="4" name="CaixaDeTexto 3">
                <a:extLst>
                  <a:ext uri="{FF2B5EF4-FFF2-40B4-BE49-F238E27FC236}">
                    <a16:creationId xmlns:a16="http://schemas.microsoft.com/office/drawing/2014/main" id="{11F9AB5D-CC67-430A-4D35-4AA9A9396B39}"/>
                  </a:ext>
                </a:extLst>
              </p:cNvPr>
              <p:cNvSpPr txBox="1">
                <a:spLocks noRot="1" noChangeAspect="1" noMove="1" noResize="1" noEditPoints="1" noAdjustHandles="1" noChangeArrowheads="1" noChangeShapeType="1" noTextEdit="1"/>
              </p:cNvSpPr>
              <p:nvPr/>
            </p:nvSpPr>
            <p:spPr>
              <a:xfrm>
                <a:off x="3429587" y="1056529"/>
                <a:ext cx="5037459" cy="492251"/>
              </a:xfrm>
              <a:prstGeom prst="rect">
                <a:avLst/>
              </a:prstGeom>
              <a:blipFill>
                <a:blip r:embed="rId3"/>
                <a:stretch>
                  <a:fillRect l="-121"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82FEA05-0C71-994B-683C-8EEB89A1D069}"/>
                  </a:ext>
                </a:extLst>
              </p:cNvPr>
              <p:cNvSpPr txBox="1"/>
              <p:nvPr/>
            </p:nvSpPr>
            <p:spPr>
              <a:xfrm>
                <a:off x="458627" y="4553580"/>
                <a:ext cx="8543846" cy="1515223"/>
              </a:xfrm>
              <a:prstGeom prst="rect">
                <a:avLst/>
              </a:prstGeom>
              <a:noFill/>
            </p:spPr>
            <p:txBody>
              <a:bodyPr wrap="square" lIns="0" tIns="0" rIns="0" bIns="0" rtlCol="0">
                <a:spAutoFit/>
              </a:bodyPr>
              <a:lstStyle/>
              <a:p>
                <a:endParaRPr lang="pt-PT" dirty="0"/>
              </a:p>
              <a:p>
                <a:r>
                  <a:rPr lang="pt-PT" dirty="0"/>
                  <a:t>Repetir  mesmo processo:</a:t>
                </a:r>
              </a:p>
              <a:p>
                <a:endParaRPr lang="pt-PT" i="1" dirty="0"/>
              </a:p>
              <a:p>
                <a:pPr algn="just"/>
                <a14:m>
                  <m:oMath xmlns:m="http://schemas.openxmlformats.org/officeDocument/2006/math">
                    <m:f>
                      <m:fPr>
                        <m:ctrlPr>
                          <a:rPr lang="pt-PT" i="1">
                            <a:latin typeface="Cambria Math" panose="02040503050406030204" pitchFamily="18" charset="0"/>
                            <a:ea typeface="Cambria Math" panose="02040503050406030204" pitchFamily="18" charset="0"/>
                          </a:rPr>
                        </m:ctrlPr>
                      </m:fPr>
                      <m:num>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𝐸𝑛𝑡𝑟𝑎𝑑𝑎</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𝑜</m:t>
                        </m:r>
                        <m:r>
                          <a:rPr lang="pt-PT" i="1">
                            <a:latin typeface="Cambria Math" panose="02040503050406030204" pitchFamily="18" charset="0"/>
                            <a:ea typeface="Cambria Math" panose="02040503050406030204" pitchFamily="18" charset="0"/>
                          </a:rPr>
                          <m:t>1)</m:t>
                        </m:r>
                      </m:num>
                      <m:den>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𝑤</m:t>
                        </m:r>
                        <m:r>
                          <a:rPr lang="pt-PT" b="0" i="1" smtClean="0">
                            <a:latin typeface="Cambria Math" panose="02040503050406030204" pitchFamily="18" charset="0"/>
                            <a:ea typeface="Cambria Math" panose="02040503050406030204" pitchFamily="18" charset="0"/>
                          </a:rPr>
                          <m:t>7</m:t>
                        </m:r>
                      </m:den>
                    </m:f>
                    <m:r>
                      <a:rPr lang="pt-PT" i="1">
                        <a:latin typeface="Cambria Math" panose="02040503050406030204" pitchFamily="18" charset="0"/>
                        <a:ea typeface="Cambria Math" panose="02040503050406030204" pitchFamily="18" charset="0"/>
                      </a:rPr>
                      <m:t>=</m:t>
                    </m:r>
                  </m:oMath>
                </a14:m>
                <a:r>
                  <a:rPr lang="pt-PT" dirty="0">
                    <a:ea typeface="SimSun"/>
                    <a:cs typeface="Calibri"/>
                  </a:rPr>
                  <a:t> </a:t>
                </a:r>
                <a:r>
                  <a:rPr lang="pt-PT" b="1" dirty="0"/>
                  <a:t>0,67195</a:t>
                </a:r>
                <a:endParaRPr lang="pt-PT" i="1" dirty="0"/>
              </a:p>
              <a:p>
                <a:r>
                  <a:rPr lang="pt-PT" i="1" dirty="0">
                    <a:latin typeface="Cambria Math" panose="02040503050406030204" pitchFamily="18" charset="0"/>
                  </a:rPr>
                  <a:t>			</a:t>
                </a:r>
              </a:p>
            </p:txBody>
          </p:sp>
        </mc:Choice>
        <mc:Fallback xmlns="">
          <p:sp>
            <p:nvSpPr>
              <p:cNvPr id="8" name="CaixaDeTexto 7">
                <a:extLst>
                  <a:ext uri="{FF2B5EF4-FFF2-40B4-BE49-F238E27FC236}">
                    <a16:creationId xmlns:a16="http://schemas.microsoft.com/office/drawing/2014/main" id="{082FEA05-0C71-994B-683C-8EEB89A1D069}"/>
                  </a:ext>
                </a:extLst>
              </p:cNvPr>
              <p:cNvSpPr txBox="1">
                <a:spLocks noRot="1" noChangeAspect="1" noMove="1" noResize="1" noEditPoints="1" noAdjustHandles="1" noChangeArrowheads="1" noChangeShapeType="1" noTextEdit="1"/>
              </p:cNvSpPr>
              <p:nvPr/>
            </p:nvSpPr>
            <p:spPr>
              <a:xfrm>
                <a:off x="458627" y="4553580"/>
                <a:ext cx="8543846" cy="1515223"/>
              </a:xfrm>
              <a:prstGeom prst="rect">
                <a:avLst/>
              </a:prstGeom>
              <a:blipFill>
                <a:blip r:embed="rId4"/>
                <a:stretch>
                  <a:fillRect l="-1641"/>
                </a:stretch>
              </a:blipFill>
            </p:spPr>
            <p:txBody>
              <a:bodyPr/>
              <a:lstStyle/>
              <a:p>
                <a:r>
                  <a:rPr lang="en-US">
                    <a:noFill/>
                  </a:rPr>
                  <a:t> </a:t>
                </a:r>
              </a:p>
            </p:txBody>
          </p:sp>
        </mc:Fallback>
      </mc:AlternateContent>
      <p:cxnSp>
        <p:nvCxnSpPr>
          <p:cNvPr id="9" name="Conexão reta 8">
            <a:extLst>
              <a:ext uri="{FF2B5EF4-FFF2-40B4-BE49-F238E27FC236}">
                <a16:creationId xmlns:a16="http://schemas.microsoft.com/office/drawing/2014/main" id="{3808B298-3ABF-6CF0-CBDE-E7FD405B44F6}"/>
              </a:ext>
            </a:extLst>
          </p:cNvPr>
          <p:cNvCxnSpPr>
            <a:cxnSpLocks/>
          </p:cNvCxnSpPr>
          <p:nvPr/>
        </p:nvCxnSpPr>
        <p:spPr>
          <a:xfrm>
            <a:off x="2697480" y="4255477"/>
            <a:ext cx="487489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Conexão reta unidirecional 9">
            <a:extLst>
              <a:ext uri="{FF2B5EF4-FFF2-40B4-BE49-F238E27FC236}">
                <a16:creationId xmlns:a16="http://schemas.microsoft.com/office/drawing/2014/main" id="{63405304-EC24-DD80-D1FB-5EF496AD4A5A}"/>
              </a:ext>
            </a:extLst>
          </p:cNvPr>
          <p:cNvCxnSpPr>
            <a:cxnSpLocks/>
          </p:cNvCxnSpPr>
          <p:nvPr/>
        </p:nvCxnSpPr>
        <p:spPr>
          <a:xfrm flipV="1">
            <a:off x="7572373" y="1712840"/>
            <a:ext cx="25791" cy="254263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Marcador de Posição de Conteúdo 2">
            <a:extLst>
              <a:ext uri="{FF2B5EF4-FFF2-40B4-BE49-F238E27FC236}">
                <a16:creationId xmlns:a16="http://schemas.microsoft.com/office/drawing/2014/main" id="{39C8BF5D-94D4-205A-6A4F-1D56AF7FA76F}"/>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2" name="CaixaDeTexto 1">
            <a:extLst>
              <a:ext uri="{FF2B5EF4-FFF2-40B4-BE49-F238E27FC236}">
                <a16:creationId xmlns:a16="http://schemas.microsoft.com/office/drawing/2014/main" id="{CEB586E2-F7FD-4315-B517-4F84AC79E061}"/>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50</a:t>
            </a:fld>
            <a:endParaRPr lang="pt-PT" dirty="0"/>
          </a:p>
        </p:txBody>
      </p:sp>
    </p:spTree>
    <p:extLst>
      <p:ext uri="{BB962C8B-B14F-4D97-AF65-F5344CB8AC3E}">
        <p14:creationId xmlns:p14="http://schemas.microsoft.com/office/powerpoint/2010/main" val="3961017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43F5552-F06C-CBCE-2B22-06EF4D41AD16}"/>
                  </a:ext>
                </a:extLst>
              </p:cNvPr>
              <p:cNvSpPr txBox="1"/>
              <p:nvPr/>
            </p:nvSpPr>
            <p:spPr>
              <a:xfrm>
                <a:off x="848458" y="2330581"/>
                <a:ext cx="6549492" cy="1861215"/>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den>
                    </m:f>
                  </m:oMath>
                </a14:m>
                <a:r>
                  <a:rPr lang="pt-PT" sz="2000" dirty="0"/>
                  <a:t>*</a:t>
                </a:r>
                <a:r>
                  <a:rPr lang="pt-PT" sz="2000" dirty="0">
                    <a:ea typeface="Cambria Math" panose="02040503050406030204" pitchFamily="18" charset="0"/>
                  </a:rPr>
                  <a:t>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5</m:t>
                        </m:r>
                      </m:den>
                    </m:f>
                  </m:oMath>
                </a14:m>
                <a:endParaRPr lang="pt-PT" dirty="0"/>
              </a:p>
              <a:p>
                <a:endParaRPr lang="pt-PT" dirty="0"/>
              </a:p>
              <a:p>
                <a14:m>
                  <m:oMath xmlns:m="http://schemas.openxmlformats.org/officeDocument/2006/math">
                    <m:f>
                      <m:fPr>
                        <m:ctrlPr>
                          <a:rPr lang="pt-PT" i="1" smtClean="0">
                            <a:latin typeface="Cambria Math" panose="02040503050406030204" pitchFamily="18" charset="0"/>
                          </a:rPr>
                        </m:ctrlPr>
                      </m:fPr>
                      <m:num>
                        <m:r>
                          <a:rPr lang="pt-PT">
                            <a:latin typeface="Cambria Math" panose="02040503050406030204" pitchFamily="18" charset="0"/>
                          </a:rPr>
                          <m:t>𝜕</m:t>
                        </m:r>
                        <m:r>
                          <a:rPr lang="pt-PT">
                            <a:latin typeface="Cambria Math" panose="02040503050406030204" pitchFamily="18" charset="0"/>
                          </a:rPr>
                          <m:t>𝐸𝑡𝑜𝑡𝑎𝑙</m:t>
                        </m:r>
                      </m:num>
                      <m:den>
                        <m:r>
                          <a:rPr lang="pt-PT">
                            <a:latin typeface="Cambria Math" panose="02040503050406030204" pitchFamily="18" charset="0"/>
                          </a:rPr>
                          <m:t>𝜕</m:t>
                        </m:r>
                        <m:r>
                          <a:rPr lang="pt-PT">
                            <a:latin typeface="Cambria Math" panose="02040503050406030204" pitchFamily="18" charset="0"/>
                          </a:rPr>
                          <m:t>𝑤</m:t>
                        </m:r>
                        <m:r>
                          <a:rPr lang="pt-PT">
                            <a:latin typeface="Cambria Math" panose="02040503050406030204" pitchFamily="18" charset="0"/>
                          </a:rPr>
                          <m:t>5</m:t>
                        </m:r>
                      </m:den>
                    </m:f>
                    <m:r>
                      <a:rPr lang="pt-PT">
                        <a:latin typeface="Cambria Math" panose="02040503050406030204" pitchFamily="18" charset="0"/>
                      </a:rPr>
                      <m:t>=</m:t>
                    </m:r>
                  </m:oMath>
                </a14:m>
                <a:r>
                  <a:rPr lang="pt-PT" dirty="0"/>
                  <a:t> 0,67657 * 0,21519 * 0,63569</a:t>
                </a:r>
              </a:p>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𝑤</m:t>
                        </m:r>
                        <m:r>
                          <a:rPr lang="pt-PT" sz="1800" b="0" i="1" smtClean="0">
                            <a:latin typeface="Cambria Math" panose="02040503050406030204" pitchFamily="18" charset="0"/>
                            <a:ea typeface="Cambria Math" panose="02040503050406030204" pitchFamily="18" charset="0"/>
                          </a:rPr>
                          <m:t>5</m:t>
                        </m:r>
                      </m:den>
                    </m:f>
                    <m:r>
                      <a:rPr lang="pt-PT" sz="1800" b="0" i="1" smtClean="0">
                        <a:latin typeface="Cambria Math" panose="02040503050406030204" pitchFamily="18" charset="0"/>
                        <a:ea typeface="Cambria Math" panose="02040503050406030204" pitchFamily="18" charset="0"/>
                      </a:rPr>
                      <m:t>=</m:t>
                    </m:r>
                  </m:oMath>
                </a14:m>
                <a:r>
                  <a:rPr lang="pt-PT" dirty="0">
                    <a:ea typeface="SimSun"/>
                    <a:cs typeface="Calibri"/>
                  </a:rPr>
                  <a:t>  </a:t>
                </a:r>
                <a:r>
                  <a:rPr lang="pt-PT" b="1" dirty="0">
                    <a:ea typeface="SimSun"/>
                    <a:cs typeface="Calibri"/>
                  </a:rPr>
                  <a:t>0,09255</a:t>
                </a:r>
              </a:p>
              <a:p>
                <a:endParaRPr lang="pt-PT" dirty="0"/>
              </a:p>
            </p:txBody>
          </p:sp>
        </mc:Choice>
        <mc:Fallback xmlns="">
          <p:sp>
            <p:nvSpPr>
              <p:cNvPr id="10" name="CaixaDeTexto 9">
                <a:extLst>
                  <a:ext uri="{FF2B5EF4-FFF2-40B4-BE49-F238E27FC236}">
                    <a16:creationId xmlns:a16="http://schemas.microsoft.com/office/drawing/2014/main" id="{A43F5552-F06C-CBCE-2B22-06EF4D41AD16}"/>
                  </a:ext>
                </a:extLst>
              </p:cNvPr>
              <p:cNvSpPr txBox="1">
                <a:spLocks noRot="1" noChangeAspect="1" noMove="1" noResize="1" noEditPoints="1" noAdjustHandles="1" noChangeArrowheads="1" noChangeShapeType="1" noTextEdit="1"/>
              </p:cNvSpPr>
              <p:nvPr/>
            </p:nvSpPr>
            <p:spPr>
              <a:xfrm>
                <a:off x="848458" y="2330581"/>
                <a:ext cx="6549492" cy="1861215"/>
              </a:xfrm>
              <a:prstGeom prst="rect">
                <a:avLst/>
              </a:prstGeom>
              <a:blipFill>
                <a:blip r:embed="rId2"/>
                <a:stretch>
                  <a:fillRect l="-930"/>
                </a:stretch>
              </a:blipFill>
            </p:spPr>
            <p:txBody>
              <a:bodyPr/>
              <a:lstStyle/>
              <a:p>
                <a:r>
                  <a:rPr lang="en-US">
                    <a:noFill/>
                  </a:rPr>
                  <a:t> </a:t>
                </a:r>
              </a:p>
            </p:txBody>
          </p:sp>
        </mc:Fallback>
      </mc:AlternateContent>
      <p:sp>
        <p:nvSpPr>
          <p:cNvPr id="4" name="Título 1">
            <a:extLst>
              <a:ext uri="{FF2B5EF4-FFF2-40B4-BE49-F238E27FC236}">
                <a16:creationId xmlns:a16="http://schemas.microsoft.com/office/drawing/2014/main" id="{205F52F5-D188-0FC1-1481-D1129CB5783E}"/>
              </a:ext>
            </a:extLst>
          </p:cNvPr>
          <p:cNvSpPr txBox="1">
            <a:spLocks/>
          </p:cNvSpPr>
          <p:nvPr/>
        </p:nvSpPr>
        <p:spPr>
          <a:xfrm>
            <a:off x="44090" y="40276"/>
            <a:ext cx="112189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Derivada parcial em função Logística </a:t>
            </a:r>
            <a:r>
              <a:rPr lang="en-US" sz="2400" b="1" dirty="0">
                <a:solidFill>
                  <a:schemeClr val="bg1"/>
                </a:solidFill>
                <a:latin typeface="Calibri"/>
                <a:ea typeface="SimSun"/>
                <a:cs typeface="Calibri"/>
              </a:rPr>
              <a:t>(Exemplo) </a:t>
            </a:r>
            <a:endParaRPr lang="en-US" sz="2400" dirty="0">
              <a:solidFill>
                <a:schemeClr val="bg1"/>
              </a:solidFill>
              <a:cs typeface="Calibri"/>
            </a:endParaRPr>
          </a:p>
          <a:p>
            <a:pPr algn="ctr"/>
            <a:endParaRPr lang="pt-BR" sz="2400" b="1" dirty="0">
              <a:solidFill>
                <a:schemeClr val="bg1"/>
              </a:solidFill>
            </a:endParaRP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833EF41-645A-D326-A400-36B7C399D181}"/>
                  </a:ext>
                </a:extLst>
              </p:cNvPr>
              <p:cNvSpPr txBox="1"/>
              <p:nvPr/>
            </p:nvSpPr>
            <p:spPr>
              <a:xfrm>
                <a:off x="894157" y="3948417"/>
                <a:ext cx="8543846" cy="1283813"/>
              </a:xfrm>
              <a:prstGeom prst="rect">
                <a:avLst/>
              </a:prstGeom>
              <a:noFill/>
            </p:spPr>
            <p:txBody>
              <a:bodyPr wrap="square" lIns="0" tIns="0" rIns="0" bIns="0" rtlCol="0">
                <a:spAutoFit/>
              </a:bodyPr>
              <a:lstStyle/>
              <a:p>
                <a:endParaRPr lang="pt-PT" dirty="0"/>
              </a:p>
              <a:p>
                <a:r>
                  <a:rPr lang="pt-PT" dirty="0"/>
                  <a:t>Repetir  mesmos processo:</a:t>
                </a:r>
              </a:p>
              <a:p>
                <a:endParaRPr lang="pt-PT" dirty="0"/>
              </a:p>
              <a:p>
                <a:pPr algn="just"/>
                <a14:m>
                  <m:oMath xmlns:m="http://schemas.openxmlformats.org/officeDocument/2006/math">
                    <m:f>
                      <m:fPr>
                        <m:ctrlPr>
                          <a:rPr lang="pt-PT" i="1">
                            <a:latin typeface="Cambria Math" panose="02040503050406030204" pitchFamily="18" charset="0"/>
                            <a:ea typeface="Cambria Math" panose="02040503050406030204" pitchFamily="18" charset="0"/>
                          </a:rPr>
                        </m:ctrlPr>
                      </m:fPr>
                      <m:num>
                        <m:r>
                          <a:rPr lang="pt-PT" i="0" smtClean="0">
                            <a:latin typeface="Cambria Math" panose="02040503050406030204" pitchFamily="18" charset="0"/>
                            <a:ea typeface="Cambria Math" panose="02040503050406030204" pitchFamily="18" charset="0"/>
                          </a:rPr>
                          <m:t>𝜕</m:t>
                        </m:r>
                        <m:r>
                          <m:rPr>
                            <m:sty m:val="p"/>
                          </m:rPr>
                          <a:rPr lang="pt-PT" i="0" smtClean="0">
                            <a:latin typeface="Cambria Math" panose="02040503050406030204" pitchFamily="18" charset="0"/>
                            <a:ea typeface="Cambria Math" panose="02040503050406030204" pitchFamily="18" charset="0"/>
                          </a:rPr>
                          <m:t>Etotal</m:t>
                        </m:r>
                      </m:num>
                      <m:den>
                        <m:r>
                          <a:rPr lang="pt-PT" smtClean="0">
                            <a:latin typeface="Cambria Math" panose="02040503050406030204" pitchFamily="18" charset="0"/>
                            <a:ea typeface="Cambria Math" panose="02040503050406030204" pitchFamily="18" charset="0"/>
                          </a:rPr>
                          <m:t>𝜕</m:t>
                        </m:r>
                        <m:r>
                          <a:rPr lang="pt-PT" smtClean="0">
                            <a:latin typeface="Cambria Math" panose="02040503050406030204" pitchFamily="18" charset="0"/>
                            <a:ea typeface="Cambria Math" panose="02040503050406030204" pitchFamily="18" charset="0"/>
                          </a:rPr>
                          <m:t>𝑤</m:t>
                        </m:r>
                        <m:r>
                          <a:rPr lang="pt-PT" b="0" smtClean="0">
                            <a:latin typeface="Cambria Math" panose="02040503050406030204" pitchFamily="18" charset="0"/>
                            <a:ea typeface="Cambria Math" panose="02040503050406030204" pitchFamily="18" charset="0"/>
                          </a:rPr>
                          <m:t>7</m:t>
                        </m:r>
                      </m:den>
                    </m:f>
                    <m:r>
                      <a:rPr lang="pt-PT" smtClean="0">
                        <a:latin typeface="Cambria Math" panose="02040503050406030204" pitchFamily="18" charset="0"/>
                        <a:ea typeface="Cambria Math" panose="02040503050406030204" pitchFamily="18" charset="0"/>
                      </a:rPr>
                      <m:t>=</m:t>
                    </m:r>
                  </m:oMath>
                </a14:m>
                <a:r>
                  <a:rPr lang="pt-PT" dirty="0">
                    <a:ea typeface="SimSun"/>
                    <a:cs typeface="Calibri"/>
                  </a:rPr>
                  <a:t> </a:t>
                </a:r>
                <a:r>
                  <a:rPr lang="pt-PT" dirty="0"/>
                  <a:t> </a:t>
                </a:r>
                <a:r>
                  <a:rPr lang="pt-PT" b="1" dirty="0"/>
                  <a:t>-0,03131</a:t>
                </a:r>
                <a:r>
                  <a:rPr lang="pt-PT" dirty="0"/>
                  <a:t>		</a:t>
                </a:r>
              </a:p>
            </p:txBody>
          </p:sp>
        </mc:Choice>
        <mc:Fallback xmlns="">
          <p:sp>
            <p:nvSpPr>
              <p:cNvPr id="5" name="CaixaDeTexto 4">
                <a:extLst>
                  <a:ext uri="{FF2B5EF4-FFF2-40B4-BE49-F238E27FC236}">
                    <a16:creationId xmlns:a16="http://schemas.microsoft.com/office/drawing/2014/main" id="{A833EF41-645A-D326-A400-36B7C399D181}"/>
                  </a:ext>
                </a:extLst>
              </p:cNvPr>
              <p:cNvSpPr txBox="1">
                <a:spLocks noRot="1" noChangeAspect="1" noMove="1" noResize="1" noEditPoints="1" noAdjustHandles="1" noChangeArrowheads="1" noChangeShapeType="1" noTextEdit="1"/>
              </p:cNvSpPr>
              <p:nvPr/>
            </p:nvSpPr>
            <p:spPr>
              <a:xfrm>
                <a:off x="894157" y="3948417"/>
                <a:ext cx="8543846" cy="1283813"/>
              </a:xfrm>
              <a:prstGeom prst="rect">
                <a:avLst/>
              </a:prstGeom>
              <a:blipFill>
                <a:blip r:embed="rId3"/>
                <a:stretch>
                  <a:fillRect l="-1713" b="-2381"/>
                </a:stretch>
              </a:blipFill>
            </p:spPr>
            <p:txBody>
              <a:bodyPr/>
              <a:lstStyle/>
              <a:p>
                <a:r>
                  <a:rPr lang="en-US">
                    <a:noFill/>
                  </a:rPr>
                  <a:t> </a:t>
                </a:r>
              </a:p>
            </p:txBody>
          </p:sp>
        </mc:Fallback>
      </mc:AlternateContent>
      <p:sp>
        <p:nvSpPr>
          <p:cNvPr id="11" name="CaixaDeTexto 10">
            <a:extLst>
              <a:ext uri="{FF2B5EF4-FFF2-40B4-BE49-F238E27FC236}">
                <a16:creationId xmlns:a16="http://schemas.microsoft.com/office/drawing/2014/main" id="{0BF79D06-845F-7DF1-3A11-8442FF571DAB}"/>
              </a:ext>
            </a:extLst>
          </p:cNvPr>
          <p:cNvSpPr txBox="1"/>
          <p:nvPr/>
        </p:nvSpPr>
        <p:spPr>
          <a:xfrm>
            <a:off x="848458" y="1467316"/>
            <a:ext cx="8543846" cy="553998"/>
          </a:xfrm>
          <a:prstGeom prst="rect">
            <a:avLst/>
          </a:prstGeom>
          <a:noFill/>
        </p:spPr>
        <p:txBody>
          <a:bodyPr wrap="square" lIns="0" tIns="0" rIns="0" bIns="0" rtlCol="0">
            <a:spAutoFit/>
          </a:bodyPr>
          <a:lstStyle/>
          <a:p>
            <a:endParaRPr lang="pt-PT" dirty="0">
              <a:latin typeface="Cambria Math" panose="02040503050406030204" pitchFamily="18" charset="0"/>
            </a:endParaRPr>
          </a:p>
          <a:p>
            <a:r>
              <a:rPr lang="pt-PT" dirty="0">
                <a:latin typeface="Calibri" panose="020F0502020204030204" pitchFamily="34" charset="0"/>
                <a:cs typeface="Calibri" panose="020F0502020204030204" pitchFamily="34" charset="0"/>
              </a:rPr>
              <a:t>Depois de calcular todos os valores substituímos:		</a:t>
            </a:r>
          </a:p>
        </p:txBody>
      </p:sp>
      <p:sp>
        <p:nvSpPr>
          <p:cNvPr id="2" name="Marcador de Posição de Conteúdo 2">
            <a:extLst>
              <a:ext uri="{FF2B5EF4-FFF2-40B4-BE49-F238E27FC236}">
                <a16:creationId xmlns:a16="http://schemas.microsoft.com/office/drawing/2014/main" id="{21FF31B7-7208-5451-C488-EAE89CD580FB}"/>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3" name="CaixaDeTexto 2">
            <a:extLst>
              <a:ext uri="{FF2B5EF4-FFF2-40B4-BE49-F238E27FC236}">
                <a16:creationId xmlns:a16="http://schemas.microsoft.com/office/drawing/2014/main" id="{AF4FC9B0-D81A-E2D3-F5F6-6CEDF9F23242}"/>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51</a:t>
            </a:fld>
            <a:endParaRPr lang="pt-PT" dirty="0"/>
          </a:p>
        </p:txBody>
      </p:sp>
    </p:spTree>
    <p:extLst>
      <p:ext uri="{BB962C8B-B14F-4D97-AF65-F5344CB8AC3E}">
        <p14:creationId xmlns:p14="http://schemas.microsoft.com/office/powerpoint/2010/main" val="2272608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53EB4DFE-0745-34EE-E14A-1544369A8197}"/>
                  </a:ext>
                </a:extLst>
              </p:cNvPr>
              <p:cNvSpPr txBox="1">
                <a:spLocks/>
              </p:cNvSpPr>
              <p:nvPr/>
            </p:nvSpPr>
            <p:spPr>
              <a:xfrm>
                <a:off x="457269" y="953460"/>
                <a:ext cx="7929884" cy="4310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solidFill>
                      <a:schemeClr val="tx1"/>
                    </a:solidFill>
                    <a:latin typeface="Calibri" panose="020F0502020204030204" pitchFamily="34" charset="0"/>
                    <a:ea typeface="+mn-ea"/>
                    <a:cs typeface="Calibri" panose="020F0502020204030204" pitchFamily="34" charset="0"/>
                  </a:rPr>
                  <a:t>Calcular novos pesos com uma taxa de aprendizagem </a:t>
                </a:r>
                <a14:m>
                  <m:oMath xmlns:m="http://schemas.openxmlformats.org/officeDocument/2006/math">
                    <m:r>
                      <m:rPr>
                        <m:sty m:val="p"/>
                      </m:rPr>
                      <a:rPr lang="pt-PT" sz="1800" b="0" i="0" dirty="0">
                        <a:solidFill>
                          <a:schemeClr val="tx1"/>
                        </a:solidFill>
                        <a:latin typeface="Cambria Math" panose="02040503050406030204" pitchFamily="18" charset="0"/>
                        <a:ea typeface="+mn-ea"/>
                      </a:rPr>
                      <m:t>η</m:t>
                    </m:r>
                    <m:r>
                      <a:rPr lang="pt-PT" sz="1800" b="0" i="0" dirty="0">
                        <a:solidFill>
                          <a:schemeClr val="tx1"/>
                        </a:solidFill>
                        <a:latin typeface="Cambria Math" panose="02040503050406030204" pitchFamily="18" charset="0"/>
                        <a:ea typeface="+mn-ea"/>
                      </a:rPr>
                      <m:t>=0,5:</m:t>
                    </m:r>
                  </m:oMath>
                </a14:m>
                <a:r>
                  <a:rPr lang="pt-PT" sz="1800" dirty="0">
                    <a:solidFill>
                      <a:schemeClr val="tx1"/>
                    </a:solidFill>
                    <a:latin typeface="Calibri" panose="020F0502020204030204" pitchFamily="34" charset="0"/>
                    <a:ea typeface="+mn-ea"/>
                    <a:cs typeface="Calibri" panose="020F0502020204030204" pitchFamily="34" charset="0"/>
                  </a:rPr>
                  <a:t> </a:t>
                </a:r>
              </a:p>
            </p:txBody>
          </p:sp>
        </mc:Choice>
        <mc:Fallback xmlns="">
          <p:sp>
            <p:nvSpPr>
              <p:cNvPr id="3" name="Marcador de Posição de Conteúdo 2">
                <a:extLst>
                  <a:ext uri="{FF2B5EF4-FFF2-40B4-BE49-F238E27FC236}">
                    <a16:creationId xmlns:a16="http://schemas.microsoft.com/office/drawing/2014/main" id="{53EB4DFE-0745-34EE-E14A-1544369A8197}"/>
                  </a:ext>
                </a:extLst>
              </p:cNvPr>
              <p:cNvSpPr txBox="1">
                <a:spLocks noRot="1" noChangeAspect="1" noMove="1" noResize="1" noEditPoints="1" noAdjustHandles="1" noChangeArrowheads="1" noChangeShapeType="1" noTextEdit="1"/>
              </p:cNvSpPr>
              <p:nvPr/>
            </p:nvSpPr>
            <p:spPr>
              <a:xfrm>
                <a:off x="457269" y="953460"/>
                <a:ext cx="7929884" cy="431039"/>
              </a:xfrm>
              <a:prstGeom prst="rect">
                <a:avLst/>
              </a:prstGeom>
              <a:blipFill>
                <a:blip r:embed="rId2"/>
                <a:stretch>
                  <a:fillRect l="-692" b="-1690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4FF18BE-B6DB-A62D-D5D8-506E6DDFD52A}"/>
                  </a:ext>
                </a:extLst>
              </p:cNvPr>
              <p:cNvSpPr txBox="1"/>
              <p:nvPr/>
            </p:nvSpPr>
            <p:spPr>
              <a:xfrm>
                <a:off x="607058" y="1478057"/>
                <a:ext cx="5759334" cy="191174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pt-PT" i="1" smtClean="0">
                              <a:latin typeface="Cambria Math" panose="02040503050406030204" pitchFamily="18" charset="0"/>
                              <a:ea typeface="SimSun"/>
                              <a:cs typeface="Calibri"/>
                            </a:rPr>
                          </m:ctrlPr>
                        </m:sSupPr>
                        <m:e>
                          <m:r>
                            <a:rPr lang="pt-PT" i="1">
                              <a:latin typeface="Cambria Math" panose="02040503050406030204" pitchFamily="18" charset="0"/>
                              <a:ea typeface="SimSun"/>
                              <a:cs typeface="Calibri"/>
                            </a:rPr>
                            <m:t>𝑤</m:t>
                          </m:r>
                          <m:r>
                            <a:rPr lang="pt-PT" i="1">
                              <a:latin typeface="Cambria Math" panose="02040503050406030204" pitchFamily="18" charset="0"/>
                              <a:ea typeface="SimSun"/>
                              <a:cs typeface="Calibri"/>
                            </a:rPr>
                            <m:t>5</m:t>
                          </m:r>
                        </m:e>
                        <m:sup>
                          <m:r>
                            <a:rPr lang="pt-PT" b="0" i="1" smtClean="0">
                              <a:latin typeface="Cambria Math" panose="02040503050406030204" pitchFamily="18" charset="0"/>
                              <a:ea typeface="SimSun"/>
                              <a:cs typeface="Calibri"/>
                            </a:rPr>
                            <m:t>+</m:t>
                          </m:r>
                        </m:sup>
                      </m:sSup>
                      <m:r>
                        <a:rPr lang="pt-PT" b="0" i="1" smtClean="0">
                          <a:latin typeface="Cambria Math" panose="02040503050406030204" pitchFamily="18" charset="0"/>
                          <a:ea typeface="SimSun"/>
                          <a:cs typeface="Calibri"/>
                        </a:rPr>
                        <m:t>=</m:t>
                      </m:r>
                      <m:r>
                        <a:rPr lang="pt-PT" i="1">
                          <a:latin typeface="Cambria Math" panose="02040503050406030204" pitchFamily="18" charset="0"/>
                          <a:ea typeface="SimSun"/>
                          <a:cs typeface="Calibri"/>
                        </a:rPr>
                        <m:t>𝑤</m:t>
                      </m:r>
                      <m:r>
                        <a:rPr lang="pt-PT" i="1">
                          <a:latin typeface="Cambria Math" panose="02040503050406030204" pitchFamily="18" charset="0"/>
                          <a:ea typeface="SimSun"/>
                          <a:cs typeface="Calibri"/>
                        </a:rPr>
                        <m:t>5−</m:t>
                      </m:r>
                      <m:r>
                        <a:rPr lang="pt-PT" i="1" dirty="0">
                          <a:latin typeface="Cambria Math" panose="02040503050406030204" pitchFamily="18" charset="0"/>
                        </a:rPr>
                        <m:t>𝜂</m:t>
                      </m:r>
                      <m:r>
                        <a:rPr lang="pt-PT" b="0" i="1" dirty="0" smtClean="0">
                          <a:latin typeface="Cambria Math" panose="02040503050406030204" pitchFamily="18" charset="0"/>
                        </a:rPr>
                        <m:t>∗</m:t>
                      </m:r>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𝑤</m:t>
                          </m:r>
                          <m:r>
                            <a:rPr lang="pt-PT" sz="1800" b="0" i="1" smtClean="0">
                              <a:latin typeface="Cambria Math" panose="02040503050406030204" pitchFamily="18" charset="0"/>
                              <a:ea typeface="Cambria Math" panose="02040503050406030204" pitchFamily="18" charset="0"/>
                            </a:rPr>
                            <m:t>5</m:t>
                          </m:r>
                        </m:den>
                      </m:f>
                    </m:oMath>
                  </m:oMathPara>
                </a14:m>
                <a:endParaRPr lang="pt-PT" sz="1800" b="0" i="1" dirty="0">
                  <a:ea typeface="Cambria Math" panose="02040503050406030204" pitchFamily="18" charset="0"/>
                </a:endParaRPr>
              </a:p>
              <a:p>
                <a:endParaRPr lang="pt-PT" sz="1800" b="0" i="1" dirty="0">
                  <a:ea typeface="Cambria Math" panose="02040503050406030204" pitchFamily="18" charset="0"/>
                </a:endParaRPr>
              </a:p>
              <a:p>
                <a14:m>
                  <m:oMath xmlns:m="http://schemas.openxmlformats.org/officeDocument/2006/math">
                    <m:r>
                      <a:rPr lang="pt-PT" sz="1800" b="0" i="1" smtClean="0">
                        <a:latin typeface="Cambria Math" panose="02040503050406030204" pitchFamily="18" charset="0"/>
                        <a:ea typeface="Cambria Math" panose="02040503050406030204" pitchFamily="18" charset="0"/>
                      </a:rPr>
                      <m:t>          =</m:t>
                    </m:r>
                  </m:oMath>
                </a14:m>
                <a:r>
                  <a:rPr lang="pt-PT" dirty="0"/>
                  <a:t> </a:t>
                </a:r>
                <a:r>
                  <a:rPr lang="pt-PT" dirty="0">
                    <a:ea typeface="SimSun"/>
                    <a:cs typeface="Calibri"/>
                  </a:rPr>
                  <a:t>0,37 – 0,5 * 0,09255</a:t>
                </a:r>
              </a:p>
              <a:p>
                <a:endParaRPr lang="pt-PT" dirty="0">
                  <a:ea typeface="SimSun"/>
                  <a:cs typeface="Calibri"/>
                </a:endParaRPr>
              </a:p>
              <a:p>
                <a14:m>
                  <m:oMath xmlns:m="http://schemas.openxmlformats.org/officeDocument/2006/math">
                    <m:r>
                      <a:rPr lang="pt-PT" i="0">
                        <a:latin typeface="Cambria Math" panose="02040503050406030204" pitchFamily="18" charset="0"/>
                        <a:ea typeface="SimSun"/>
                        <a:cs typeface="Calibri"/>
                      </a:rPr>
                      <m:t>          =</m:t>
                    </m:r>
                    <m:r>
                      <a:rPr lang="pt-PT" b="1" i="0">
                        <a:latin typeface="Cambria Math" panose="02040503050406030204" pitchFamily="18" charset="0"/>
                        <a:ea typeface="SimSun"/>
                        <a:cs typeface="Calibri"/>
                      </a:rPr>
                      <m:t>𝟎</m:t>
                    </m:r>
                    <m:r>
                      <a:rPr lang="pt-PT" b="1" i="0">
                        <a:latin typeface="Cambria Math" panose="02040503050406030204" pitchFamily="18" charset="0"/>
                        <a:ea typeface="SimSun"/>
                        <a:cs typeface="Calibri"/>
                      </a:rPr>
                      <m:t>,</m:t>
                    </m:r>
                  </m:oMath>
                </a14:m>
                <a:r>
                  <a:rPr lang="pt-PT" b="1" dirty="0">
                    <a:ea typeface="SimSun"/>
                    <a:cs typeface="Calibri"/>
                  </a:rPr>
                  <a:t>32372</a:t>
                </a:r>
                <a:r>
                  <a:rPr lang="pt-PT" dirty="0">
                    <a:ea typeface="SimSun"/>
                    <a:cs typeface="Calibri"/>
                  </a:rPr>
                  <a:t> </a:t>
                </a:r>
              </a:p>
              <a:p>
                <a:endParaRPr lang="pt-PT" dirty="0"/>
              </a:p>
            </p:txBody>
          </p:sp>
        </mc:Choice>
        <mc:Fallback xmlns="">
          <p:sp>
            <p:nvSpPr>
              <p:cNvPr id="8" name="CaixaDeTexto 7">
                <a:extLst>
                  <a:ext uri="{FF2B5EF4-FFF2-40B4-BE49-F238E27FC236}">
                    <a16:creationId xmlns:a16="http://schemas.microsoft.com/office/drawing/2014/main" id="{94FF18BE-B6DB-A62D-D5D8-506E6DDFD52A}"/>
                  </a:ext>
                </a:extLst>
              </p:cNvPr>
              <p:cNvSpPr txBox="1">
                <a:spLocks noRot="1" noChangeAspect="1" noMove="1" noResize="1" noEditPoints="1" noAdjustHandles="1" noChangeArrowheads="1" noChangeShapeType="1" noTextEdit="1"/>
              </p:cNvSpPr>
              <p:nvPr/>
            </p:nvSpPr>
            <p:spPr>
              <a:xfrm>
                <a:off x="607058" y="1478057"/>
                <a:ext cx="5759334" cy="1911742"/>
              </a:xfrm>
              <a:prstGeom prst="rect">
                <a:avLst/>
              </a:prstGeom>
              <a:blipFill>
                <a:blip r:embed="rId3"/>
                <a:stretch>
                  <a:fillRect l="-106"/>
                </a:stretch>
              </a:blipFill>
            </p:spPr>
            <p:txBody>
              <a:bodyPr/>
              <a:lstStyle/>
              <a:p>
                <a:r>
                  <a:rPr lang="en-US">
                    <a:noFill/>
                  </a:rPr>
                  <a:t> </a:t>
                </a:r>
              </a:p>
            </p:txBody>
          </p:sp>
        </mc:Fallback>
      </mc:AlternateContent>
      <p:sp>
        <p:nvSpPr>
          <p:cNvPr id="4" name="Título 1">
            <a:extLst>
              <a:ext uri="{FF2B5EF4-FFF2-40B4-BE49-F238E27FC236}">
                <a16:creationId xmlns:a16="http://schemas.microsoft.com/office/drawing/2014/main" id="{205F52F5-D188-0FC1-1481-D1129CB5783E}"/>
              </a:ext>
            </a:extLst>
          </p:cNvPr>
          <p:cNvSpPr txBox="1">
            <a:spLocks/>
          </p:cNvSpPr>
          <p:nvPr/>
        </p:nvSpPr>
        <p:spPr>
          <a:xfrm>
            <a:off x="44090" y="40276"/>
            <a:ext cx="112189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Derivada parcial em função Logística </a:t>
            </a:r>
            <a:r>
              <a:rPr lang="en-US" sz="2400" b="1" dirty="0">
                <a:solidFill>
                  <a:schemeClr val="bg1"/>
                </a:solidFill>
                <a:latin typeface="Calibri"/>
                <a:ea typeface="SimSun"/>
                <a:cs typeface="Calibri"/>
              </a:rPr>
              <a:t>(Exemplo) </a:t>
            </a:r>
            <a:endParaRPr lang="en-US" sz="2400" dirty="0">
              <a:solidFill>
                <a:schemeClr val="bg1"/>
              </a:solidFill>
              <a:cs typeface="Calibri"/>
            </a:endParaRPr>
          </a:p>
          <a:p>
            <a:pPr algn="ctr"/>
            <a:endParaRPr lang="pt-BR" sz="2400" b="1" dirty="0">
              <a:solidFill>
                <a:schemeClr val="bg1"/>
              </a:solidFill>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8E5CF788-225A-EC6E-61D2-0B58291DDC08}"/>
                  </a:ext>
                </a:extLst>
              </p:cNvPr>
              <p:cNvSpPr txBox="1"/>
              <p:nvPr/>
            </p:nvSpPr>
            <p:spPr>
              <a:xfrm>
                <a:off x="4572000" y="1734612"/>
                <a:ext cx="5759334" cy="1107996"/>
              </a:xfrm>
              <a:prstGeom prst="rect">
                <a:avLst/>
              </a:prstGeom>
              <a:noFill/>
            </p:spPr>
            <p:txBody>
              <a:bodyPr wrap="square" lIns="0" tIns="0" rIns="0" bIns="0" rtlCol="0">
                <a:spAutoFit/>
              </a:bodyPr>
              <a:lstStyle/>
              <a:p>
                <a14:m>
                  <m:oMath xmlns:m="http://schemas.openxmlformats.org/officeDocument/2006/math">
                    <m:sSup>
                      <m:sSupPr>
                        <m:ctrlPr>
                          <a:rPr lang="pt-PT" i="1">
                            <a:latin typeface="Cambria Math" panose="02040503050406030204" pitchFamily="18" charset="0"/>
                            <a:ea typeface="SimSun"/>
                            <a:cs typeface="Calibri"/>
                          </a:rPr>
                        </m:ctrlPr>
                      </m:sSupPr>
                      <m:e>
                        <m:r>
                          <a:rPr lang="pt-PT">
                            <a:latin typeface="Cambria Math" panose="02040503050406030204" pitchFamily="18" charset="0"/>
                            <a:ea typeface="SimSun"/>
                            <a:cs typeface="Calibri"/>
                          </a:rPr>
                          <m:t>𝑤</m:t>
                        </m:r>
                        <m:r>
                          <a:rPr lang="pt-PT">
                            <a:latin typeface="Cambria Math" panose="02040503050406030204" pitchFamily="18" charset="0"/>
                            <a:ea typeface="SimSun"/>
                            <a:cs typeface="Calibri"/>
                          </a:rPr>
                          <m:t>6</m:t>
                        </m:r>
                      </m:e>
                      <m:sup>
                        <m:r>
                          <a:rPr lang="pt-PT">
                            <a:latin typeface="Cambria Math" panose="02040503050406030204" pitchFamily="18" charset="0"/>
                            <a:ea typeface="SimSun"/>
                            <a:cs typeface="Calibri"/>
                          </a:rPr>
                          <m:t>+</m:t>
                        </m:r>
                      </m:sup>
                    </m:sSup>
                  </m:oMath>
                </a14:m>
                <a:r>
                  <a:rPr lang="pt-PT" dirty="0">
                    <a:latin typeface="Calibri" panose="020F0502020204030204" pitchFamily="34" charset="0"/>
                    <a:ea typeface="SimSun"/>
                    <a:cs typeface="Calibri" panose="020F0502020204030204" pitchFamily="34" charset="0"/>
                  </a:rPr>
                  <a:t> = </a:t>
                </a:r>
                <a:r>
                  <a:rPr lang="pt-PT" b="1" dirty="0">
                    <a:latin typeface="Calibri" panose="020F0502020204030204" pitchFamily="34" charset="0"/>
                    <a:ea typeface="SimSun"/>
                    <a:cs typeface="Calibri" panose="020F0502020204030204" pitchFamily="34" charset="0"/>
                  </a:rPr>
                  <a:t>0,38372</a:t>
                </a:r>
              </a:p>
              <a:p>
                <a14:m>
                  <m:oMath xmlns:m="http://schemas.openxmlformats.org/officeDocument/2006/math">
                    <m:sSup>
                      <m:sSupPr>
                        <m:ctrlPr>
                          <a:rPr lang="pt-PT" i="1">
                            <a:latin typeface="Cambria Math" panose="02040503050406030204" pitchFamily="18" charset="0"/>
                            <a:ea typeface="SimSun"/>
                            <a:cs typeface="Calibri"/>
                          </a:rPr>
                        </m:ctrlPr>
                      </m:sSupPr>
                      <m:e>
                        <m:r>
                          <a:rPr lang="pt-PT">
                            <a:latin typeface="Cambria Math" panose="02040503050406030204" pitchFamily="18" charset="0"/>
                            <a:ea typeface="SimSun"/>
                            <a:cs typeface="Calibri"/>
                          </a:rPr>
                          <m:t>𝑤</m:t>
                        </m:r>
                        <m:r>
                          <a:rPr lang="pt-PT">
                            <a:latin typeface="Cambria Math" panose="02040503050406030204" pitchFamily="18" charset="0"/>
                            <a:ea typeface="SimSun"/>
                            <a:cs typeface="Calibri"/>
                          </a:rPr>
                          <m:t>7</m:t>
                        </m:r>
                      </m:e>
                      <m:sup>
                        <m:r>
                          <a:rPr lang="pt-PT">
                            <a:latin typeface="Cambria Math" panose="02040503050406030204" pitchFamily="18" charset="0"/>
                            <a:ea typeface="SimSun"/>
                            <a:cs typeface="Calibri"/>
                          </a:rPr>
                          <m:t>+</m:t>
                        </m:r>
                      </m:sup>
                    </m:sSup>
                  </m:oMath>
                </a14:m>
                <a:r>
                  <a:rPr lang="pt-PT" dirty="0">
                    <a:latin typeface="Calibri" panose="020F0502020204030204" pitchFamily="34" charset="0"/>
                    <a:ea typeface="SimSun"/>
                    <a:cs typeface="Calibri" panose="020F0502020204030204" pitchFamily="34" charset="0"/>
                  </a:rPr>
                  <a:t> = </a:t>
                </a:r>
                <a:r>
                  <a:rPr lang="pt-PT" b="1" dirty="0">
                    <a:latin typeface="Calibri" panose="020F0502020204030204" pitchFamily="34" charset="0"/>
                    <a:ea typeface="SimSun"/>
                    <a:cs typeface="Calibri" panose="020F0502020204030204" pitchFamily="34" charset="0"/>
                  </a:rPr>
                  <a:t>0,49654</a:t>
                </a:r>
              </a:p>
              <a:p>
                <a14:m>
                  <m:oMath xmlns:m="http://schemas.openxmlformats.org/officeDocument/2006/math">
                    <m:sSup>
                      <m:sSupPr>
                        <m:ctrlPr>
                          <a:rPr lang="pt-PT" i="1">
                            <a:latin typeface="Cambria Math" panose="02040503050406030204" pitchFamily="18" charset="0"/>
                            <a:ea typeface="SimSun"/>
                            <a:cs typeface="Calibri"/>
                          </a:rPr>
                        </m:ctrlPr>
                      </m:sSupPr>
                      <m:e>
                        <m:r>
                          <a:rPr lang="pt-PT">
                            <a:latin typeface="Cambria Math" panose="02040503050406030204" pitchFamily="18" charset="0"/>
                            <a:ea typeface="SimSun"/>
                            <a:cs typeface="Calibri"/>
                          </a:rPr>
                          <m:t>𝑤</m:t>
                        </m:r>
                        <m:r>
                          <a:rPr lang="pt-PT">
                            <a:latin typeface="Cambria Math" panose="02040503050406030204" pitchFamily="18" charset="0"/>
                            <a:ea typeface="SimSun"/>
                            <a:cs typeface="Calibri"/>
                          </a:rPr>
                          <m:t>8</m:t>
                        </m:r>
                      </m:e>
                      <m:sup>
                        <m:r>
                          <a:rPr lang="pt-PT">
                            <a:latin typeface="Cambria Math" panose="02040503050406030204" pitchFamily="18" charset="0"/>
                            <a:ea typeface="SimSun"/>
                            <a:cs typeface="Calibri"/>
                          </a:rPr>
                          <m:t>+</m:t>
                        </m:r>
                      </m:sup>
                    </m:sSup>
                  </m:oMath>
                </a14:m>
                <a:r>
                  <a:rPr lang="pt-PT" dirty="0">
                    <a:latin typeface="Calibri" panose="020F0502020204030204" pitchFamily="34" charset="0"/>
                    <a:ea typeface="SimSun"/>
                    <a:cs typeface="Calibri" panose="020F0502020204030204" pitchFamily="34" charset="0"/>
                  </a:rPr>
                  <a:t> = </a:t>
                </a:r>
                <a:r>
                  <a:rPr lang="pt-PT" b="1" dirty="0">
                    <a:latin typeface="Calibri" panose="020F0502020204030204" pitchFamily="34" charset="0"/>
                    <a:ea typeface="SimSun"/>
                    <a:cs typeface="Calibri" panose="020F0502020204030204" pitchFamily="34" charset="0"/>
                  </a:rPr>
                  <a:t>0,54565</a:t>
                </a:r>
              </a:p>
              <a:p>
                <a:endParaRPr lang="pt-PT" dirty="0"/>
              </a:p>
            </p:txBody>
          </p:sp>
        </mc:Choice>
        <mc:Fallback xmlns="">
          <p:sp>
            <p:nvSpPr>
              <p:cNvPr id="6" name="CaixaDeTexto 5">
                <a:extLst>
                  <a:ext uri="{FF2B5EF4-FFF2-40B4-BE49-F238E27FC236}">
                    <a16:creationId xmlns:a16="http://schemas.microsoft.com/office/drawing/2014/main" id="{8E5CF788-225A-EC6E-61D2-0B58291DDC08}"/>
                  </a:ext>
                </a:extLst>
              </p:cNvPr>
              <p:cNvSpPr txBox="1">
                <a:spLocks noRot="1" noChangeAspect="1" noMove="1" noResize="1" noEditPoints="1" noAdjustHandles="1" noChangeArrowheads="1" noChangeShapeType="1" noTextEdit="1"/>
              </p:cNvSpPr>
              <p:nvPr/>
            </p:nvSpPr>
            <p:spPr>
              <a:xfrm>
                <a:off x="4572000" y="1734612"/>
                <a:ext cx="5759334" cy="1107996"/>
              </a:xfrm>
              <a:prstGeom prst="rect">
                <a:avLst/>
              </a:prstGeom>
              <a:blipFill>
                <a:blip r:embed="rId4"/>
                <a:stretch>
                  <a:fillRect l="-1376" t="-7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Marcador de Posição de Conteúdo 2">
                <a:extLst>
                  <a:ext uri="{FF2B5EF4-FFF2-40B4-BE49-F238E27FC236}">
                    <a16:creationId xmlns:a16="http://schemas.microsoft.com/office/drawing/2014/main" id="{60102083-43B7-729C-47AE-F521FDE82D8E}"/>
                  </a:ext>
                </a:extLst>
              </p:cNvPr>
              <p:cNvSpPr txBox="1">
                <a:spLocks/>
              </p:cNvSpPr>
              <p:nvPr/>
            </p:nvSpPr>
            <p:spPr>
              <a:xfrm>
                <a:off x="457269" y="3723318"/>
                <a:ext cx="7929884" cy="4310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solidFill>
                      <a:schemeClr val="tx1"/>
                    </a:solidFill>
                    <a:latin typeface="Calibri" panose="020F0502020204030204" pitchFamily="34" charset="0"/>
                    <a:ea typeface="+mn-ea"/>
                    <a:cs typeface="Calibri" panose="020F0502020204030204" pitchFamily="34" charset="0"/>
                  </a:rPr>
                  <a:t>Calcular novos b</a:t>
                </a:r>
                <a14:m>
                  <m:oMath xmlns:m="http://schemas.openxmlformats.org/officeDocument/2006/math">
                    <m:r>
                      <m:rPr>
                        <m:sty m:val="p"/>
                      </m:rPr>
                      <a:rPr lang="pt-PT" sz="1800" b="0" i="0" smtClean="0">
                        <a:solidFill>
                          <a:schemeClr val="tx1"/>
                        </a:solidFill>
                        <a:latin typeface="Cambria Math" panose="02040503050406030204" pitchFamily="18" charset="0"/>
                        <a:ea typeface="+mn-ea"/>
                      </a:rPr>
                      <m:t>ias</m:t>
                    </m:r>
                    <m:r>
                      <a:rPr lang="pt-PT" sz="1800" i="0" dirty="0">
                        <a:solidFill>
                          <a:schemeClr val="tx1"/>
                        </a:solidFill>
                        <a:latin typeface="Cambria Math" panose="02040503050406030204" pitchFamily="18" charset="0"/>
                        <a:ea typeface="+mn-ea"/>
                      </a:rPr>
                      <m:t>:</m:t>
                    </m:r>
                  </m:oMath>
                </a14:m>
                <a:r>
                  <a:rPr lang="pt-PT" sz="1800" dirty="0">
                    <a:solidFill>
                      <a:schemeClr val="tx1"/>
                    </a:solidFill>
                    <a:latin typeface="Calibri" panose="020F0502020204030204" pitchFamily="34" charset="0"/>
                    <a:ea typeface="+mn-ea"/>
                    <a:cs typeface="Calibri" panose="020F0502020204030204" pitchFamily="34" charset="0"/>
                  </a:rPr>
                  <a:t> </a:t>
                </a:r>
              </a:p>
            </p:txBody>
          </p:sp>
        </mc:Choice>
        <mc:Fallback xmlns="">
          <p:sp>
            <p:nvSpPr>
              <p:cNvPr id="2" name="Marcador de Posição de Conteúdo 2">
                <a:extLst>
                  <a:ext uri="{FF2B5EF4-FFF2-40B4-BE49-F238E27FC236}">
                    <a16:creationId xmlns:a16="http://schemas.microsoft.com/office/drawing/2014/main" id="{60102083-43B7-729C-47AE-F521FDE82D8E}"/>
                  </a:ext>
                </a:extLst>
              </p:cNvPr>
              <p:cNvSpPr txBox="1">
                <a:spLocks noRot="1" noChangeAspect="1" noMove="1" noResize="1" noEditPoints="1" noAdjustHandles="1" noChangeArrowheads="1" noChangeShapeType="1" noTextEdit="1"/>
              </p:cNvSpPr>
              <p:nvPr/>
            </p:nvSpPr>
            <p:spPr>
              <a:xfrm>
                <a:off x="457269" y="3723318"/>
                <a:ext cx="7929884" cy="431039"/>
              </a:xfrm>
              <a:prstGeom prst="rect">
                <a:avLst/>
              </a:prstGeom>
              <a:blipFill>
                <a:blip r:embed="rId5"/>
                <a:stretch>
                  <a:fillRect l="-692" b="-1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88A28CC-AA45-A8A9-FF95-39E14D2197A3}"/>
                  </a:ext>
                </a:extLst>
              </p:cNvPr>
              <p:cNvSpPr txBox="1"/>
              <p:nvPr/>
            </p:nvSpPr>
            <p:spPr>
              <a:xfrm>
                <a:off x="680210" y="4270509"/>
                <a:ext cx="5759334" cy="191174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ea typeface="SimSun"/>
                          <a:cs typeface="Calibri"/>
                        </a:rPr>
                        <m:t>𝑏</m:t>
                      </m:r>
                      <m:r>
                        <a:rPr lang="pt-PT" b="0" i="1" smtClean="0">
                          <a:latin typeface="Cambria Math" panose="02040503050406030204" pitchFamily="18" charset="0"/>
                          <a:ea typeface="SimSun"/>
                          <a:cs typeface="Calibri"/>
                        </a:rPr>
                        <m:t>1,1=1−</m:t>
                      </m:r>
                      <m:r>
                        <a:rPr lang="pt-PT" i="1" dirty="0">
                          <a:latin typeface="Cambria Math" panose="02040503050406030204" pitchFamily="18" charset="0"/>
                        </a:rPr>
                        <m:t>𝜂</m:t>
                      </m:r>
                      <m:r>
                        <a:rPr lang="pt-PT" b="0" i="1" dirty="0" smtClean="0">
                          <a:latin typeface="Cambria Math" panose="02040503050406030204" pitchFamily="18" charset="0"/>
                        </a:rPr>
                        <m:t>∗</m:t>
                      </m:r>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𝑤</m:t>
                          </m:r>
                          <m:r>
                            <a:rPr lang="pt-PT" sz="1800" b="0" i="1" smtClean="0">
                              <a:latin typeface="Cambria Math" panose="02040503050406030204" pitchFamily="18" charset="0"/>
                              <a:ea typeface="Cambria Math" panose="02040503050406030204" pitchFamily="18" charset="0"/>
                            </a:rPr>
                            <m:t>5</m:t>
                          </m:r>
                        </m:den>
                      </m:f>
                    </m:oMath>
                  </m:oMathPara>
                </a14:m>
                <a:endParaRPr lang="pt-PT" sz="1800" b="0" i="1" dirty="0">
                  <a:latin typeface="Calibri" panose="020F0502020204030204" pitchFamily="34" charset="0"/>
                  <a:ea typeface="Cambria Math" panose="02040503050406030204" pitchFamily="18" charset="0"/>
                  <a:cs typeface="Calibri" panose="020F0502020204030204" pitchFamily="34" charset="0"/>
                </a:endParaRPr>
              </a:p>
              <a:p>
                <a:endParaRPr lang="pt-PT" sz="1800" b="0" i="1" dirty="0">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r>
                      <a:rPr lang="pt-PT" i="1">
                        <a:latin typeface="Cambria Math" panose="02040503050406030204" pitchFamily="18" charset="0"/>
                        <a:ea typeface="SimSun"/>
                        <a:cs typeface="Calibri"/>
                      </a:rPr>
                      <m:t>          =</m:t>
                    </m:r>
                  </m:oMath>
                </a14:m>
                <a:r>
                  <a:rPr lang="pt-PT" i="1" dirty="0">
                    <a:latin typeface="Calibri" panose="020F0502020204030204" pitchFamily="34" charset="0"/>
                    <a:ea typeface="SimSun"/>
                    <a:cs typeface="Calibri" panose="020F0502020204030204" pitchFamily="34" charset="0"/>
                  </a:rPr>
                  <a:t> </a:t>
                </a:r>
                <a:r>
                  <a:rPr lang="pt-PT" dirty="0">
                    <a:latin typeface="Calibri" panose="020F0502020204030204" pitchFamily="34" charset="0"/>
                    <a:ea typeface="SimSun"/>
                    <a:cs typeface="Calibri" panose="020F0502020204030204" pitchFamily="34" charset="0"/>
                  </a:rPr>
                  <a:t>1 – 0,5 * 0,09255</a:t>
                </a:r>
              </a:p>
              <a:p>
                <a:endParaRPr lang="pt-PT" i="1" dirty="0">
                  <a:latin typeface="Calibri" panose="020F0502020204030204" pitchFamily="34" charset="0"/>
                  <a:ea typeface="SimSun"/>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pt-PT" i="1">
                          <a:latin typeface="Cambria Math" panose="02040503050406030204" pitchFamily="18" charset="0"/>
                          <a:ea typeface="SimSun"/>
                          <a:cs typeface="Calibri"/>
                        </a:rPr>
                        <m:t>          =</m:t>
                      </m:r>
                      <m:r>
                        <a:rPr lang="pt-PT" b="1" i="0">
                          <a:latin typeface="Cambria Math" panose="02040503050406030204" pitchFamily="18" charset="0"/>
                          <a:ea typeface="SimSun"/>
                          <a:cs typeface="Calibri"/>
                        </a:rPr>
                        <m:t>𝟎</m:t>
                      </m:r>
                      <m:r>
                        <a:rPr lang="pt-PT" b="1" i="0">
                          <a:latin typeface="Cambria Math" panose="02040503050406030204" pitchFamily="18" charset="0"/>
                          <a:ea typeface="SimSun"/>
                          <a:cs typeface="Calibri"/>
                        </a:rPr>
                        <m:t>,</m:t>
                      </m:r>
                      <m:r>
                        <a:rPr lang="pt-PT" b="1" i="0">
                          <a:latin typeface="Cambria Math" panose="02040503050406030204" pitchFamily="18" charset="0"/>
                          <a:ea typeface="SimSun"/>
                          <a:cs typeface="Calibri"/>
                        </a:rPr>
                        <m:t>𝟐𝟗𝟗𝟐𝟎</m:t>
                      </m:r>
                    </m:oMath>
                  </m:oMathPara>
                </a14:m>
                <a:endParaRPr lang="pt-PT" b="1" dirty="0">
                  <a:latin typeface="Calibri" panose="020F0502020204030204" pitchFamily="34" charset="0"/>
                  <a:ea typeface="SimSun"/>
                  <a:cs typeface="Calibri" panose="020F0502020204030204" pitchFamily="34" charset="0"/>
                </a:endParaRPr>
              </a:p>
              <a:p>
                <a:endParaRPr lang="pt-PT" dirty="0"/>
              </a:p>
            </p:txBody>
          </p:sp>
        </mc:Choice>
        <mc:Fallback xmlns="">
          <p:sp>
            <p:nvSpPr>
              <p:cNvPr id="7" name="CaixaDeTexto 6">
                <a:extLst>
                  <a:ext uri="{FF2B5EF4-FFF2-40B4-BE49-F238E27FC236}">
                    <a16:creationId xmlns:a16="http://schemas.microsoft.com/office/drawing/2014/main" id="{B88A28CC-AA45-A8A9-FF95-39E14D2197A3}"/>
                  </a:ext>
                </a:extLst>
              </p:cNvPr>
              <p:cNvSpPr txBox="1">
                <a:spLocks noRot="1" noChangeAspect="1" noMove="1" noResize="1" noEditPoints="1" noAdjustHandles="1" noChangeArrowheads="1" noChangeShapeType="1" noTextEdit="1"/>
              </p:cNvSpPr>
              <p:nvPr/>
            </p:nvSpPr>
            <p:spPr>
              <a:xfrm>
                <a:off x="680210" y="4270509"/>
                <a:ext cx="5759334" cy="1911742"/>
              </a:xfrm>
              <a:prstGeom prst="rect">
                <a:avLst/>
              </a:prstGeom>
              <a:blipFill>
                <a:blip r:embed="rId6"/>
                <a:stretch>
                  <a:fillRect l="-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0BF15846-F59D-F38A-86D6-352ECCEF6025}"/>
                  </a:ext>
                </a:extLst>
              </p:cNvPr>
              <p:cNvSpPr txBox="1"/>
              <p:nvPr/>
            </p:nvSpPr>
            <p:spPr>
              <a:xfrm>
                <a:off x="4211515" y="4270509"/>
                <a:ext cx="5632938" cy="1053558"/>
              </a:xfrm>
              <a:prstGeom prst="rect">
                <a:avLst/>
              </a:prstGeom>
              <a:noFill/>
            </p:spPr>
            <p:txBody>
              <a:bodyPr wrap="square">
                <a:spAutoFit/>
              </a:bodyPr>
              <a:lstStyle/>
              <a:p>
                <a14:m>
                  <m:oMath xmlns:m="http://schemas.openxmlformats.org/officeDocument/2006/math">
                    <m:r>
                      <a:rPr lang="pt-PT" i="1">
                        <a:latin typeface="Cambria Math" panose="02040503050406030204" pitchFamily="18" charset="0"/>
                      </a:rPr>
                      <m:t>𝑏</m:t>
                    </m:r>
                    <m:r>
                      <a:rPr lang="pt-PT" i="1">
                        <a:latin typeface="Cambria Math" panose="02040503050406030204" pitchFamily="18" charset="0"/>
                      </a:rPr>
                      <m:t>1,2=1−</m:t>
                    </m:r>
                    <m:r>
                      <a:rPr lang="pt-PT" i="1" dirty="0">
                        <a:latin typeface="Cambria Math" panose="02040503050406030204" pitchFamily="18" charset="0"/>
                      </a:rPr>
                      <m:t>𝜂</m:t>
                    </m:r>
                    <m:r>
                      <a:rPr lang="pt-PT" i="1" dirty="0">
                        <a:latin typeface="Cambria Math" panose="02040503050406030204" pitchFamily="18" charset="0"/>
                      </a:rPr>
                      <m:t>∗</m:t>
                    </m:r>
                    <m:f>
                      <m:fPr>
                        <m:ctrlPr>
                          <a:rPr lang="pt-PT" i="1">
                            <a:latin typeface="Cambria Math" panose="02040503050406030204" pitchFamily="18" charset="0"/>
                          </a:rPr>
                        </m:ctrlPr>
                      </m:fPr>
                      <m:num>
                        <m:r>
                          <a:rPr lang="pt-PT" i="1">
                            <a:latin typeface="Cambria Math" panose="02040503050406030204" pitchFamily="18" charset="0"/>
                          </a:rPr>
                          <m:t>𝜕</m:t>
                        </m:r>
                        <m:r>
                          <a:rPr lang="pt-PT" i="1">
                            <a:latin typeface="Cambria Math" panose="02040503050406030204" pitchFamily="18" charset="0"/>
                          </a:rPr>
                          <m:t>𝐸𝑡𝑜𝑡𝑎𝑙</m:t>
                        </m:r>
                      </m:num>
                      <m:den>
                        <m:r>
                          <a:rPr lang="pt-PT" i="1">
                            <a:latin typeface="Cambria Math" panose="02040503050406030204" pitchFamily="18" charset="0"/>
                          </a:rPr>
                          <m:t>𝜕</m:t>
                        </m:r>
                        <m:r>
                          <a:rPr lang="pt-PT" i="1">
                            <a:latin typeface="Cambria Math" panose="02040503050406030204" pitchFamily="18" charset="0"/>
                          </a:rPr>
                          <m:t>𝑤</m:t>
                        </m:r>
                        <m:r>
                          <a:rPr lang="pt-PT" i="1">
                            <a:latin typeface="Cambria Math" panose="02040503050406030204" pitchFamily="18" charset="0"/>
                          </a:rPr>
                          <m:t>7</m:t>
                        </m:r>
                      </m:den>
                    </m:f>
                  </m:oMath>
                </a14:m>
                <a:r>
                  <a:rPr lang="pt-PT" i="1" dirty="0">
                    <a:latin typeface="Calibri" panose="020F0502020204030204" pitchFamily="34" charset="0"/>
                    <a:cs typeface="Calibri" panose="020F0502020204030204" pitchFamily="34" charset="0"/>
                  </a:rPr>
                  <a:t> </a:t>
                </a:r>
              </a:p>
              <a:p>
                <a:endParaRPr lang="pt-PT" i="1" dirty="0">
                  <a:latin typeface="Calibri" panose="020F0502020204030204" pitchFamily="34" charset="0"/>
                  <a:ea typeface="Cambria Math" panose="02040503050406030204" pitchFamily="18" charset="0"/>
                  <a:cs typeface="Calibri" panose="020F0502020204030204" pitchFamily="34" charset="0"/>
                </a:endParaRPr>
              </a:p>
              <a:p>
                <a:r>
                  <a:rPr lang="pt-PT" sz="1800" b="0" dirty="0">
                    <a:latin typeface="Calibri" panose="020F0502020204030204" pitchFamily="34" charset="0"/>
                    <a:ea typeface="Cambria Math" panose="02040503050406030204" pitchFamily="18" charset="0"/>
                    <a:cs typeface="Calibri" panose="020F0502020204030204" pitchFamily="34" charset="0"/>
                  </a:rPr>
                  <a:t>= </a:t>
                </a:r>
                <a:r>
                  <a:rPr lang="pt-PT" b="1" dirty="0">
                    <a:latin typeface="Calibri" panose="020F0502020204030204" pitchFamily="34" charset="0"/>
                    <a:ea typeface="SimSun"/>
                    <a:cs typeface="Calibri" panose="020F0502020204030204" pitchFamily="34" charset="0"/>
                  </a:rPr>
                  <a:t>0,35677</a:t>
                </a:r>
              </a:p>
            </p:txBody>
          </p:sp>
        </mc:Choice>
        <mc:Fallback xmlns="">
          <p:sp>
            <p:nvSpPr>
              <p:cNvPr id="13" name="CaixaDeTexto 12">
                <a:extLst>
                  <a:ext uri="{FF2B5EF4-FFF2-40B4-BE49-F238E27FC236}">
                    <a16:creationId xmlns:a16="http://schemas.microsoft.com/office/drawing/2014/main" id="{0BF15846-F59D-F38A-86D6-352ECCEF6025}"/>
                  </a:ext>
                </a:extLst>
              </p:cNvPr>
              <p:cNvSpPr txBox="1">
                <a:spLocks noRot="1" noChangeAspect="1" noMove="1" noResize="1" noEditPoints="1" noAdjustHandles="1" noChangeArrowheads="1" noChangeShapeType="1" noTextEdit="1"/>
              </p:cNvSpPr>
              <p:nvPr/>
            </p:nvSpPr>
            <p:spPr>
              <a:xfrm>
                <a:off x="4211515" y="4270509"/>
                <a:ext cx="5632938" cy="1053558"/>
              </a:xfrm>
              <a:prstGeom prst="rect">
                <a:avLst/>
              </a:prstGeom>
              <a:blipFill>
                <a:blip r:embed="rId7"/>
                <a:stretch>
                  <a:fillRect l="-974" b="-8721"/>
                </a:stretch>
              </a:blipFill>
            </p:spPr>
            <p:txBody>
              <a:bodyPr/>
              <a:lstStyle/>
              <a:p>
                <a:r>
                  <a:rPr lang="en-US">
                    <a:noFill/>
                  </a:rPr>
                  <a:t> </a:t>
                </a:r>
              </a:p>
            </p:txBody>
          </p:sp>
        </mc:Fallback>
      </mc:AlternateContent>
      <p:sp>
        <p:nvSpPr>
          <p:cNvPr id="5" name="Marcador de Posição de Conteúdo 2">
            <a:extLst>
              <a:ext uri="{FF2B5EF4-FFF2-40B4-BE49-F238E27FC236}">
                <a16:creationId xmlns:a16="http://schemas.microsoft.com/office/drawing/2014/main" id="{165E3072-10D5-D02C-8648-AFD388F2ECDD}"/>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9" name="CaixaDeTexto 8">
            <a:extLst>
              <a:ext uri="{FF2B5EF4-FFF2-40B4-BE49-F238E27FC236}">
                <a16:creationId xmlns:a16="http://schemas.microsoft.com/office/drawing/2014/main" id="{31814DF4-8F84-C510-9D40-251516D4A4B0}"/>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52</a:t>
            </a:fld>
            <a:endParaRPr lang="pt-PT" dirty="0"/>
          </a:p>
        </p:txBody>
      </p:sp>
    </p:spTree>
    <p:extLst>
      <p:ext uri="{BB962C8B-B14F-4D97-AF65-F5344CB8AC3E}">
        <p14:creationId xmlns:p14="http://schemas.microsoft.com/office/powerpoint/2010/main" val="1907176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Posição de Conteúdo 2">
            <a:extLst>
              <a:ext uri="{FF2B5EF4-FFF2-40B4-BE49-F238E27FC236}">
                <a16:creationId xmlns:a16="http://schemas.microsoft.com/office/drawing/2014/main" id="{0597F19A-7D1B-2F1A-4176-3F3056F85E9E}"/>
              </a:ext>
            </a:extLst>
          </p:cNvPr>
          <p:cNvSpPr txBox="1">
            <a:spLocks/>
          </p:cNvSpPr>
          <p:nvPr/>
        </p:nvSpPr>
        <p:spPr>
          <a:xfrm>
            <a:off x="328315" y="950767"/>
            <a:ext cx="4846402" cy="65341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2400" b="1" dirty="0">
                <a:latin typeface="Calibri"/>
                <a:ea typeface="SimSun"/>
                <a:cs typeface="Calibri"/>
              </a:rPr>
              <a:t>Regra da cadeia</a:t>
            </a:r>
          </a:p>
        </p:txBody>
      </p:sp>
      <p:sp>
        <p:nvSpPr>
          <p:cNvPr id="29" name="Título 1">
            <a:extLst>
              <a:ext uri="{FF2B5EF4-FFF2-40B4-BE49-F238E27FC236}">
                <a16:creationId xmlns:a16="http://schemas.microsoft.com/office/drawing/2014/main" id="{C636DFFC-C973-5E76-7855-6836DC89A819}"/>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1F3D794-51ED-7468-C142-3EB501965243}"/>
                  </a:ext>
                </a:extLst>
              </p:cNvPr>
              <p:cNvSpPr txBox="1"/>
              <p:nvPr/>
            </p:nvSpPr>
            <p:spPr>
              <a:xfrm>
                <a:off x="2984016" y="1010054"/>
                <a:ext cx="5924315"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den>
                    </m:f>
                  </m:oMath>
                </a14:m>
                <a:r>
                  <a:rPr lang="pt-PT" sz="2000" dirty="0"/>
                  <a:t>*</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1</m:t>
                        </m:r>
                      </m:den>
                    </m:f>
                  </m:oMath>
                </a14:m>
                <a:endParaRPr lang="pt-PT" dirty="0"/>
              </a:p>
            </p:txBody>
          </p:sp>
        </mc:Choice>
        <mc:Fallback xmlns="">
          <p:sp>
            <p:nvSpPr>
              <p:cNvPr id="3" name="CaixaDeTexto 2">
                <a:extLst>
                  <a:ext uri="{FF2B5EF4-FFF2-40B4-BE49-F238E27FC236}">
                    <a16:creationId xmlns:a16="http://schemas.microsoft.com/office/drawing/2014/main" id="{81F3D794-51ED-7468-C142-3EB501965243}"/>
                  </a:ext>
                </a:extLst>
              </p:cNvPr>
              <p:cNvSpPr txBox="1">
                <a:spLocks noRot="1" noChangeAspect="1" noMove="1" noResize="1" noEditPoints="1" noAdjustHandles="1" noChangeArrowheads="1" noChangeShapeType="1" noTextEdit="1"/>
              </p:cNvSpPr>
              <p:nvPr/>
            </p:nvSpPr>
            <p:spPr>
              <a:xfrm>
                <a:off x="2984016" y="1010054"/>
                <a:ext cx="5924315" cy="492251"/>
              </a:xfrm>
              <a:prstGeom prst="rect">
                <a:avLst/>
              </a:prstGeom>
              <a:blipFill>
                <a:blip r:embed="rId2"/>
                <a:stretch>
                  <a:fillRect l="-103" b="-10000"/>
                </a:stretch>
              </a:blipFill>
            </p:spPr>
            <p:txBody>
              <a:bodyPr/>
              <a:lstStyle/>
              <a:p>
                <a:r>
                  <a:rPr lang="pt-PT">
                    <a:noFill/>
                  </a:rPr>
                  <a:t> </a:t>
                </a:r>
              </a:p>
            </p:txBody>
          </p:sp>
        </mc:Fallback>
      </mc:AlternateContent>
      <p:sp>
        <p:nvSpPr>
          <p:cNvPr id="4" name="Oval 3">
            <a:extLst>
              <a:ext uri="{FF2B5EF4-FFF2-40B4-BE49-F238E27FC236}">
                <a16:creationId xmlns:a16="http://schemas.microsoft.com/office/drawing/2014/main" id="{155B362C-1241-53B1-741D-ED71640A02C1}"/>
              </a:ext>
            </a:extLst>
          </p:cNvPr>
          <p:cNvSpPr/>
          <p:nvPr/>
        </p:nvSpPr>
        <p:spPr>
          <a:xfrm>
            <a:off x="1233385" y="3483650"/>
            <a:ext cx="867747" cy="61582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i1</a:t>
            </a:r>
          </a:p>
        </p:txBody>
      </p:sp>
      <p:sp>
        <p:nvSpPr>
          <p:cNvPr id="5" name="Oval 4">
            <a:extLst>
              <a:ext uri="{FF2B5EF4-FFF2-40B4-BE49-F238E27FC236}">
                <a16:creationId xmlns:a16="http://schemas.microsoft.com/office/drawing/2014/main" id="{80C7C577-B6E7-F7DE-6781-E2EC5FDACAB4}"/>
              </a:ext>
            </a:extLst>
          </p:cNvPr>
          <p:cNvSpPr/>
          <p:nvPr/>
        </p:nvSpPr>
        <p:spPr>
          <a:xfrm>
            <a:off x="1233384" y="5418197"/>
            <a:ext cx="867747" cy="61582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PT" dirty="0"/>
              <a:t>i2</a:t>
            </a:r>
          </a:p>
        </p:txBody>
      </p:sp>
      <p:sp>
        <p:nvSpPr>
          <p:cNvPr id="8" name="Oval 7">
            <a:extLst>
              <a:ext uri="{FF2B5EF4-FFF2-40B4-BE49-F238E27FC236}">
                <a16:creationId xmlns:a16="http://schemas.microsoft.com/office/drawing/2014/main" id="{2F8DC8F2-0219-317F-3F37-4BE1A82E1942}"/>
              </a:ext>
            </a:extLst>
          </p:cNvPr>
          <p:cNvSpPr/>
          <p:nvPr/>
        </p:nvSpPr>
        <p:spPr>
          <a:xfrm>
            <a:off x="3709106" y="5418197"/>
            <a:ext cx="867747" cy="615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h2</a:t>
            </a:r>
          </a:p>
        </p:txBody>
      </p:sp>
      <p:sp>
        <p:nvSpPr>
          <p:cNvPr id="9" name="Oval 8">
            <a:extLst>
              <a:ext uri="{FF2B5EF4-FFF2-40B4-BE49-F238E27FC236}">
                <a16:creationId xmlns:a16="http://schemas.microsoft.com/office/drawing/2014/main" id="{6999D2F7-E1FF-3588-C67E-036FDB52F6CE}"/>
              </a:ext>
            </a:extLst>
          </p:cNvPr>
          <p:cNvSpPr/>
          <p:nvPr/>
        </p:nvSpPr>
        <p:spPr>
          <a:xfrm>
            <a:off x="6184829" y="3483649"/>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o1</a:t>
            </a:r>
          </a:p>
        </p:txBody>
      </p:sp>
      <p:cxnSp>
        <p:nvCxnSpPr>
          <p:cNvPr id="10" name="Conexão reta unidirecional 9">
            <a:extLst>
              <a:ext uri="{FF2B5EF4-FFF2-40B4-BE49-F238E27FC236}">
                <a16:creationId xmlns:a16="http://schemas.microsoft.com/office/drawing/2014/main" id="{4693B224-FABB-75A8-F662-7BA90687B133}"/>
              </a:ext>
            </a:extLst>
          </p:cNvPr>
          <p:cNvCxnSpPr>
            <a:cxnSpLocks/>
            <a:stCxn id="4" idx="5"/>
            <a:endCxn id="8" idx="1"/>
          </p:cNvCxnSpPr>
          <p:nvPr/>
        </p:nvCxnSpPr>
        <p:spPr>
          <a:xfrm>
            <a:off x="1974053" y="4009286"/>
            <a:ext cx="1862132" cy="14990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Conexão reta unidirecional 11">
            <a:extLst>
              <a:ext uri="{FF2B5EF4-FFF2-40B4-BE49-F238E27FC236}">
                <a16:creationId xmlns:a16="http://schemas.microsoft.com/office/drawing/2014/main" id="{8DFF2755-C66A-4037-1D96-B42F19813C5E}"/>
              </a:ext>
            </a:extLst>
          </p:cNvPr>
          <p:cNvCxnSpPr>
            <a:cxnSpLocks/>
            <a:stCxn id="4" idx="6"/>
          </p:cNvCxnSpPr>
          <p:nvPr/>
        </p:nvCxnSpPr>
        <p:spPr>
          <a:xfrm>
            <a:off x="2101132" y="3791561"/>
            <a:ext cx="1607975"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Conexão reta unidirecional 12">
            <a:extLst>
              <a:ext uri="{FF2B5EF4-FFF2-40B4-BE49-F238E27FC236}">
                <a16:creationId xmlns:a16="http://schemas.microsoft.com/office/drawing/2014/main" id="{D3B45FF1-2986-8A3A-F043-D1097B6EECD6}"/>
              </a:ext>
            </a:extLst>
          </p:cNvPr>
          <p:cNvCxnSpPr>
            <a:cxnSpLocks/>
            <a:stCxn id="5" idx="6"/>
            <a:endCxn id="8" idx="2"/>
          </p:cNvCxnSpPr>
          <p:nvPr/>
        </p:nvCxnSpPr>
        <p:spPr>
          <a:xfrm>
            <a:off x="2101131" y="5726108"/>
            <a:ext cx="1607975"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Conexão reta unidirecional 13">
            <a:extLst>
              <a:ext uri="{FF2B5EF4-FFF2-40B4-BE49-F238E27FC236}">
                <a16:creationId xmlns:a16="http://schemas.microsoft.com/office/drawing/2014/main" id="{E781E071-1AB8-A243-6705-7B238C476065}"/>
              </a:ext>
            </a:extLst>
          </p:cNvPr>
          <p:cNvCxnSpPr>
            <a:cxnSpLocks/>
            <a:stCxn id="5" idx="7"/>
          </p:cNvCxnSpPr>
          <p:nvPr/>
        </p:nvCxnSpPr>
        <p:spPr>
          <a:xfrm flipV="1">
            <a:off x="1974052" y="4009286"/>
            <a:ext cx="1862134" cy="1499096"/>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Conexão reta unidirecional 14">
            <a:extLst>
              <a:ext uri="{FF2B5EF4-FFF2-40B4-BE49-F238E27FC236}">
                <a16:creationId xmlns:a16="http://schemas.microsoft.com/office/drawing/2014/main" id="{8D3DE988-5139-CBFA-BF7B-311D4E4331A5}"/>
              </a:ext>
            </a:extLst>
          </p:cNvPr>
          <p:cNvCxnSpPr>
            <a:cxnSpLocks/>
            <a:endCxn id="9" idx="2"/>
          </p:cNvCxnSpPr>
          <p:nvPr/>
        </p:nvCxnSpPr>
        <p:spPr>
          <a:xfrm flipV="1">
            <a:off x="4576854" y="3791560"/>
            <a:ext cx="1607975"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Conexão reta unidirecional 15">
            <a:extLst>
              <a:ext uri="{FF2B5EF4-FFF2-40B4-BE49-F238E27FC236}">
                <a16:creationId xmlns:a16="http://schemas.microsoft.com/office/drawing/2014/main" id="{06D1630E-75D0-83D5-5DF5-E9357C0E3E82}"/>
              </a:ext>
            </a:extLst>
          </p:cNvPr>
          <p:cNvCxnSpPr>
            <a:cxnSpLocks/>
            <a:stCxn id="8" idx="7"/>
            <a:endCxn id="9" idx="3"/>
          </p:cNvCxnSpPr>
          <p:nvPr/>
        </p:nvCxnSpPr>
        <p:spPr>
          <a:xfrm flipV="1">
            <a:off x="4449774" y="4009285"/>
            <a:ext cx="1862134" cy="149909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0F3B8D32-04E2-E064-A9EB-37A75FA2A9AA}"/>
              </a:ext>
            </a:extLst>
          </p:cNvPr>
          <p:cNvSpPr/>
          <p:nvPr/>
        </p:nvSpPr>
        <p:spPr>
          <a:xfrm>
            <a:off x="6184828" y="5418196"/>
            <a:ext cx="867747" cy="61582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PT" dirty="0"/>
              <a:t>o2</a:t>
            </a:r>
          </a:p>
        </p:txBody>
      </p:sp>
      <p:cxnSp>
        <p:nvCxnSpPr>
          <p:cNvPr id="18" name="Conexão reta unidirecional 17">
            <a:extLst>
              <a:ext uri="{FF2B5EF4-FFF2-40B4-BE49-F238E27FC236}">
                <a16:creationId xmlns:a16="http://schemas.microsoft.com/office/drawing/2014/main" id="{297487F6-C3CB-EC6F-DE2D-04617E424874}"/>
              </a:ext>
            </a:extLst>
          </p:cNvPr>
          <p:cNvCxnSpPr>
            <a:cxnSpLocks/>
            <a:stCxn id="8" idx="6"/>
            <a:endCxn id="17" idx="2"/>
          </p:cNvCxnSpPr>
          <p:nvPr/>
        </p:nvCxnSpPr>
        <p:spPr>
          <a:xfrm flipV="1">
            <a:off x="4576853" y="5726107"/>
            <a:ext cx="1607975"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Conexão reta unidirecional 18">
            <a:extLst>
              <a:ext uri="{FF2B5EF4-FFF2-40B4-BE49-F238E27FC236}">
                <a16:creationId xmlns:a16="http://schemas.microsoft.com/office/drawing/2014/main" id="{DEFE2EBE-2F72-66DE-67F4-1C6B464BCC87}"/>
              </a:ext>
            </a:extLst>
          </p:cNvPr>
          <p:cNvCxnSpPr>
            <a:cxnSpLocks/>
            <a:endCxn id="17" idx="1"/>
          </p:cNvCxnSpPr>
          <p:nvPr/>
        </p:nvCxnSpPr>
        <p:spPr>
          <a:xfrm>
            <a:off x="4449775" y="4009286"/>
            <a:ext cx="1862132" cy="149909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266B68A8-CDB6-711A-C33B-7FB5258E7138}"/>
              </a:ext>
            </a:extLst>
          </p:cNvPr>
          <p:cNvSpPr/>
          <p:nvPr/>
        </p:nvSpPr>
        <p:spPr>
          <a:xfrm>
            <a:off x="2116450" y="6177087"/>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b1.1</a:t>
            </a:r>
          </a:p>
        </p:txBody>
      </p:sp>
      <p:cxnSp>
        <p:nvCxnSpPr>
          <p:cNvPr id="27" name="Conexão reta unidirecional 26">
            <a:extLst>
              <a:ext uri="{FF2B5EF4-FFF2-40B4-BE49-F238E27FC236}">
                <a16:creationId xmlns:a16="http://schemas.microsoft.com/office/drawing/2014/main" id="{44BCDAEE-CCCE-4850-69DB-8058B053DA34}"/>
              </a:ext>
            </a:extLst>
          </p:cNvPr>
          <p:cNvCxnSpPr>
            <a:cxnSpLocks/>
            <a:stCxn id="26" idx="0"/>
          </p:cNvCxnSpPr>
          <p:nvPr/>
        </p:nvCxnSpPr>
        <p:spPr>
          <a:xfrm flipV="1">
            <a:off x="2550324" y="4099471"/>
            <a:ext cx="1592657" cy="2077616"/>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8" name="Conexão reta unidirecional 27">
            <a:extLst>
              <a:ext uri="{FF2B5EF4-FFF2-40B4-BE49-F238E27FC236}">
                <a16:creationId xmlns:a16="http://schemas.microsoft.com/office/drawing/2014/main" id="{22DB3AE1-77BE-EBE0-233B-6CDFDAA89AEB}"/>
              </a:ext>
            </a:extLst>
          </p:cNvPr>
          <p:cNvCxnSpPr>
            <a:cxnSpLocks/>
            <a:stCxn id="33" idx="0"/>
            <a:endCxn id="8" idx="3"/>
          </p:cNvCxnSpPr>
          <p:nvPr/>
        </p:nvCxnSpPr>
        <p:spPr>
          <a:xfrm flipV="1">
            <a:off x="3555876" y="5943833"/>
            <a:ext cx="280309" cy="233252"/>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31" name="Conexão reta unidirecional 30">
            <a:extLst>
              <a:ext uri="{FF2B5EF4-FFF2-40B4-BE49-F238E27FC236}">
                <a16:creationId xmlns:a16="http://schemas.microsoft.com/office/drawing/2014/main" id="{EDFD9C78-4806-9505-F1BB-2561E78FFD5E}"/>
              </a:ext>
            </a:extLst>
          </p:cNvPr>
          <p:cNvCxnSpPr>
            <a:cxnSpLocks/>
            <a:stCxn id="34" idx="0"/>
          </p:cNvCxnSpPr>
          <p:nvPr/>
        </p:nvCxnSpPr>
        <p:spPr>
          <a:xfrm flipV="1">
            <a:off x="4561427" y="4099470"/>
            <a:ext cx="1929865" cy="2085365"/>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32" name="Conexão reta unidirecional 31">
            <a:extLst>
              <a:ext uri="{FF2B5EF4-FFF2-40B4-BE49-F238E27FC236}">
                <a16:creationId xmlns:a16="http://schemas.microsoft.com/office/drawing/2014/main" id="{06939325-C20E-052C-43AF-76B6ED0F0028}"/>
              </a:ext>
            </a:extLst>
          </p:cNvPr>
          <p:cNvCxnSpPr>
            <a:cxnSpLocks/>
            <a:stCxn id="35" idx="7"/>
          </p:cNvCxnSpPr>
          <p:nvPr/>
        </p:nvCxnSpPr>
        <p:spPr>
          <a:xfrm flipV="1">
            <a:off x="5873772" y="5943833"/>
            <a:ext cx="483781" cy="331187"/>
          </a:xfrm>
          <a:prstGeom prst="straightConnector1">
            <a:avLst/>
          </a:prstGeom>
          <a:ln w="5715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2773E429-BEF1-DA25-A881-1615ABA32C6F}"/>
              </a:ext>
            </a:extLst>
          </p:cNvPr>
          <p:cNvSpPr/>
          <p:nvPr/>
        </p:nvSpPr>
        <p:spPr>
          <a:xfrm>
            <a:off x="3122002" y="6177085"/>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b1.2</a:t>
            </a:r>
          </a:p>
        </p:txBody>
      </p:sp>
      <p:sp>
        <p:nvSpPr>
          <p:cNvPr id="34" name="Oval 33">
            <a:extLst>
              <a:ext uri="{FF2B5EF4-FFF2-40B4-BE49-F238E27FC236}">
                <a16:creationId xmlns:a16="http://schemas.microsoft.com/office/drawing/2014/main" id="{7A71F130-BEB4-5906-B18C-9E191819774B}"/>
              </a:ext>
            </a:extLst>
          </p:cNvPr>
          <p:cNvSpPr/>
          <p:nvPr/>
        </p:nvSpPr>
        <p:spPr>
          <a:xfrm>
            <a:off x="4127553" y="6184835"/>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b2.1</a:t>
            </a:r>
          </a:p>
        </p:txBody>
      </p:sp>
      <p:sp>
        <p:nvSpPr>
          <p:cNvPr id="35" name="Oval 34">
            <a:extLst>
              <a:ext uri="{FF2B5EF4-FFF2-40B4-BE49-F238E27FC236}">
                <a16:creationId xmlns:a16="http://schemas.microsoft.com/office/drawing/2014/main" id="{20521A92-B3C6-F053-C224-349DA5CD3FD4}"/>
              </a:ext>
            </a:extLst>
          </p:cNvPr>
          <p:cNvSpPr/>
          <p:nvPr/>
        </p:nvSpPr>
        <p:spPr>
          <a:xfrm>
            <a:off x="5133104" y="6184835"/>
            <a:ext cx="867747" cy="6158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PT" dirty="0"/>
              <a:t>b2.2</a:t>
            </a:r>
          </a:p>
        </p:txBody>
      </p:sp>
      <p:sp>
        <p:nvSpPr>
          <p:cNvPr id="41" name="Corda 40">
            <a:extLst>
              <a:ext uri="{FF2B5EF4-FFF2-40B4-BE49-F238E27FC236}">
                <a16:creationId xmlns:a16="http://schemas.microsoft.com/office/drawing/2014/main" id="{CAC08BD1-F59A-C347-FD56-EB84134789AA}"/>
              </a:ext>
            </a:extLst>
          </p:cNvPr>
          <p:cNvSpPr/>
          <p:nvPr/>
        </p:nvSpPr>
        <p:spPr>
          <a:xfrm rot="2196198">
            <a:off x="3694944" y="3381886"/>
            <a:ext cx="782114" cy="778599"/>
          </a:xfrm>
          <a:prstGeom prst="chord">
            <a:avLst>
              <a:gd name="adj1" fmla="val 3199275"/>
              <a:gd name="adj2" fmla="val 14086603"/>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PT" dirty="0"/>
          </a:p>
        </p:txBody>
      </p:sp>
      <p:sp>
        <p:nvSpPr>
          <p:cNvPr id="42" name="Corda 41">
            <a:extLst>
              <a:ext uri="{FF2B5EF4-FFF2-40B4-BE49-F238E27FC236}">
                <a16:creationId xmlns:a16="http://schemas.microsoft.com/office/drawing/2014/main" id="{BD40A5C9-C9AF-F6A8-0E37-13B4045818FA}"/>
              </a:ext>
            </a:extLst>
          </p:cNvPr>
          <p:cNvSpPr/>
          <p:nvPr/>
        </p:nvSpPr>
        <p:spPr>
          <a:xfrm rot="2196198" flipH="1" flipV="1">
            <a:off x="3753935" y="3377564"/>
            <a:ext cx="762013" cy="765137"/>
          </a:xfrm>
          <a:prstGeom prst="chord">
            <a:avLst>
              <a:gd name="adj1" fmla="val 3126239"/>
              <a:gd name="adj2" fmla="val 14153186"/>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pt-PT" dirty="0"/>
          </a:p>
        </p:txBody>
      </p:sp>
      <p:sp>
        <p:nvSpPr>
          <p:cNvPr id="43" name="CaixaDeTexto 42">
            <a:extLst>
              <a:ext uri="{FF2B5EF4-FFF2-40B4-BE49-F238E27FC236}">
                <a16:creationId xmlns:a16="http://schemas.microsoft.com/office/drawing/2014/main" id="{A25F268D-998C-FE6B-6E1E-500AF71655FF}"/>
              </a:ext>
            </a:extLst>
          </p:cNvPr>
          <p:cNvSpPr txBox="1"/>
          <p:nvPr/>
        </p:nvSpPr>
        <p:spPr>
          <a:xfrm>
            <a:off x="4057094" y="3592342"/>
            <a:ext cx="446378" cy="369332"/>
          </a:xfrm>
          <a:prstGeom prst="rect">
            <a:avLst/>
          </a:prstGeom>
          <a:noFill/>
        </p:spPr>
        <p:txBody>
          <a:bodyPr wrap="square" rtlCol="0">
            <a:spAutoFit/>
          </a:bodyPr>
          <a:lstStyle/>
          <a:p>
            <a:pPr algn="ctr"/>
            <a:r>
              <a:rPr lang="pt-PT" sz="900" dirty="0"/>
              <a:t>Saída</a:t>
            </a:r>
          </a:p>
          <a:p>
            <a:pPr algn="ctr"/>
            <a:r>
              <a:rPr lang="pt-PT" sz="900" dirty="0"/>
              <a:t>o1</a:t>
            </a:r>
          </a:p>
        </p:txBody>
      </p:sp>
      <p:sp>
        <p:nvSpPr>
          <p:cNvPr id="44" name="CaixaDeTexto 43">
            <a:extLst>
              <a:ext uri="{FF2B5EF4-FFF2-40B4-BE49-F238E27FC236}">
                <a16:creationId xmlns:a16="http://schemas.microsoft.com/office/drawing/2014/main" id="{A8628530-0E5F-DAD7-43C9-4845841FF4C1}"/>
              </a:ext>
            </a:extLst>
          </p:cNvPr>
          <p:cNvSpPr txBox="1"/>
          <p:nvPr/>
        </p:nvSpPr>
        <p:spPr>
          <a:xfrm>
            <a:off x="3600961" y="3575466"/>
            <a:ext cx="591591" cy="369332"/>
          </a:xfrm>
          <a:prstGeom prst="rect">
            <a:avLst/>
          </a:prstGeom>
          <a:noFill/>
        </p:spPr>
        <p:txBody>
          <a:bodyPr wrap="square" rtlCol="0">
            <a:spAutoFit/>
          </a:bodyPr>
          <a:lstStyle/>
          <a:p>
            <a:pPr algn="ctr"/>
            <a:r>
              <a:rPr lang="pt-PT" sz="900" dirty="0"/>
              <a:t>Entrada</a:t>
            </a:r>
          </a:p>
          <a:p>
            <a:pPr algn="ctr"/>
            <a:r>
              <a:rPr lang="pt-PT" sz="900" dirty="0"/>
              <a:t>o1</a:t>
            </a:r>
          </a:p>
        </p:txBody>
      </p:sp>
      <p:sp>
        <p:nvSpPr>
          <p:cNvPr id="46" name="Seta: Curvada Para Cima 45">
            <a:extLst>
              <a:ext uri="{FF2B5EF4-FFF2-40B4-BE49-F238E27FC236}">
                <a16:creationId xmlns:a16="http://schemas.microsoft.com/office/drawing/2014/main" id="{9FB0F50C-7E62-C4FB-BF56-3E424C2D99E2}"/>
              </a:ext>
            </a:extLst>
          </p:cNvPr>
          <p:cNvSpPr/>
          <p:nvPr/>
        </p:nvSpPr>
        <p:spPr>
          <a:xfrm rot="10800000">
            <a:off x="3931194" y="3181954"/>
            <a:ext cx="309614" cy="144129"/>
          </a:xfrm>
          <a:prstGeom prst="curvedUpArrow">
            <a:avLst>
              <a:gd name="adj1" fmla="val 28027"/>
              <a:gd name="adj2" fmla="val 105018"/>
              <a:gd name="adj3" fmla="val 25000"/>
            </a:avLst>
          </a:prstGeom>
          <a:ln>
            <a:solidFill>
              <a:srgbClr val="D72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solidFill>
                <a:schemeClr val="tx1"/>
              </a:solidFill>
            </a:endParaRPr>
          </a:p>
        </p:txBody>
      </p:sp>
      <p:sp>
        <p:nvSpPr>
          <p:cNvPr id="48" name="Seta: Curvada Para Cima 47">
            <a:extLst>
              <a:ext uri="{FF2B5EF4-FFF2-40B4-BE49-F238E27FC236}">
                <a16:creationId xmlns:a16="http://schemas.microsoft.com/office/drawing/2014/main" id="{9328E5DE-727B-9D97-E867-7D8718BEF594}"/>
              </a:ext>
            </a:extLst>
          </p:cNvPr>
          <p:cNvSpPr/>
          <p:nvPr/>
        </p:nvSpPr>
        <p:spPr>
          <a:xfrm rot="10800000">
            <a:off x="4376259" y="2790225"/>
            <a:ext cx="2271990" cy="593472"/>
          </a:xfrm>
          <a:prstGeom prst="curvedUpArrow">
            <a:avLst>
              <a:gd name="adj1" fmla="val 28027"/>
              <a:gd name="adj2" fmla="val 105018"/>
              <a:gd name="adj3" fmla="val 25000"/>
            </a:avLst>
          </a:prstGeom>
          <a:ln>
            <a:solidFill>
              <a:srgbClr val="D72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solidFill>
                <a:schemeClr val="tx1"/>
              </a:solidFill>
            </a:endParaRPr>
          </a:p>
        </p:txBody>
      </p:sp>
      <p:sp>
        <p:nvSpPr>
          <p:cNvPr id="49" name="Seta: Curvada Para Cima 48">
            <a:extLst>
              <a:ext uri="{FF2B5EF4-FFF2-40B4-BE49-F238E27FC236}">
                <a16:creationId xmlns:a16="http://schemas.microsoft.com/office/drawing/2014/main" id="{F07F0A14-65E4-15E2-60A0-B0AD755E9EEA}"/>
              </a:ext>
            </a:extLst>
          </p:cNvPr>
          <p:cNvSpPr/>
          <p:nvPr/>
        </p:nvSpPr>
        <p:spPr>
          <a:xfrm rot="12838662" flipV="1">
            <a:off x="3497434" y="4872101"/>
            <a:ext cx="2923945" cy="741216"/>
          </a:xfrm>
          <a:prstGeom prst="curvedUpArrow">
            <a:avLst>
              <a:gd name="adj1" fmla="val 28027"/>
              <a:gd name="adj2" fmla="val 105018"/>
              <a:gd name="adj3" fmla="val 25000"/>
            </a:avLst>
          </a:prstGeom>
          <a:ln>
            <a:solidFill>
              <a:srgbClr val="D72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solidFill>
                <a:schemeClr val="tx1"/>
              </a:solidFill>
            </a:endParaRPr>
          </a:p>
        </p:txBody>
      </p:sp>
      <p:sp>
        <p:nvSpPr>
          <p:cNvPr id="50" name="Seta: Curvada Para Cima 49">
            <a:extLst>
              <a:ext uri="{FF2B5EF4-FFF2-40B4-BE49-F238E27FC236}">
                <a16:creationId xmlns:a16="http://schemas.microsoft.com/office/drawing/2014/main" id="{19259188-DCDC-84BC-DF9E-0153A04185AF}"/>
              </a:ext>
            </a:extLst>
          </p:cNvPr>
          <p:cNvSpPr/>
          <p:nvPr/>
        </p:nvSpPr>
        <p:spPr>
          <a:xfrm rot="10800000">
            <a:off x="1591478" y="2802155"/>
            <a:ext cx="2271990" cy="593472"/>
          </a:xfrm>
          <a:prstGeom prst="curvedUpArrow">
            <a:avLst>
              <a:gd name="adj1" fmla="val 28027"/>
              <a:gd name="adj2" fmla="val 105018"/>
              <a:gd name="adj3" fmla="val 25000"/>
            </a:avLst>
          </a:prstGeom>
          <a:ln>
            <a:solidFill>
              <a:srgbClr val="D72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solidFill>
                <a:schemeClr val="tx1"/>
              </a:solidFill>
            </a:endParaRPr>
          </a:p>
        </p:txBody>
      </p:sp>
      <p:sp>
        <p:nvSpPr>
          <p:cNvPr id="51" name="CaixaDeTexto 50">
            <a:extLst>
              <a:ext uri="{FF2B5EF4-FFF2-40B4-BE49-F238E27FC236}">
                <a16:creationId xmlns:a16="http://schemas.microsoft.com/office/drawing/2014/main" id="{71761ACF-0BD4-D43F-8E7B-199BD34900B4}"/>
              </a:ext>
            </a:extLst>
          </p:cNvPr>
          <p:cNvSpPr txBox="1"/>
          <p:nvPr/>
        </p:nvSpPr>
        <p:spPr>
          <a:xfrm>
            <a:off x="2611681" y="3377952"/>
            <a:ext cx="466794" cy="369332"/>
          </a:xfrm>
          <a:prstGeom prst="rect">
            <a:avLst/>
          </a:prstGeom>
          <a:noFill/>
        </p:spPr>
        <p:txBody>
          <a:bodyPr wrap="none" rtlCol="0">
            <a:spAutoFit/>
          </a:bodyPr>
          <a:lstStyle/>
          <a:p>
            <a:r>
              <a:rPr lang="pt-PT" dirty="0"/>
              <a:t>w1</a:t>
            </a:r>
          </a:p>
        </p:txBody>
      </p:sp>
      <p:sp>
        <p:nvSpPr>
          <p:cNvPr id="52" name="CaixaDeTexto 51">
            <a:extLst>
              <a:ext uri="{FF2B5EF4-FFF2-40B4-BE49-F238E27FC236}">
                <a16:creationId xmlns:a16="http://schemas.microsoft.com/office/drawing/2014/main" id="{2F0C053A-66BD-911C-34FC-40C571EBFA86}"/>
              </a:ext>
            </a:extLst>
          </p:cNvPr>
          <p:cNvSpPr txBox="1"/>
          <p:nvPr/>
        </p:nvSpPr>
        <p:spPr>
          <a:xfrm>
            <a:off x="5144855" y="3377952"/>
            <a:ext cx="466794" cy="369332"/>
          </a:xfrm>
          <a:prstGeom prst="rect">
            <a:avLst/>
          </a:prstGeom>
          <a:noFill/>
        </p:spPr>
        <p:txBody>
          <a:bodyPr wrap="none" rtlCol="0">
            <a:spAutoFit/>
          </a:bodyPr>
          <a:lstStyle/>
          <a:p>
            <a:r>
              <a:rPr lang="pt-PT" dirty="0"/>
              <a:t>w5</a:t>
            </a:r>
          </a:p>
        </p:txBody>
      </p:sp>
      <p:sp>
        <p:nvSpPr>
          <p:cNvPr id="53" name="CaixaDeTexto 52">
            <a:extLst>
              <a:ext uri="{FF2B5EF4-FFF2-40B4-BE49-F238E27FC236}">
                <a16:creationId xmlns:a16="http://schemas.microsoft.com/office/drawing/2014/main" id="{77C818D3-9D44-CA20-6813-155C13EBB49D}"/>
              </a:ext>
            </a:extLst>
          </p:cNvPr>
          <p:cNvSpPr txBox="1"/>
          <p:nvPr/>
        </p:nvSpPr>
        <p:spPr>
          <a:xfrm rot="2387262">
            <a:off x="4883392" y="4022050"/>
            <a:ext cx="466794" cy="369332"/>
          </a:xfrm>
          <a:prstGeom prst="rect">
            <a:avLst/>
          </a:prstGeom>
          <a:noFill/>
        </p:spPr>
        <p:txBody>
          <a:bodyPr wrap="none" rtlCol="0">
            <a:spAutoFit/>
          </a:bodyPr>
          <a:lstStyle/>
          <a:p>
            <a:r>
              <a:rPr lang="pt-PT" dirty="0"/>
              <a:t>w7</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EAA2F0C-F2FA-0246-719F-F7F339134010}"/>
                  </a:ext>
                </a:extLst>
              </p:cNvPr>
              <p:cNvSpPr txBox="1"/>
              <p:nvPr/>
            </p:nvSpPr>
            <p:spPr>
              <a:xfrm>
                <a:off x="4023005" y="1944797"/>
                <a:ext cx="5924315"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oMath>
                </a14:m>
                <a:r>
                  <a:rPr lang="pt-PT" sz="2000" dirty="0">
                    <a:latin typeface="Calibri" panose="020F0502020204030204" pitchFamily="34" charset="0"/>
                    <a:ea typeface="Cambria Math" panose="02040503050406030204" pitchFamily="18" charset="0"/>
                    <a:cs typeface="Calibri" panose="020F0502020204030204" pitchFamily="34" charset="0"/>
                  </a:rPr>
                  <a:t> +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2</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oMath>
                </a14:m>
                <a:endParaRPr lang="pt-PT" dirty="0">
                  <a:latin typeface="Calibri" panose="020F0502020204030204" pitchFamily="34" charset="0"/>
                  <a:cs typeface="Calibri" panose="020F0502020204030204" pitchFamily="34" charset="0"/>
                </a:endParaRPr>
              </a:p>
            </p:txBody>
          </p:sp>
        </mc:Choice>
        <mc:Fallback xmlns="">
          <p:sp>
            <p:nvSpPr>
              <p:cNvPr id="7" name="CaixaDeTexto 6">
                <a:extLst>
                  <a:ext uri="{FF2B5EF4-FFF2-40B4-BE49-F238E27FC236}">
                    <a16:creationId xmlns:a16="http://schemas.microsoft.com/office/drawing/2014/main" id="{1EAA2F0C-F2FA-0246-719F-F7F339134010}"/>
                  </a:ext>
                </a:extLst>
              </p:cNvPr>
              <p:cNvSpPr txBox="1">
                <a:spLocks noRot="1" noChangeAspect="1" noMove="1" noResize="1" noEditPoints="1" noAdjustHandles="1" noChangeArrowheads="1" noChangeShapeType="1" noTextEdit="1"/>
              </p:cNvSpPr>
              <p:nvPr/>
            </p:nvSpPr>
            <p:spPr>
              <a:xfrm>
                <a:off x="4023005" y="1944797"/>
                <a:ext cx="5924315" cy="492251"/>
              </a:xfrm>
              <a:prstGeom prst="rect">
                <a:avLst/>
              </a:prstGeom>
              <a:blipFill>
                <a:blip r:embed="rId3"/>
                <a:stretch>
                  <a:fillRect l="-103" b="-9877"/>
                </a:stretch>
              </a:blipFill>
            </p:spPr>
            <p:txBody>
              <a:bodyPr/>
              <a:lstStyle/>
              <a:p>
                <a:r>
                  <a:rPr lang="pt-PT">
                    <a:noFill/>
                  </a:rPr>
                  <a:t> </a:t>
                </a:r>
              </a:p>
            </p:txBody>
          </p:sp>
        </mc:Fallback>
      </mc:AlternateContent>
      <p:sp>
        <p:nvSpPr>
          <p:cNvPr id="11" name="Seta: Para Baixo 10">
            <a:extLst>
              <a:ext uri="{FF2B5EF4-FFF2-40B4-BE49-F238E27FC236}">
                <a16:creationId xmlns:a16="http://schemas.microsoft.com/office/drawing/2014/main" id="{08470C91-22E6-FE0B-2338-5A3F826D196C}"/>
              </a:ext>
            </a:extLst>
          </p:cNvPr>
          <p:cNvSpPr/>
          <p:nvPr/>
        </p:nvSpPr>
        <p:spPr>
          <a:xfrm>
            <a:off x="4311569" y="1582540"/>
            <a:ext cx="276409" cy="3072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2" name="CaixaDeTexto 1">
            <a:extLst>
              <a:ext uri="{FF2B5EF4-FFF2-40B4-BE49-F238E27FC236}">
                <a16:creationId xmlns:a16="http://schemas.microsoft.com/office/drawing/2014/main" id="{05BE5308-27CD-DF88-7EC2-779A201601C8}"/>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53</a:t>
            </a:fld>
            <a:endParaRPr lang="pt-PT" dirty="0"/>
          </a:p>
        </p:txBody>
      </p:sp>
    </p:spTree>
    <p:extLst>
      <p:ext uri="{BB962C8B-B14F-4D97-AF65-F5344CB8AC3E}">
        <p14:creationId xmlns:p14="http://schemas.microsoft.com/office/powerpoint/2010/main" val="997471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9933C3A7-6D96-9AED-D3CE-5506117BD246}"/>
              </a:ext>
            </a:extLst>
          </p:cNvPr>
          <p:cNvSpPr/>
          <p:nvPr/>
        </p:nvSpPr>
        <p:spPr>
          <a:xfrm>
            <a:off x="6766498" y="3378099"/>
            <a:ext cx="2228907" cy="129180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EAA2F0C-F2FA-0246-719F-F7F339134010}"/>
                  </a:ext>
                </a:extLst>
              </p:cNvPr>
              <p:cNvSpPr txBox="1"/>
              <p:nvPr/>
            </p:nvSpPr>
            <p:spPr>
              <a:xfrm>
                <a:off x="159961" y="930247"/>
                <a:ext cx="4442971"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oMath>
                </a14:m>
                <a:r>
                  <a:rPr lang="pt-PT" sz="2000" dirty="0">
                    <a:ea typeface="Cambria Math" panose="02040503050406030204" pitchFamily="18" charset="0"/>
                  </a:rPr>
                  <a:t> +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2</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oMath>
                </a14:m>
                <a:endParaRPr lang="pt-PT" b="1" dirty="0"/>
              </a:p>
            </p:txBody>
          </p:sp>
        </mc:Choice>
        <mc:Fallback xmlns="">
          <p:sp>
            <p:nvSpPr>
              <p:cNvPr id="7" name="CaixaDeTexto 6">
                <a:extLst>
                  <a:ext uri="{FF2B5EF4-FFF2-40B4-BE49-F238E27FC236}">
                    <a16:creationId xmlns:a16="http://schemas.microsoft.com/office/drawing/2014/main" id="{1EAA2F0C-F2FA-0246-719F-F7F339134010}"/>
                  </a:ext>
                </a:extLst>
              </p:cNvPr>
              <p:cNvSpPr txBox="1">
                <a:spLocks noRot="1" noChangeAspect="1" noMove="1" noResize="1" noEditPoints="1" noAdjustHandles="1" noChangeArrowheads="1" noChangeShapeType="1" noTextEdit="1"/>
              </p:cNvSpPr>
              <p:nvPr/>
            </p:nvSpPr>
            <p:spPr>
              <a:xfrm>
                <a:off x="159961" y="930247"/>
                <a:ext cx="4442971" cy="492251"/>
              </a:xfrm>
              <a:prstGeom prst="rect">
                <a:avLst/>
              </a:prstGeom>
              <a:blipFill>
                <a:blip r:embed="rId2"/>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B0FFE13F-B020-455A-5566-CDAC5A6593B4}"/>
                  </a:ext>
                </a:extLst>
              </p:cNvPr>
              <p:cNvSpPr txBox="1"/>
              <p:nvPr/>
            </p:nvSpPr>
            <p:spPr>
              <a:xfrm>
                <a:off x="159960" y="2109534"/>
                <a:ext cx="7565545"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oMath>
                </a14:m>
                <a:r>
                  <a:rPr lang="pt-PT" sz="2000" dirty="0">
                    <a:ea typeface="Cambria Math" panose="02040503050406030204" pitchFamily="18" charset="0"/>
                  </a:rPr>
                  <a:t> *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oMath>
                </a14:m>
                <a:r>
                  <a:rPr lang="pt-PT" dirty="0"/>
                  <a:t>       =   0,13870  * 0,37 = </a:t>
                </a:r>
                <a:r>
                  <a:rPr lang="pt-PT" b="1" dirty="0"/>
                  <a:t>0,05540</a:t>
                </a:r>
              </a:p>
            </p:txBody>
          </p:sp>
        </mc:Choice>
        <mc:Fallback xmlns="">
          <p:sp>
            <p:nvSpPr>
              <p:cNvPr id="2" name="CaixaDeTexto 1">
                <a:extLst>
                  <a:ext uri="{FF2B5EF4-FFF2-40B4-BE49-F238E27FC236}">
                    <a16:creationId xmlns:a16="http://schemas.microsoft.com/office/drawing/2014/main" id="{B0FFE13F-B020-455A-5566-CDAC5A6593B4}"/>
                  </a:ext>
                </a:extLst>
              </p:cNvPr>
              <p:cNvSpPr txBox="1">
                <a:spLocks noRot="1" noChangeAspect="1" noMove="1" noResize="1" noEditPoints="1" noAdjustHandles="1" noChangeArrowheads="1" noChangeShapeType="1" noTextEdit="1"/>
              </p:cNvSpPr>
              <p:nvPr/>
            </p:nvSpPr>
            <p:spPr>
              <a:xfrm>
                <a:off x="159960" y="2109534"/>
                <a:ext cx="7565545" cy="492251"/>
              </a:xfrm>
              <a:prstGeom prst="rect">
                <a:avLst/>
              </a:prstGeom>
              <a:blipFill>
                <a:blip r:embed="rId3"/>
                <a:stretch>
                  <a:fillRect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6201FE57-5F93-E988-F85E-77C4881E6242}"/>
                  </a:ext>
                </a:extLst>
              </p:cNvPr>
              <p:cNvSpPr txBox="1"/>
              <p:nvPr/>
            </p:nvSpPr>
            <p:spPr>
              <a:xfrm>
                <a:off x="159961" y="2988424"/>
                <a:ext cx="5924315"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den>
                    </m:f>
                  </m:oMath>
                </a14:m>
                <a:r>
                  <a:rPr lang="pt-PT" sz="2000" dirty="0">
                    <a:ea typeface="Cambria Math" panose="02040503050406030204" pitchFamily="18" charset="0"/>
                  </a:rPr>
                  <a:t> *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𝑜</m:t>
                        </m:r>
                        <m:r>
                          <a:rPr lang="pt-PT" sz="2000" i="1">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0</m:t>
                        </m:r>
                        <m:r>
                          <a:rPr lang="pt-PT" sz="2000" i="1">
                            <a:latin typeface="Cambria Math" panose="02040503050406030204" pitchFamily="18" charset="0"/>
                            <a:ea typeface="Cambria Math" panose="02040503050406030204" pitchFamily="18" charset="0"/>
                          </a:rPr>
                          <m:t>1)</m:t>
                        </m:r>
                      </m:den>
                    </m:f>
                  </m:oMath>
                </a14:m>
                <a:r>
                  <a:rPr lang="pt-PT" sz="2000" dirty="0">
                    <a:ea typeface="Cambria Math" panose="02040503050406030204" pitchFamily="18" charset="0"/>
                  </a:rPr>
                  <a:t>  </a:t>
                </a:r>
                <a:r>
                  <a:rPr lang="pt-PT" dirty="0"/>
                  <a:t>(=)</a:t>
                </a:r>
              </a:p>
            </p:txBody>
          </p:sp>
        </mc:Choice>
        <mc:Fallback xmlns="">
          <p:sp>
            <p:nvSpPr>
              <p:cNvPr id="6" name="CaixaDeTexto 5">
                <a:extLst>
                  <a:ext uri="{FF2B5EF4-FFF2-40B4-BE49-F238E27FC236}">
                    <a16:creationId xmlns:a16="http://schemas.microsoft.com/office/drawing/2014/main" id="{6201FE57-5F93-E988-F85E-77C4881E6242}"/>
                  </a:ext>
                </a:extLst>
              </p:cNvPr>
              <p:cNvSpPr txBox="1">
                <a:spLocks noRot="1" noChangeAspect="1" noMove="1" noResize="1" noEditPoints="1" noAdjustHandles="1" noChangeArrowheads="1" noChangeShapeType="1" noTextEdit="1"/>
              </p:cNvSpPr>
              <p:nvPr/>
            </p:nvSpPr>
            <p:spPr>
              <a:xfrm>
                <a:off x="159961" y="2988424"/>
                <a:ext cx="5924315" cy="492251"/>
              </a:xfrm>
              <a:prstGeom prst="rect">
                <a:avLst/>
              </a:prstGeom>
              <a:blipFill>
                <a:blip r:embed="rId4"/>
                <a:stretch>
                  <a:fillRect b="-9877"/>
                </a:stretch>
              </a:blipFill>
            </p:spPr>
            <p:txBody>
              <a:bodyPr/>
              <a:lstStyle/>
              <a:p>
                <a:r>
                  <a:rPr lang="en-US">
                    <a:noFill/>
                  </a:rPr>
                  <a:t> </a:t>
                </a:r>
              </a:p>
            </p:txBody>
          </p:sp>
        </mc:Fallback>
      </mc:AlternateContent>
      <p:cxnSp>
        <p:nvCxnSpPr>
          <p:cNvPr id="70" name="Conexão reta 69">
            <a:extLst>
              <a:ext uri="{FF2B5EF4-FFF2-40B4-BE49-F238E27FC236}">
                <a16:creationId xmlns:a16="http://schemas.microsoft.com/office/drawing/2014/main" id="{E9E264B0-92ED-9066-5FD9-09AF70424741}"/>
              </a:ext>
            </a:extLst>
          </p:cNvPr>
          <p:cNvCxnSpPr>
            <a:cxnSpLocks/>
          </p:cNvCxnSpPr>
          <p:nvPr/>
        </p:nvCxnSpPr>
        <p:spPr>
          <a:xfrm flipV="1">
            <a:off x="1770982" y="1540551"/>
            <a:ext cx="0" cy="2478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exão reta 70">
            <a:extLst>
              <a:ext uri="{FF2B5EF4-FFF2-40B4-BE49-F238E27FC236}">
                <a16:creationId xmlns:a16="http://schemas.microsoft.com/office/drawing/2014/main" id="{7AC9533D-893A-B76B-9675-4D0059648AD0}"/>
              </a:ext>
            </a:extLst>
          </p:cNvPr>
          <p:cNvCxnSpPr>
            <a:cxnSpLocks/>
          </p:cNvCxnSpPr>
          <p:nvPr/>
        </p:nvCxnSpPr>
        <p:spPr>
          <a:xfrm flipH="1">
            <a:off x="642757" y="1789736"/>
            <a:ext cx="1128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xão reta unidirecional 80">
            <a:extLst>
              <a:ext uri="{FF2B5EF4-FFF2-40B4-BE49-F238E27FC236}">
                <a16:creationId xmlns:a16="http://schemas.microsoft.com/office/drawing/2014/main" id="{80B9A27C-4258-8ADC-7421-ED8FA390396C}"/>
              </a:ext>
            </a:extLst>
          </p:cNvPr>
          <p:cNvCxnSpPr>
            <a:cxnSpLocks/>
          </p:cNvCxnSpPr>
          <p:nvPr/>
        </p:nvCxnSpPr>
        <p:spPr>
          <a:xfrm>
            <a:off x="642757" y="1783483"/>
            <a:ext cx="0" cy="285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CaixaDeTexto 86">
                <a:extLst>
                  <a:ext uri="{FF2B5EF4-FFF2-40B4-BE49-F238E27FC236}">
                    <a16:creationId xmlns:a16="http://schemas.microsoft.com/office/drawing/2014/main" id="{DF03FCBD-4449-7A13-9C91-9A04BD1B3050}"/>
                  </a:ext>
                </a:extLst>
              </p:cNvPr>
              <p:cNvSpPr txBox="1"/>
              <p:nvPr/>
            </p:nvSpPr>
            <p:spPr>
              <a:xfrm>
                <a:off x="159960" y="3666472"/>
                <a:ext cx="5924315" cy="440570"/>
              </a:xfrm>
              <a:prstGeom prst="rect">
                <a:avLst/>
              </a:prstGeom>
              <a:noFill/>
            </p:spPr>
            <p:txBody>
              <a:bodyPr wrap="square" lIns="0" tIns="0" rIns="0" bIns="0" rtlCol="0">
                <a:spAutoFit/>
              </a:bodyPr>
              <a:lstStyle/>
              <a:p>
                <a14:m>
                  <m:oMath xmlns:m="http://schemas.openxmlformats.org/officeDocument/2006/math">
                    <m:f>
                      <m:fPr>
                        <m:ctrlPr>
                          <a:rPr lang="pt-PT" i="1" smtClean="0">
                            <a:latin typeface="Cambria Math" panose="02040503050406030204" pitchFamily="18" charset="0"/>
                          </a:rPr>
                        </m:ctrlPr>
                      </m:fPr>
                      <m:num>
                        <m:r>
                          <a:rPr lang="pt-PT">
                            <a:latin typeface="Cambria Math" panose="02040503050406030204" pitchFamily="18" charset="0"/>
                          </a:rPr>
                          <m:t>𝜕</m:t>
                        </m:r>
                        <m:r>
                          <a:rPr lang="pt-PT">
                            <a:latin typeface="Cambria Math" panose="02040503050406030204" pitchFamily="18" charset="0"/>
                          </a:rPr>
                          <m:t>𝐸𝑜</m:t>
                        </m:r>
                        <m:r>
                          <a:rPr lang="pt-PT">
                            <a:latin typeface="Cambria Math" panose="02040503050406030204" pitchFamily="18" charset="0"/>
                          </a:rPr>
                          <m:t>1</m:t>
                        </m:r>
                      </m:num>
                      <m:den>
                        <m:r>
                          <a:rPr lang="pt-PT">
                            <a:latin typeface="Cambria Math" panose="02040503050406030204" pitchFamily="18" charset="0"/>
                          </a:rPr>
                          <m:t>𝜕</m:t>
                        </m:r>
                        <m:r>
                          <a:rPr lang="pt-PT">
                            <a:latin typeface="Cambria Math" panose="02040503050406030204" pitchFamily="18" charset="0"/>
                          </a:rPr>
                          <m:t>𝐸𝑛𝑡𝑟𝑎𝑑𝑎</m:t>
                        </m:r>
                        <m:r>
                          <a:rPr lang="pt-PT">
                            <a:latin typeface="Cambria Math" panose="02040503050406030204" pitchFamily="18" charset="0"/>
                          </a:rPr>
                          <m:t>(</m:t>
                        </m:r>
                        <m:r>
                          <a:rPr lang="pt-PT">
                            <a:latin typeface="Cambria Math" panose="02040503050406030204" pitchFamily="18" charset="0"/>
                          </a:rPr>
                          <m:t>h</m:t>
                        </m:r>
                        <m:r>
                          <a:rPr lang="pt-PT">
                            <a:latin typeface="Cambria Math" panose="02040503050406030204" pitchFamily="18" charset="0"/>
                          </a:rPr>
                          <m:t>1)</m:t>
                        </m:r>
                      </m:den>
                    </m:f>
                    <m:r>
                      <a:rPr lang="pt-PT">
                        <a:latin typeface="Cambria Math" panose="02040503050406030204" pitchFamily="18" charset="0"/>
                      </a:rPr>
                      <m:t>=</m:t>
                    </m:r>
                    <m:r>
                      <m:rPr>
                        <m:nor/>
                      </m:rPr>
                      <a:rPr lang="pt-PT" dirty="0">
                        <a:latin typeface="Calibri" panose="020F0502020204030204" pitchFamily="34" charset="0"/>
                        <a:cs typeface="Calibri" panose="020F0502020204030204" pitchFamily="34" charset="0"/>
                      </a:rPr>
                      <m:t>0,67657</m:t>
                    </m:r>
                    <m:r>
                      <m:rPr>
                        <m:nor/>
                      </m:rPr>
                      <a:rPr lang="pt-PT" b="0" i="0" dirty="0" smtClean="0">
                        <a:latin typeface="Calibri" panose="020F0502020204030204" pitchFamily="34" charset="0"/>
                        <a:cs typeface="Calibri" panose="020F0502020204030204" pitchFamily="34" charset="0"/>
                      </a:rPr>
                      <m:t> ∗</m:t>
                    </m:r>
                  </m:oMath>
                </a14:m>
                <a:r>
                  <a:rPr lang="pt-PT" dirty="0">
                    <a:latin typeface="Calibri" panose="020F0502020204030204" pitchFamily="34" charset="0"/>
                    <a:cs typeface="Calibri" panose="020F0502020204030204" pitchFamily="34" charset="0"/>
                  </a:rPr>
                  <a:t> </a:t>
                </a:r>
                <a14:m>
                  <m:oMath xmlns:m="http://schemas.openxmlformats.org/officeDocument/2006/math">
                    <m:r>
                      <a:rPr lang="pt-PT" i="1">
                        <a:latin typeface="Cambria Math" panose="02040503050406030204" pitchFamily="18" charset="0"/>
                      </a:rPr>
                      <m:t>0</m:t>
                    </m:r>
                    <m:r>
                      <a:rPr lang="pt-PT">
                        <a:latin typeface="Cambria Math" panose="02040503050406030204" pitchFamily="18" charset="0"/>
                      </a:rPr>
                      <m:t>,</m:t>
                    </m:r>
                    <m:r>
                      <a:rPr lang="pt-PT" b="0" i="1" smtClean="0">
                        <a:latin typeface="Cambria Math" panose="02040503050406030204" pitchFamily="18" charset="0"/>
                      </a:rPr>
                      <m:t>21519</m:t>
                    </m:r>
                  </m:oMath>
                </a14:m>
                <a:r>
                  <a:rPr lang="pt-PT" dirty="0">
                    <a:latin typeface="Calibri" panose="020F0502020204030204" pitchFamily="34" charset="0"/>
                    <a:cs typeface="Calibri" panose="020F0502020204030204" pitchFamily="34" charset="0"/>
                  </a:rPr>
                  <a:t> = </a:t>
                </a:r>
                <a:r>
                  <a:rPr lang="pt-PT" b="1" dirty="0">
                    <a:latin typeface="Calibri" panose="020F0502020204030204" pitchFamily="34" charset="0"/>
                    <a:cs typeface="Calibri" panose="020F0502020204030204" pitchFamily="34" charset="0"/>
                  </a:rPr>
                  <a:t>0,13850</a:t>
                </a:r>
              </a:p>
            </p:txBody>
          </p:sp>
        </mc:Choice>
        <mc:Fallback xmlns="">
          <p:sp>
            <p:nvSpPr>
              <p:cNvPr id="87" name="CaixaDeTexto 86">
                <a:extLst>
                  <a:ext uri="{FF2B5EF4-FFF2-40B4-BE49-F238E27FC236}">
                    <a16:creationId xmlns:a16="http://schemas.microsoft.com/office/drawing/2014/main" id="{DF03FCBD-4449-7A13-9C91-9A04BD1B3050}"/>
                  </a:ext>
                </a:extLst>
              </p:cNvPr>
              <p:cNvSpPr txBox="1">
                <a:spLocks noRot="1" noChangeAspect="1" noMove="1" noResize="1" noEditPoints="1" noAdjustHandles="1" noChangeArrowheads="1" noChangeShapeType="1" noTextEdit="1"/>
              </p:cNvSpPr>
              <p:nvPr/>
            </p:nvSpPr>
            <p:spPr>
              <a:xfrm>
                <a:off x="159960" y="3666472"/>
                <a:ext cx="5924315" cy="440570"/>
              </a:xfrm>
              <a:prstGeom prst="rect">
                <a:avLst/>
              </a:prstGeom>
              <a:blipFill>
                <a:blip r:embed="rId5"/>
                <a:stretch>
                  <a:fillRect l="-1029" t="-1370" b="-17808"/>
                </a:stretch>
              </a:blipFill>
            </p:spPr>
            <p:txBody>
              <a:bodyPr/>
              <a:lstStyle/>
              <a:p>
                <a:r>
                  <a:rPr lang="en-US">
                    <a:noFill/>
                  </a:rPr>
                  <a:t> </a:t>
                </a:r>
              </a:p>
            </p:txBody>
          </p:sp>
        </mc:Fallback>
      </mc:AlternateContent>
      <p:sp>
        <p:nvSpPr>
          <p:cNvPr id="108" name="Título 1">
            <a:extLst>
              <a:ext uri="{FF2B5EF4-FFF2-40B4-BE49-F238E27FC236}">
                <a16:creationId xmlns:a16="http://schemas.microsoft.com/office/drawing/2014/main" id="{6323C9B8-4B75-641B-51B7-2E1415B8EB28}"/>
              </a:ext>
            </a:extLst>
          </p:cNvPr>
          <p:cNvSpPr txBox="1">
            <a:spLocks/>
          </p:cNvSpPr>
          <p:nvPr/>
        </p:nvSpPr>
        <p:spPr>
          <a:xfrm>
            <a:off x="44090" y="40276"/>
            <a:ext cx="112189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Derivada parcial em função Logística </a:t>
            </a:r>
            <a:r>
              <a:rPr lang="en-US" sz="2400" b="1" dirty="0">
                <a:solidFill>
                  <a:schemeClr val="bg1"/>
                </a:solidFill>
                <a:latin typeface="Calibri"/>
                <a:ea typeface="SimSun"/>
                <a:cs typeface="Calibri"/>
              </a:rPr>
              <a:t>(Exemplo) </a:t>
            </a:r>
            <a:endParaRPr lang="en-US" sz="2400" dirty="0">
              <a:solidFill>
                <a:schemeClr val="bg1"/>
              </a:solidFill>
              <a:cs typeface="Calibri"/>
            </a:endParaRPr>
          </a:p>
          <a:p>
            <a:pPr algn="ctr"/>
            <a:endParaRPr lang="pt-BR" sz="2400" b="1" dirty="0">
              <a:solidFill>
                <a:schemeClr val="bg1"/>
              </a:solidFill>
            </a:endParaRPr>
          </a:p>
        </p:txBody>
      </p:sp>
      <p:sp>
        <p:nvSpPr>
          <p:cNvPr id="111" name="CaixaDeTexto 110">
            <a:extLst>
              <a:ext uri="{FF2B5EF4-FFF2-40B4-BE49-F238E27FC236}">
                <a16:creationId xmlns:a16="http://schemas.microsoft.com/office/drawing/2014/main" id="{0C879A7D-FAA7-58A7-3B2A-4F83E8F2DC08}"/>
              </a:ext>
            </a:extLst>
          </p:cNvPr>
          <p:cNvSpPr txBox="1"/>
          <p:nvPr/>
        </p:nvSpPr>
        <p:spPr>
          <a:xfrm>
            <a:off x="320753" y="5740248"/>
            <a:ext cx="5635175" cy="369332"/>
          </a:xfrm>
          <a:prstGeom prst="rect">
            <a:avLst/>
          </a:prstGeom>
          <a:noFill/>
        </p:spPr>
        <p:txBody>
          <a:bodyPr wrap="square">
            <a:spAutoFit/>
          </a:bodyPr>
          <a:lstStyle/>
          <a:p>
            <a:r>
              <a:rPr lang="pt-PT" sz="1800" dirty="0">
                <a:latin typeface="Calibri"/>
                <a:ea typeface="SimSun"/>
                <a:cs typeface="Calibri"/>
              </a:rPr>
              <a:t>Entrada(o1) = w5*Saída(h1) + w7* Saída(h2) + b2,1*1  (=)</a:t>
            </a:r>
            <a:endParaRPr lang="pt-PT" dirty="0"/>
          </a:p>
        </p:txBody>
      </p:sp>
      <mc:AlternateContent xmlns:mc="http://schemas.openxmlformats.org/markup-compatibility/2006" xmlns:a14="http://schemas.microsoft.com/office/drawing/2010/main">
        <mc:Choice Requires="a14">
          <p:sp>
            <p:nvSpPr>
              <p:cNvPr id="112" name="CaixaDeTexto 111">
                <a:extLst>
                  <a:ext uri="{FF2B5EF4-FFF2-40B4-BE49-F238E27FC236}">
                    <a16:creationId xmlns:a16="http://schemas.microsoft.com/office/drawing/2014/main" id="{767DEA51-3CBB-6F98-BC11-A18089A03744}"/>
                  </a:ext>
                </a:extLst>
              </p:cNvPr>
              <p:cNvSpPr txBox="1"/>
              <p:nvPr/>
            </p:nvSpPr>
            <p:spPr>
              <a:xfrm>
                <a:off x="320754" y="6171585"/>
                <a:ext cx="2539677" cy="535275"/>
              </a:xfrm>
              <a:prstGeom prst="rect">
                <a:avLst/>
              </a:prstGeom>
              <a:noFill/>
            </p:spPr>
            <p:txBody>
              <a:bodyPr wrap="square">
                <a:spAutoFit/>
              </a:bodyPr>
              <a:lstStyle/>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𝐸𝑛𝑡𝑟𝑎𝑑𝑎</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𝑜</m:t>
                        </m:r>
                        <m:r>
                          <a:rPr lang="pt-PT" sz="1800" b="0" i="1" smtClean="0">
                            <a:latin typeface="Cambria Math" panose="02040503050406030204" pitchFamily="18" charset="0"/>
                            <a:ea typeface="Cambria Math" panose="02040503050406030204" pitchFamily="18" charset="0"/>
                          </a:rPr>
                          <m:t>1)</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𝑆𝑎</m:t>
                        </m:r>
                        <m:r>
                          <a:rPr lang="pt-PT" sz="1800" b="0" i="1" smtClean="0">
                            <a:latin typeface="Cambria Math" panose="02040503050406030204" pitchFamily="18" charset="0"/>
                            <a:ea typeface="Cambria Math" panose="02040503050406030204" pitchFamily="18" charset="0"/>
                          </a:rPr>
                          <m:t>í</m:t>
                        </m:r>
                        <m:r>
                          <a:rPr lang="pt-PT" sz="1800" b="0" i="1" smtClean="0">
                            <a:latin typeface="Cambria Math" panose="02040503050406030204" pitchFamily="18" charset="0"/>
                            <a:ea typeface="Cambria Math" panose="02040503050406030204" pitchFamily="18" charset="0"/>
                          </a:rPr>
                          <m:t>𝑑𝑎</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h</m:t>
                        </m:r>
                        <m:r>
                          <a:rPr lang="pt-PT" sz="1800" i="1">
                            <a:latin typeface="Cambria Math" panose="02040503050406030204" pitchFamily="18" charset="0"/>
                            <a:ea typeface="Cambria Math" panose="02040503050406030204" pitchFamily="18" charset="0"/>
                          </a:rPr>
                          <m:t>1)</m:t>
                        </m:r>
                      </m:den>
                    </m:f>
                    <m:r>
                      <a:rPr lang="pt-PT" sz="1800" i="1">
                        <a:latin typeface="Cambria Math" panose="02040503050406030204" pitchFamily="18" charset="0"/>
                        <a:ea typeface="Cambria Math" panose="02040503050406030204" pitchFamily="18" charset="0"/>
                      </a:rPr>
                      <m:t> </m:t>
                    </m:r>
                  </m:oMath>
                </a14:m>
                <a:r>
                  <a:rPr lang="pt-PT" sz="1800" dirty="0">
                    <a:ea typeface="SimSun"/>
                    <a:cs typeface="Calibri"/>
                  </a:rPr>
                  <a:t>= w5 = </a:t>
                </a:r>
                <a:r>
                  <a:rPr lang="pt-PT" sz="1800" b="1" dirty="0">
                    <a:ea typeface="SimSun"/>
                    <a:cs typeface="Calibri"/>
                  </a:rPr>
                  <a:t>0,37</a:t>
                </a:r>
                <a:endParaRPr lang="pt-PT" b="1" dirty="0"/>
              </a:p>
            </p:txBody>
          </p:sp>
        </mc:Choice>
        <mc:Fallback xmlns="">
          <p:sp>
            <p:nvSpPr>
              <p:cNvPr id="112" name="CaixaDeTexto 111">
                <a:extLst>
                  <a:ext uri="{FF2B5EF4-FFF2-40B4-BE49-F238E27FC236}">
                    <a16:creationId xmlns:a16="http://schemas.microsoft.com/office/drawing/2014/main" id="{767DEA51-3CBB-6F98-BC11-A18089A03744}"/>
                  </a:ext>
                </a:extLst>
              </p:cNvPr>
              <p:cNvSpPr txBox="1">
                <a:spLocks noRot="1" noChangeAspect="1" noMove="1" noResize="1" noEditPoints="1" noAdjustHandles="1" noChangeArrowheads="1" noChangeShapeType="1" noTextEdit="1"/>
              </p:cNvSpPr>
              <p:nvPr/>
            </p:nvSpPr>
            <p:spPr>
              <a:xfrm>
                <a:off x="320754" y="6171585"/>
                <a:ext cx="2539677" cy="535275"/>
              </a:xfrm>
              <a:prstGeom prst="rect">
                <a:avLst/>
              </a:prstGeom>
              <a:blipFill>
                <a:blip r:embed="rId6"/>
                <a:stretch>
                  <a:fillRect b="-5682"/>
                </a:stretch>
              </a:blipFill>
            </p:spPr>
            <p:txBody>
              <a:bodyPr/>
              <a:lstStyle/>
              <a:p>
                <a:r>
                  <a:rPr lang="en-US">
                    <a:noFill/>
                  </a:rPr>
                  <a:t> </a:t>
                </a:r>
              </a:p>
            </p:txBody>
          </p:sp>
        </mc:Fallback>
      </mc:AlternateContent>
      <p:cxnSp>
        <p:nvCxnSpPr>
          <p:cNvPr id="113" name="Conexão reta 112">
            <a:extLst>
              <a:ext uri="{FF2B5EF4-FFF2-40B4-BE49-F238E27FC236}">
                <a16:creationId xmlns:a16="http://schemas.microsoft.com/office/drawing/2014/main" id="{B6A558A9-72DD-6378-A7A7-63AA2824D6FE}"/>
              </a:ext>
            </a:extLst>
          </p:cNvPr>
          <p:cNvCxnSpPr>
            <a:cxnSpLocks/>
          </p:cNvCxnSpPr>
          <p:nvPr/>
        </p:nvCxnSpPr>
        <p:spPr>
          <a:xfrm flipV="1">
            <a:off x="4572000" y="3856892"/>
            <a:ext cx="765108" cy="641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6" name="Conexão reta unidirecional 115">
            <a:extLst>
              <a:ext uri="{FF2B5EF4-FFF2-40B4-BE49-F238E27FC236}">
                <a16:creationId xmlns:a16="http://schemas.microsoft.com/office/drawing/2014/main" id="{D7B9648A-2550-CB56-A602-160E756A1457}"/>
              </a:ext>
            </a:extLst>
          </p:cNvPr>
          <p:cNvCxnSpPr>
            <a:cxnSpLocks/>
          </p:cNvCxnSpPr>
          <p:nvPr/>
        </p:nvCxnSpPr>
        <p:spPr>
          <a:xfrm flipV="1">
            <a:off x="5337108" y="2458525"/>
            <a:ext cx="0" cy="139836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4" name="Chaveta à esquerda 133">
            <a:extLst>
              <a:ext uri="{FF2B5EF4-FFF2-40B4-BE49-F238E27FC236}">
                <a16:creationId xmlns:a16="http://schemas.microsoft.com/office/drawing/2014/main" id="{5ED67610-37B4-3A80-CACE-9C8510F76513}"/>
              </a:ext>
            </a:extLst>
          </p:cNvPr>
          <p:cNvSpPr/>
          <p:nvPr/>
        </p:nvSpPr>
        <p:spPr>
          <a:xfrm rot="16200000">
            <a:off x="2072340" y="3519690"/>
            <a:ext cx="542929" cy="15064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136" name="CaixaDeTexto 135">
            <a:extLst>
              <a:ext uri="{FF2B5EF4-FFF2-40B4-BE49-F238E27FC236}">
                <a16:creationId xmlns:a16="http://schemas.microsoft.com/office/drawing/2014/main" id="{9816EACE-542E-4A3C-4016-CA93719B9FF9}"/>
              </a:ext>
            </a:extLst>
          </p:cNvPr>
          <p:cNvSpPr txBox="1"/>
          <p:nvPr/>
        </p:nvSpPr>
        <p:spPr>
          <a:xfrm>
            <a:off x="434019" y="4238046"/>
            <a:ext cx="3875836" cy="553998"/>
          </a:xfrm>
          <a:prstGeom prst="rect">
            <a:avLst/>
          </a:prstGeom>
          <a:noFill/>
        </p:spPr>
        <p:txBody>
          <a:bodyPr wrap="square" lIns="0" tIns="0" rIns="0" bIns="0" rtlCol="0">
            <a:spAutoFit/>
          </a:bodyPr>
          <a:lstStyle/>
          <a:p>
            <a:endParaRPr lang="pt-PT" dirty="0">
              <a:latin typeface="Cambria Math" panose="02040503050406030204" pitchFamily="18" charset="0"/>
            </a:endParaRPr>
          </a:p>
          <a:p>
            <a:r>
              <a:rPr lang="pt-PT" dirty="0">
                <a:latin typeface="Calibri" panose="020F0502020204030204" pitchFamily="34" charset="0"/>
                <a:cs typeface="Calibri" panose="020F0502020204030204" pitchFamily="34" charset="0"/>
              </a:rPr>
              <a:t>Resultados calculados anteriormente	</a:t>
            </a:r>
          </a:p>
        </p:txBody>
      </p:sp>
      <p:cxnSp>
        <p:nvCxnSpPr>
          <p:cNvPr id="152" name="Conexão reta 151">
            <a:extLst>
              <a:ext uri="{FF2B5EF4-FFF2-40B4-BE49-F238E27FC236}">
                <a16:creationId xmlns:a16="http://schemas.microsoft.com/office/drawing/2014/main" id="{0638A03E-0C4D-0BA1-EE5E-121007D8630D}"/>
              </a:ext>
            </a:extLst>
          </p:cNvPr>
          <p:cNvCxnSpPr>
            <a:cxnSpLocks/>
          </p:cNvCxnSpPr>
          <p:nvPr/>
        </p:nvCxnSpPr>
        <p:spPr>
          <a:xfrm flipV="1">
            <a:off x="1961361" y="2538046"/>
            <a:ext cx="0" cy="153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Conexão reta 152">
            <a:extLst>
              <a:ext uri="{FF2B5EF4-FFF2-40B4-BE49-F238E27FC236}">
                <a16:creationId xmlns:a16="http://schemas.microsoft.com/office/drawing/2014/main" id="{1321B3C8-2CAC-D23A-07D3-4C50651F9415}"/>
              </a:ext>
            </a:extLst>
          </p:cNvPr>
          <p:cNvCxnSpPr>
            <a:cxnSpLocks/>
          </p:cNvCxnSpPr>
          <p:nvPr/>
        </p:nvCxnSpPr>
        <p:spPr>
          <a:xfrm flipH="1">
            <a:off x="833136" y="2692413"/>
            <a:ext cx="1128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Conexão reta unidirecional 153">
            <a:extLst>
              <a:ext uri="{FF2B5EF4-FFF2-40B4-BE49-F238E27FC236}">
                <a16:creationId xmlns:a16="http://schemas.microsoft.com/office/drawing/2014/main" id="{B3059115-B234-8D7F-5C23-72521689D844}"/>
              </a:ext>
            </a:extLst>
          </p:cNvPr>
          <p:cNvCxnSpPr>
            <a:cxnSpLocks/>
          </p:cNvCxnSpPr>
          <p:nvPr/>
        </p:nvCxnSpPr>
        <p:spPr>
          <a:xfrm>
            <a:off x="833136" y="2686160"/>
            <a:ext cx="0" cy="285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exão reta 159">
            <a:extLst>
              <a:ext uri="{FF2B5EF4-FFF2-40B4-BE49-F238E27FC236}">
                <a16:creationId xmlns:a16="http://schemas.microsoft.com/office/drawing/2014/main" id="{5F021AE0-8191-485B-B7A4-003C3E1FBFD9}"/>
              </a:ext>
            </a:extLst>
          </p:cNvPr>
          <p:cNvCxnSpPr>
            <a:cxnSpLocks/>
          </p:cNvCxnSpPr>
          <p:nvPr/>
        </p:nvCxnSpPr>
        <p:spPr>
          <a:xfrm>
            <a:off x="3008603" y="6424246"/>
            <a:ext cx="318391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1" name="Conexão reta unidirecional 160">
            <a:extLst>
              <a:ext uri="{FF2B5EF4-FFF2-40B4-BE49-F238E27FC236}">
                <a16:creationId xmlns:a16="http://schemas.microsoft.com/office/drawing/2014/main" id="{883025E7-F16B-9B5E-A30B-FC640B23D665}"/>
              </a:ext>
            </a:extLst>
          </p:cNvPr>
          <p:cNvCxnSpPr>
            <a:cxnSpLocks/>
          </p:cNvCxnSpPr>
          <p:nvPr/>
        </p:nvCxnSpPr>
        <p:spPr>
          <a:xfrm flipV="1">
            <a:off x="6192515" y="2485385"/>
            <a:ext cx="0" cy="396572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xão reta unidirecional 2">
            <a:extLst>
              <a:ext uri="{FF2B5EF4-FFF2-40B4-BE49-F238E27FC236}">
                <a16:creationId xmlns:a16="http://schemas.microsoft.com/office/drawing/2014/main" id="{DEC05A6D-F98E-23D5-AD64-E31422E0FCA0}"/>
              </a:ext>
            </a:extLst>
          </p:cNvPr>
          <p:cNvCxnSpPr>
            <a:cxnSpLocks/>
          </p:cNvCxnSpPr>
          <p:nvPr/>
        </p:nvCxnSpPr>
        <p:spPr>
          <a:xfrm flipV="1">
            <a:off x="2083811" y="1497814"/>
            <a:ext cx="0" cy="28566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xão reta 4">
            <a:extLst>
              <a:ext uri="{FF2B5EF4-FFF2-40B4-BE49-F238E27FC236}">
                <a16:creationId xmlns:a16="http://schemas.microsoft.com/office/drawing/2014/main" id="{CCF689CE-B854-2077-DFCD-72DA83FFB593}"/>
              </a:ext>
            </a:extLst>
          </p:cNvPr>
          <p:cNvCxnSpPr>
            <a:cxnSpLocks/>
          </p:cNvCxnSpPr>
          <p:nvPr/>
        </p:nvCxnSpPr>
        <p:spPr>
          <a:xfrm flipV="1">
            <a:off x="6805628" y="1783483"/>
            <a:ext cx="0" cy="2478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Conexão reta 7">
            <a:extLst>
              <a:ext uri="{FF2B5EF4-FFF2-40B4-BE49-F238E27FC236}">
                <a16:creationId xmlns:a16="http://schemas.microsoft.com/office/drawing/2014/main" id="{CFB2E1F5-7C14-0816-D932-39D39939C303}"/>
              </a:ext>
            </a:extLst>
          </p:cNvPr>
          <p:cNvCxnSpPr>
            <a:cxnSpLocks/>
          </p:cNvCxnSpPr>
          <p:nvPr/>
        </p:nvCxnSpPr>
        <p:spPr>
          <a:xfrm flipH="1">
            <a:off x="2083811" y="1783483"/>
            <a:ext cx="472181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49745471-9819-D766-282A-7F0562C658C6}"/>
              </a:ext>
            </a:extLst>
          </p:cNvPr>
          <p:cNvSpPr txBox="1"/>
          <p:nvPr/>
        </p:nvSpPr>
        <p:spPr>
          <a:xfrm>
            <a:off x="6962390" y="5591300"/>
            <a:ext cx="2140620" cy="830997"/>
          </a:xfrm>
          <a:prstGeom prst="rect">
            <a:avLst/>
          </a:prstGeom>
          <a:noFill/>
        </p:spPr>
        <p:txBody>
          <a:bodyPr wrap="square" lIns="0" tIns="0" rIns="0" bIns="0" rtlCol="0">
            <a:spAutoFit/>
          </a:bodyPr>
          <a:lstStyle/>
          <a:p>
            <a:endParaRPr lang="pt-PT" dirty="0">
              <a:latin typeface="Calibri" panose="020F0502020204030204" pitchFamily="34" charset="0"/>
              <a:cs typeface="Calibri" panose="020F0502020204030204" pitchFamily="34" charset="0"/>
            </a:endParaRPr>
          </a:p>
          <a:p>
            <a:pPr algn="ctr"/>
            <a:r>
              <a:rPr lang="pt-PT" dirty="0">
                <a:latin typeface="Calibri" panose="020F0502020204030204" pitchFamily="34" charset="0"/>
                <a:cs typeface="Calibri" panose="020F0502020204030204" pitchFamily="34" charset="0"/>
              </a:rPr>
              <a:t>Derivada em </a:t>
            </a:r>
          </a:p>
          <a:p>
            <a:pPr algn="ctr"/>
            <a:r>
              <a:rPr lang="pt-PT" dirty="0">
                <a:latin typeface="Calibri" panose="020F0502020204030204" pitchFamily="34" charset="0"/>
                <a:cs typeface="Calibri" panose="020F0502020204030204" pitchFamily="34" charset="0"/>
              </a:rPr>
              <a:t>ordem “Saída(h1)”</a:t>
            </a:r>
            <a:r>
              <a:rPr lang="pt-PT" i="1" dirty="0">
                <a:latin typeface="Cambria Math" panose="02040503050406030204" pitchFamily="18" charset="0"/>
              </a:rPr>
              <a:t>	</a:t>
            </a:r>
          </a:p>
        </p:txBody>
      </p:sp>
      <p:sp>
        <p:nvSpPr>
          <p:cNvPr id="9" name="Chaveta à esquerda 8">
            <a:extLst>
              <a:ext uri="{FF2B5EF4-FFF2-40B4-BE49-F238E27FC236}">
                <a16:creationId xmlns:a16="http://schemas.microsoft.com/office/drawing/2014/main" id="{4061B838-B693-FA62-BFCF-C6F67EC9A1DB}"/>
              </a:ext>
            </a:extLst>
          </p:cNvPr>
          <p:cNvSpPr/>
          <p:nvPr/>
        </p:nvSpPr>
        <p:spPr>
          <a:xfrm rot="10800000">
            <a:off x="6283571" y="5703846"/>
            <a:ext cx="792476" cy="833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11" name="CaixaDeTexto 10">
            <a:extLst>
              <a:ext uri="{FF2B5EF4-FFF2-40B4-BE49-F238E27FC236}">
                <a16:creationId xmlns:a16="http://schemas.microsoft.com/office/drawing/2014/main" id="{2B8855B5-620A-1E00-5208-AD1C9B926606}"/>
              </a:ext>
            </a:extLst>
          </p:cNvPr>
          <p:cNvSpPr txBox="1"/>
          <p:nvPr/>
        </p:nvSpPr>
        <p:spPr>
          <a:xfrm>
            <a:off x="6289883" y="3203676"/>
            <a:ext cx="2140620" cy="553998"/>
          </a:xfrm>
          <a:prstGeom prst="rect">
            <a:avLst/>
          </a:prstGeom>
          <a:noFill/>
        </p:spPr>
        <p:txBody>
          <a:bodyPr wrap="square" lIns="0" tIns="0" rIns="0" bIns="0" rtlCol="0">
            <a:spAutoFit/>
          </a:bodyPr>
          <a:lstStyle/>
          <a:p>
            <a:endParaRPr lang="pt-PT" dirty="0">
              <a:latin typeface="Cambria Math" panose="02040503050406030204" pitchFamily="18" charset="0"/>
            </a:endParaRPr>
          </a:p>
          <a:p>
            <a:pPr algn="ctr"/>
            <a:r>
              <a:rPr lang="pt-PT" dirty="0">
                <a:latin typeface="Calibri" panose="020F0502020204030204" pitchFamily="34" charset="0"/>
                <a:cs typeface="Calibri" panose="020F0502020204030204" pitchFamily="34" charset="0"/>
              </a:rPr>
              <a:t>Nota :	</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B2C49BE-0038-B369-31EE-842597C5DD83}"/>
                  </a:ext>
                </a:extLst>
              </p:cNvPr>
              <p:cNvSpPr txBox="1"/>
              <p:nvPr/>
            </p:nvSpPr>
            <p:spPr>
              <a:xfrm>
                <a:off x="6805375" y="4020366"/>
                <a:ext cx="2101743" cy="4478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PT" sz="1400" i="1" smtClean="0">
                              <a:latin typeface="Cambria Math" panose="02040503050406030204" pitchFamily="18" charset="0"/>
                            </a:rPr>
                          </m:ctrlPr>
                        </m:fPr>
                        <m:num>
                          <m:r>
                            <a:rPr lang="pt-PT" sz="1400">
                              <a:latin typeface="Cambria Math" panose="02040503050406030204" pitchFamily="18" charset="0"/>
                            </a:rPr>
                            <m:t>𝜕</m:t>
                          </m:r>
                          <m:r>
                            <a:rPr lang="pt-PT" sz="1400">
                              <a:latin typeface="Cambria Math" panose="02040503050406030204" pitchFamily="18" charset="0"/>
                            </a:rPr>
                            <m:t>𝐸𝑜</m:t>
                          </m:r>
                          <m:r>
                            <a:rPr lang="pt-PT" sz="1400">
                              <a:latin typeface="Cambria Math" panose="02040503050406030204" pitchFamily="18" charset="0"/>
                            </a:rPr>
                            <m:t>1</m:t>
                          </m:r>
                        </m:num>
                        <m:den>
                          <m:r>
                            <a:rPr lang="pt-PT" sz="1400">
                              <a:latin typeface="Cambria Math" panose="02040503050406030204" pitchFamily="18" charset="0"/>
                            </a:rPr>
                            <m:t>𝜕</m:t>
                          </m:r>
                          <m:r>
                            <m:rPr>
                              <m:sty m:val="p"/>
                            </m:rPr>
                            <a:rPr lang="pt-PT" sz="1400" b="0" i="0" smtClean="0">
                              <a:latin typeface="Cambria Math" panose="02040503050406030204" pitchFamily="18" charset="0"/>
                            </a:rPr>
                            <m:t>Saida</m:t>
                          </m:r>
                          <m:r>
                            <a:rPr lang="pt-PT" sz="1400">
                              <a:latin typeface="Cambria Math" panose="02040503050406030204" pitchFamily="18" charset="0"/>
                            </a:rPr>
                            <m:t>(</m:t>
                          </m:r>
                          <m:r>
                            <m:rPr>
                              <m:sty m:val="p"/>
                            </m:rPr>
                            <a:rPr lang="pt-PT" sz="1400" b="0" i="0" smtClean="0">
                              <a:latin typeface="Cambria Math" panose="02040503050406030204" pitchFamily="18" charset="0"/>
                            </a:rPr>
                            <m:t>o</m:t>
                          </m:r>
                          <m:r>
                            <a:rPr lang="pt-PT" sz="1400">
                              <a:latin typeface="Cambria Math" panose="02040503050406030204" pitchFamily="18" charset="0"/>
                            </a:rPr>
                            <m:t>1)</m:t>
                          </m:r>
                        </m:den>
                      </m:f>
                      <m:r>
                        <a:rPr lang="pt-PT" sz="1400">
                          <a:latin typeface="Cambria Math" panose="02040503050406030204" pitchFamily="18" charset="0"/>
                        </a:rPr>
                        <m:t>=</m:t>
                      </m:r>
                      <m:f>
                        <m:fPr>
                          <m:ctrlPr>
                            <a:rPr lang="pt-PT" sz="1400" i="1">
                              <a:latin typeface="Cambria Math" panose="02040503050406030204" pitchFamily="18" charset="0"/>
                            </a:rPr>
                          </m:ctrlPr>
                        </m:fPr>
                        <m:num>
                          <m:r>
                            <a:rPr lang="pt-PT" sz="1400">
                              <a:latin typeface="Cambria Math" panose="02040503050406030204" pitchFamily="18" charset="0"/>
                            </a:rPr>
                            <m:t>𝜕</m:t>
                          </m:r>
                          <m:r>
                            <a:rPr lang="pt-PT" sz="1400">
                              <a:latin typeface="Cambria Math" panose="02040503050406030204" pitchFamily="18" charset="0"/>
                            </a:rPr>
                            <m:t>𝐸</m:t>
                          </m:r>
                          <m:r>
                            <a:rPr lang="pt-PT" sz="1400" b="0" i="1" smtClean="0">
                              <a:latin typeface="Cambria Math" panose="02040503050406030204" pitchFamily="18" charset="0"/>
                            </a:rPr>
                            <m:t>𝑡𝑜𝑡𝑎𝑙</m:t>
                          </m:r>
                        </m:num>
                        <m:den>
                          <m:r>
                            <a:rPr lang="pt-PT" sz="1400">
                              <a:latin typeface="Cambria Math" panose="02040503050406030204" pitchFamily="18" charset="0"/>
                            </a:rPr>
                            <m:t>𝜕</m:t>
                          </m:r>
                          <m:r>
                            <m:rPr>
                              <m:sty m:val="p"/>
                            </m:rPr>
                            <a:rPr lang="pt-PT" sz="1400">
                              <a:latin typeface="Cambria Math" panose="02040503050406030204" pitchFamily="18" charset="0"/>
                            </a:rPr>
                            <m:t>Saida</m:t>
                          </m:r>
                          <m:r>
                            <a:rPr lang="pt-PT" sz="1400">
                              <a:latin typeface="Cambria Math" panose="02040503050406030204" pitchFamily="18" charset="0"/>
                            </a:rPr>
                            <m:t>(</m:t>
                          </m:r>
                          <m:r>
                            <m:rPr>
                              <m:sty m:val="p"/>
                            </m:rPr>
                            <a:rPr lang="pt-PT" sz="1400">
                              <a:latin typeface="Cambria Math" panose="02040503050406030204" pitchFamily="18" charset="0"/>
                            </a:rPr>
                            <m:t>o</m:t>
                          </m:r>
                          <m:r>
                            <a:rPr lang="pt-PT" sz="1400">
                              <a:latin typeface="Cambria Math" panose="02040503050406030204" pitchFamily="18" charset="0"/>
                            </a:rPr>
                            <m:t>1)</m:t>
                          </m:r>
                        </m:den>
                      </m:f>
                    </m:oMath>
                  </m:oMathPara>
                </a14:m>
                <a:endParaRPr lang="pt-PT" b="1" dirty="0">
                  <a:latin typeface="Calibri" panose="020F0502020204030204" pitchFamily="34" charset="0"/>
                  <a:cs typeface="Calibri" panose="020F0502020204030204" pitchFamily="34" charset="0"/>
                </a:endParaRPr>
              </a:p>
            </p:txBody>
          </p:sp>
        </mc:Choice>
        <mc:Fallback xmlns="">
          <p:sp>
            <p:nvSpPr>
              <p:cNvPr id="13" name="CaixaDeTexto 12">
                <a:extLst>
                  <a:ext uri="{FF2B5EF4-FFF2-40B4-BE49-F238E27FC236}">
                    <a16:creationId xmlns:a16="http://schemas.microsoft.com/office/drawing/2014/main" id="{1B2C49BE-0038-B369-31EE-842597C5DD83}"/>
                  </a:ext>
                </a:extLst>
              </p:cNvPr>
              <p:cNvSpPr txBox="1">
                <a:spLocks noRot="1" noChangeAspect="1" noMove="1" noResize="1" noEditPoints="1" noAdjustHandles="1" noChangeArrowheads="1" noChangeShapeType="1" noTextEdit="1"/>
              </p:cNvSpPr>
              <p:nvPr/>
            </p:nvSpPr>
            <p:spPr>
              <a:xfrm>
                <a:off x="6805375" y="4020366"/>
                <a:ext cx="2101743" cy="447880"/>
              </a:xfrm>
              <a:prstGeom prst="rect">
                <a:avLst/>
              </a:prstGeom>
              <a:blipFill>
                <a:blip r:embed="rId7"/>
                <a:stretch>
                  <a:fillRect t="-1370" b="-16438"/>
                </a:stretch>
              </a:blipFill>
            </p:spPr>
            <p:txBody>
              <a:bodyPr/>
              <a:lstStyle/>
              <a:p>
                <a:r>
                  <a:rPr lang="en-US">
                    <a:noFill/>
                  </a:rPr>
                  <a:t> </a:t>
                </a:r>
              </a:p>
            </p:txBody>
          </p:sp>
        </mc:Fallback>
      </mc:AlternateContent>
      <p:sp>
        <p:nvSpPr>
          <p:cNvPr id="18" name="Marcador de Posição de Conteúdo 2">
            <a:extLst>
              <a:ext uri="{FF2B5EF4-FFF2-40B4-BE49-F238E27FC236}">
                <a16:creationId xmlns:a16="http://schemas.microsoft.com/office/drawing/2014/main" id="{A0B9F597-F993-DC8F-E3FC-0BC4EB6089CE}"/>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10" name="CaixaDeTexto 9">
            <a:extLst>
              <a:ext uri="{FF2B5EF4-FFF2-40B4-BE49-F238E27FC236}">
                <a16:creationId xmlns:a16="http://schemas.microsoft.com/office/drawing/2014/main" id="{416B6585-E53F-F5A7-B181-D8006A3CFA2D}"/>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54</a:t>
            </a:fld>
            <a:endParaRPr lang="pt-PT" dirty="0"/>
          </a:p>
        </p:txBody>
      </p:sp>
    </p:spTree>
    <p:extLst>
      <p:ext uri="{BB962C8B-B14F-4D97-AF65-F5344CB8AC3E}">
        <p14:creationId xmlns:p14="http://schemas.microsoft.com/office/powerpoint/2010/main" val="654778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BB05CCF1-E612-5865-535D-DCF1D1A47C5E}"/>
                  </a:ext>
                </a:extLst>
              </p:cNvPr>
              <p:cNvSpPr txBox="1"/>
              <p:nvPr/>
            </p:nvSpPr>
            <p:spPr>
              <a:xfrm>
                <a:off x="457269" y="2631190"/>
                <a:ext cx="7635171" cy="49225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oMath>
                </a14:m>
                <a:r>
                  <a:rPr lang="pt-PT" sz="2000" dirty="0">
                    <a:ea typeface="Cambria Math" panose="02040503050406030204" pitchFamily="18" charset="0"/>
                  </a:rPr>
                  <a:t> +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𝐸𝑜</m:t>
                        </m:r>
                        <m:r>
                          <a:rPr lang="pt-PT" sz="2000" b="0" i="1" smtClean="0">
                            <a:latin typeface="Cambria Math" panose="02040503050406030204" pitchFamily="18" charset="0"/>
                            <a:ea typeface="Cambria Math" panose="02040503050406030204" pitchFamily="18" charset="0"/>
                          </a:rPr>
                          <m:t>2</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oMath>
                </a14:m>
                <a:r>
                  <a:rPr lang="pt-PT" b="1" dirty="0"/>
                  <a:t> = 0,05540 + (- 0,01906) = 0,03635</a:t>
                </a:r>
              </a:p>
            </p:txBody>
          </p:sp>
        </mc:Choice>
        <mc:Fallback xmlns="">
          <p:sp>
            <p:nvSpPr>
              <p:cNvPr id="4" name="CaixaDeTexto 3">
                <a:extLst>
                  <a:ext uri="{FF2B5EF4-FFF2-40B4-BE49-F238E27FC236}">
                    <a16:creationId xmlns:a16="http://schemas.microsoft.com/office/drawing/2014/main" id="{BB05CCF1-E612-5865-535D-DCF1D1A47C5E}"/>
                  </a:ext>
                </a:extLst>
              </p:cNvPr>
              <p:cNvSpPr txBox="1">
                <a:spLocks noRot="1" noChangeAspect="1" noMove="1" noResize="1" noEditPoints="1" noAdjustHandles="1" noChangeArrowheads="1" noChangeShapeType="1" noTextEdit="1"/>
              </p:cNvSpPr>
              <p:nvPr/>
            </p:nvSpPr>
            <p:spPr>
              <a:xfrm>
                <a:off x="457269" y="2631190"/>
                <a:ext cx="7635171" cy="492251"/>
              </a:xfrm>
              <a:prstGeom prst="rect">
                <a:avLst/>
              </a:prstGeom>
              <a:blipFill>
                <a:blip r:embed="rId2"/>
                <a:stretch>
                  <a:fillRect b="-10000"/>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5" name="Marcador de Posição de Conteúdo 2">
                <a:extLst>
                  <a:ext uri="{FF2B5EF4-FFF2-40B4-BE49-F238E27FC236}">
                    <a16:creationId xmlns:a16="http://schemas.microsoft.com/office/drawing/2014/main" id="{A53FF377-E2A3-4907-68E2-F3A89A78AB59}"/>
                  </a:ext>
                </a:extLst>
              </p:cNvPr>
              <p:cNvSpPr txBox="1">
                <a:spLocks/>
              </p:cNvSpPr>
              <p:nvPr/>
            </p:nvSpPr>
            <p:spPr>
              <a:xfrm>
                <a:off x="351251" y="904742"/>
                <a:ext cx="4321333" cy="4310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solidFill>
                      <a:schemeClr val="tx1"/>
                    </a:solidFill>
                    <a:latin typeface="+mn-lt"/>
                    <a:ea typeface="+mn-ea"/>
                  </a:rPr>
                  <a:t>R</a:t>
                </a:r>
                <a14:m>
                  <m:oMath xmlns:m="http://schemas.openxmlformats.org/officeDocument/2006/math">
                    <m:r>
                      <m:rPr>
                        <m:sty m:val="p"/>
                      </m:rPr>
                      <a:rPr lang="pt-PT" sz="1800" b="0" i="0" dirty="0" smtClean="0">
                        <a:solidFill>
                          <a:schemeClr val="tx1"/>
                        </a:solidFill>
                        <a:latin typeface="Cambria Math" panose="02040503050406030204" pitchFamily="18" charset="0"/>
                        <a:ea typeface="+mn-ea"/>
                      </a:rPr>
                      <m:t>epetir</m:t>
                    </m:r>
                    <m:r>
                      <a:rPr lang="pt-PT" sz="1800" b="0" i="0" dirty="0" smtClean="0">
                        <a:solidFill>
                          <a:schemeClr val="tx1"/>
                        </a:solidFill>
                        <a:latin typeface="Cambria Math" panose="02040503050406030204" pitchFamily="18" charset="0"/>
                        <a:ea typeface="+mn-ea"/>
                      </a:rPr>
                      <m:t> </m:t>
                    </m:r>
                    <m:r>
                      <m:rPr>
                        <m:sty m:val="p"/>
                      </m:rPr>
                      <a:rPr lang="pt-PT" sz="1800" b="0" i="0" dirty="0" smtClean="0">
                        <a:solidFill>
                          <a:schemeClr val="tx1"/>
                        </a:solidFill>
                        <a:latin typeface="Cambria Math" panose="02040503050406030204" pitchFamily="18" charset="0"/>
                        <a:ea typeface="+mn-ea"/>
                      </a:rPr>
                      <m:t>o</m:t>
                    </m:r>
                    <m:r>
                      <a:rPr lang="pt-PT" sz="1800" b="0" i="0" dirty="0" smtClean="0">
                        <a:solidFill>
                          <a:schemeClr val="tx1"/>
                        </a:solidFill>
                        <a:latin typeface="Cambria Math" panose="02040503050406030204" pitchFamily="18" charset="0"/>
                        <a:ea typeface="+mn-ea"/>
                      </a:rPr>
                      <m:t> </m:t>
                    </m:r>
                    <m:r>
                      <m:rPr>
                        <m:sty m:val="p"/>
                      </m:rPr>
                      <a:rPr lang="pt-PT" sz="1800" b="0" i="0" dirty="0" smtClean="0">
                        <a:solidFill>
                          <a:schemeClr val="tx1"/>
                        </a:solidFill>
                        <a:latin typeface="Cambria Math" panose="02040503050406030204" pitchFamily="18" charset="0"/>
                        <a:ea typeface="+mn-ea"/>
                      </a:rPr>
                      <m:t>mesmo</m:t>
                    </m:r>
                    <m:r>
                      <a:rPr lang="pt-PT" sz="1800" b="0" i="0" dirty="0" smtClean="0">
                        <a:solidFill>
                          <a:schemeClr val="tx1"/>
                        </a:solidFill>
                        <a:latin typeface="Cambria Math" panose="02040503050406030204" pitchFamily="18" charset="0"/>
                        <a:ea typeface="+mn-ea"/>
                      </a:rPr>
                      <m:t> </m:t>
                    </m:r>
                    <m:r>
                      <m:rPr>
                        <m:sty m:val="p"/>
                      </m:rPr>
                      <a:rPr lang="pt-PT" sz="1800" b="0" i="0" dirty="0" smtClean="0">
                        <a:solidFill>
                          <a:schemeClr val="tx1"/>
                        </a:solidFill>
                        <a:latin typeface="Cambria Math" panose="02040503050406030204" pitchFamily="18" charset="0"/>
                        <a:ea typeface="+mn-ea"/>
                      </a:rPr>
                      <m:t>pocesso</m:t>
                    </m:r>
                    <m:r>
                      <a:rPr lang="pt-PT" sz="1800" b="0" i="0" dirty="0" smtClean="0">
                        <a:solidFill>
                          <a:schemeClr val="tx1"/>
                        </a:solidFill>
                        <a:latin typeface="Cambria Math" panose="02040503050406030204" pitchFamily="18" charset="0"/>
                        <a:ea typeface="+mn-ea"/>
                      </a:rPr>
                      <m:t> </m:t>
                    </m:r>
                    <m:r>
                      <m:rPr>
                        <m:sty m:val="p"/>
                      </m:rPr>
                      <a:rPr lang="pt-PT" sz="1800" b="0" i="0" dirty="0" smtClean="0">
                        <a:solidFill>
                          <a:schemeClr val="tx1"/>
                        </a:solidFill>
                        <a:latin typeface="Cambria Math" panose="02040503050406030204" pitchFamily="18" charset="0"/>
                        <a:ea typeface="+mn-ea"/>
                      </a:rPr>
                      <m:t>para</m:t>
                    </m:r>
                    <m:f>
                      <m:fPr>
                        <m:ctrlPr>
                          <a:rPr lang="pt-PT" sz="1800" i="1">
                            <a:latin typeface="Cambria Math" panose="02040503050406030204" pitchFamily="18" charset="0"/>
                            <a:ea typeface="Cambria Math" panose="02040503050406030204" pitchFamily="18" charset="0"/>
                          </a:rPr>
                        </m:ctrlPr>
                      </m:fPr>
                      <m:num>
                        <m:r>
                          <a:rPr lang="pt-PT" sz="1800" i="0">
                            <a:latin typeface="Cambria Math" panose="02040503050406030204" pitchFamily="18" charset="0"/>
                            <a:ea typeface="Cambria Math" panose="02040503050406030204" pitchFamily="18" charset="0"/>
                          </a:rPr>
                          <m:t>𝜕</m:t>
                        </m:r>
                        <m:r>
                          <m:rPr>
                            <m:sty m:val="p"/>
                          </m:rPr>
                          <a:rPr lang="pt-PT" sz="1800" i="0">
                            <a:latin typeface="Cambria Math" panose="02040503050406030204" pitchFamily="18" charset="0"/>
                            <a:ea typeface="Cambria Math" panose="02040503050406030204" pitchFamily="18" charset="0"/>
                          </a:rPr>
                          <m:t>Eo</m:t>
                        </m:r>
                        <m:r>
                          <a:rPr lang="pt-PT" sz="1800" i="0">
                            <a:latin typeface="Cambria Math" panose="02040503050406030204" pitchFamily="18" charset="0"/>
                            <a:ea typeface="Cambria Math" panose="02040503050406030204" pitchFamily="18" charset="0"/>
                          </a:rPr>
                          <m:t>2</m:t>
                        </m:r>
                      </m:num>
                      <m:den>
                        <m:r>
                          <a:rPr lang="pt-PT" sz="1800" i="0">
                            <a:latin typeface="Cambria Math" panose="02040503050406030204" pitchFamily="18" charset="0"/>
                            <a:ea typeface="Cambria Math" panose="02040503050406030204" pitchFamily="18" charset="0"/>
                          </a:rPr>
                          <m:t>𝜕</m:t>
                        </m:r>
                        <m:r>
                          <m:rPr>
                            <m:sty m:val="p"/>
                          </m:rPr>
                          <a:rPr lang="pt-PT" sz="1800" i="0">
                            <a:latin typeface="Cambria Math" panose="02040503050406030204" pitchFamily="18" charset="0"/>
                            <a:ea typeface="Cambria Math" panose="02040503050406030204" pitchFamily="18" charset="0"/>
                          </a:rPr>
                          <m:t>Sa</m:t>
                        </m:r>
                        <m:r>
                          <a:rPr lang="pt-PT" sz="1800" i="0">
                            <a:latin typeface="Cambria Math" panose="02040503050406030204" pitchFamily="18" charset="0"/>
                            <a:ea typeface="Cambria Math" panose="02040503050406030204" pitchFamily="18" charset="0"/>
                          </a:rPr>
                          <m:t>í</m:t>
                        </m:r>
                        <m:r>
                          <m:rPr>
                            <m:sty m:val="p"/>
                          </m:rPr>
                          <a:rPr lang="pt-PT" sz="1800" i="0">
                            <a:latin typeface="Cambria Math" panose="02040503050406030204" pitchFamily="18" charset="0"/>
                            <a:ea typeface="Cambria Math" panose="02040503050406030204" pitchFamily="18" charset="0"/>
                          </a:rPr>
                          <m:t>da</m:t>
                        </m:r>
                        <m:r>
                          <a:rPr lang="pt-PT" sz="1800" i="0">
                            <a:latin typeface="Cambria Math" panose="02040503050406030204" pitchFamily="18" charset="0"/>
                            <a:ea typeface="Cambria Math" panose="02040503050406030204" pitchFamily="18" charset="0"/>
                          </a:rPr>
                          <m:t>(</m:t>
                        </m:r>
                        <m:r>
                          <m:rPr>
                            <m:sty m:val="p"/>
                          </m:rPr>
                          <a:rPr lang="pt-PT" sz="1800" i="0">
                            <a:latin typeface="Cambria Math" panose="02040503050406030204" pitchFamily="18" charset="0"/>
                            <a:ea typeface="Cambria Math" panose="02040503050406030204" pitchFamily="18" charset="0"/>
                          </a:rPr>
                          <m:t>h</m:t>
                        </m:r>
                        <m:r>
                          <a:rPr lang="pt-PT" sz="1800" i="0">
                            <a:latin typeface="Cambria Math" panose="02040503050406030204" pitchFamily="18" charset="0"/>
                            <a:ea typeface="Cambria Math" panose="02040503050406030204" pitchFamily="18" charset="0"/>
                          </a:rPr>
                          <m:t>1)</m:t>
                        </m:r>
                      </m:den>
                    </m:f>
                    <m:r>
                      <a:rPr lang="pt-PT" sz="1800" i="0" dirty="0">
                        <a:solidFill>
                          <a:schemeClr val="tx1"/>
                        </a:solidFill>
                        <a:latin typeface="Cambria Math" panose="02040503050406030204" pitchFamily="18" charset="0"/>
                        <a:ea typeface="+mn-ea"/>
                      </a:rPr>
                      <m:t>:</m:t>
                    </m:r>
                  </m:oMath>
                </a14:m>
                <a:r>
                  <a:rPr lang="pt-PT" sz="1800" dirty="0">
                    <a:solidFill>
                      <a:schemeClr val="tx1"/>
                    </a:solidFill>
                    <a:latin typeface="+mn-lt"/>
                    <a:ea typeface="+mn-ea"/>
                  </a:rPr>
                  <a:t> </a:t>
                </a:r>
              </a:p>
            </p:txBody>
          </p:sp>
        </mc:Choice>
        <mc:Fallback xmlns="">
          <p:sp>
            <p:nvSpPr>
              <p:cNvPr id="5" name="Marcador de Posição de Conteúdo 2">
                <a:extLst>
                  <a:ext uri="{FF2B5EF4-FFF2-40B4-BE49-F238E27FC236}">
                    <a16:creationId xmlns:a16="http://schemas.microsoft.com/office/drawing/2014/main" id="{A53FF377-E2A3-4907-68E2-F3A89A78AB59}"/>
                  </a:ext>
                </a:extLst>
              </p:cNvPr>
              <p:cNvSpPr txBox="1">
                <a:spLocks noRot="1" noChangeAspect="1" noMove="1" noResize="1" noEditPoints="1" noAdjustHandles="1" noChangeArrowheads="1" noChangeShapeType="1" noTextEdit="1"/>
              </p:cNvSpPr>
              <p:nvPr/>
            </p:nvSpPr>
            <p:spPr>
              <a:xfrm>
                <a:off x="351251" y="904742"/>
                <a:ext cx="4321333" cy="431039"/>
              </a:xfrm>
              <a:prstGeom prst="rect">
                <a:avLst/>
              </a:prstGeom>
              <a:blipFill>
                <a:blip r:embed="rId3"/>
                <a:stretch>
                  <a:fillRect l="-1269" b="-43662"/>
                </a:stretch>
              </a:blipFill>
              <a:ln>
                <a:noFill/>
              </a:ln>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0B4820A2-B81D-EE31-8B4C-33914AC6FD5E}"/>
                  </a:ext>
                </a:extLst>
              </p:cNvPr>
              <p:cNvSpPr txBox="1"/>
              <p:nvPr/>
            </p:nvSpPr>
            <p:spPr>
              <a:xfrm>
                <a:off x="351251" y="1434913"/>
                <a:ext cx="2491478" cy="535275"/>
              </a:xfrm>
              <a:prstGeom prst="rect">
                <a:avLst/>
              </a:prstGeom>
              <a:noFill/>
            </p:spPr>
            <p:txBody>
              <a:bodyPr wrap="square">
                <a:spAutoFit/>
              </a:bodyPr>
              <a:lstStyle/>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𝐸𝑜</m:t>
                        </m:r>
                        <m:r>
                          <a:rPr lang="pt-PT" sz="1800" b="0" i="1" smtClean="0">
                            <a:latin typeface="Cambria Math" panose="02040503050406030204" pitchFamily="18" charset="0"/>
                            <a:ea typeface="Cambria Math" panose="02040503050406030204" pitchFamily="18" charset="0"/>
                          </a:rPr>
                          <m:t>2</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𝑆𝑎</m:t>
                        </m:r>
                        <m:r>
                          <a:rPr lang="pt-PT" sz="1800" i="1">
                            <a:latin typeface="Cambria Math" panose="02040503050406030204" pitchFamily="18" charset="0"/>
                            <a:ea typeface="Cambria Math" panose="02040503050406030204" pitchFamily="18" charset="0"/>
                          </a:rPr>
                          <m:t>í</m:t>
                        </m:r>
                        <m:r>
                          <a:rPr lang="pt-PT" sz="1800" i="1">
                            <a:latin typeface="Cambria Math" panose="02040503050406030204" pitchFamily="18" charset="0"/>
                            <a:ea typeface="Cambria Math" panose="02040503050406030204" pitchFamily="18" charset="0"/>
                          </a:rPr>
                          <m:t>𝑑𝑎</m:t>
                        </m:r>
                        <m:d>
                          <m:dPr>
                            <m:ctrlPr>
                              <a:rPr lang="pt-PT" sz="1800" i="1">
                                <a:latin typeface="Cambria Math" panose="02040503050406030204" pitchFamily="18" charset="0"/>
                                <a:ea typeface="Cambria Math" panose="02040503050406030204" pitchFamily="18" charset="0"/>
                              </a:rPr>
                            </m:ctrlPr>
                          </m:dPr>
                          <m:e>
                            <m:r>
                              <a:rPr lang="pt-PT" sz="1800" i="1">
                                <a:latin typeface="Cambria Math" panose="02040503050406030204" pitchFamily="18" charset="0"/>
                                <a:ea typeface="Cambria Math" panose="02040503050406030204" pitchFamily="18" charset="0"/>
                              </a:rPr>
                              <m:t>h</m:t>
                            </m:r>
                            <m:r>
                              <a:rPr lang="pt-PT" sz="1800" i="1">
                                <a:latin typeface="Cambria Math" panose="02040503050406030204" pitchFamily="18" charset="0"/>
                                <a:ea typeface="Cambria Math" panose="02040503050406030204" pitchFamily="18" charset="0"/>
                              </a:rPr>
                              <m:t>1</m:t>
                            </m:r>
                          </m:e>
                        </m:d>
                      </m:den>
                    </m:f>
                  </m:oMath>
                </a14:m>
                <a:r>
                  <a:rPr lang="pt-PT" dirty="0"/>
                  <a:t> = </a:t>
                </a:r>
                <a:r>
                  <a:rPr lang="pt-PT" b="1" dirty="0"/>
                  <a:t>-0,01906</a:t>
                </a:r>
              </a:p>
            </p:txBody>
          </p:sp>
        </mc:Choice>
        <mc:Fallback xmlns="">
          <p:sp>
            <p:nvSpPr>
              <p:cNvPr id="7" name="CaixaDeTexto 6">
                <a:extLst>
                  <a:ext uri="{FF2B5EF4-FFF2-40B4-BE49-F238E27FC236}">
                    <a16:creationId xmlns:a16="http://schemas.microsoft.com/office/drawing/2014/main" id="{0B4820A2-B81D-EE31-8B4C-33914AC6FD5E}"/>
                  </a:ext>
                </a:extLst>
              </p:cNvPr>
              <p:cNvSpPr txBox="1">
                <a:spLocks noRot="1" noChangeAspect="1" noMove="1" noResize="1" noEditPoints="1" noAdjustHandles="1" noChangeArrowheads="1" noChangeShapeType="1" noTextEdit="1"/>
              </p:cNvSpPr>
              <p:nvPr/>
            </p:nvSpPr>
            <p:spPr>
              <a:xfrm>
                <a:off x="351251" y="1434913"/>
                <a:ext cx="2491478" cy="535275"/>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8" name="Marcador de Posição de Conteúdo 2">
                <a:extLst>
                  <a:ext uri="{FF2B5EF4-FFF2-40B4-BE49-F238E27FC236}">
                    <a16:creationId xmlns:a16="http://schemas.microsoft.com/office/drawing/2014/main" id="{4194067F-6F7A-97CC-6F27-1EE14166CC87}"/>
                  </a:ext>
                </a:extLst>
              </p:cNvPr>
              <p:cNvSpPr txBox="1">
                <a:spLocks/>
              </p:cNvSpPr>
              <p:nvPr/>
            </p:nvSpPr>
            <p:spPr>
              <a:xfrm>
                <a:off x="351251" y="4491753"/>
                <a:ext cx="2419381" cy="4310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solidFill>
                      <a:schemeClr val="tx1"/>
                    </a:solidFill>
                    <a:latin typeface="Cambria Math" panose="02040503050406030204" pitchFamily="18" charset="0"/>
                    <a:ea typeface="+mn-ea"/>
                  </a:rPr>
                  <a:t>Calcular </a:t>
                </a:r>
                <a:r>
                  <a:rPr lang="pt-PT" sz="1800" i="1" dirty="0">
                    <a:solidFill>
                      <a:schemeClr val="tx1"/>
                    </a:solidFill>
                    <a:latin typeface="Calibri" panose="020F0502020204030204" pitchFamily="34" charset="0"/>
                    <a:ea typeface="+mn-ea"/>
                    <a:cs typeface="Calibri" panose="020F0502020204030204" pitchFamily="34" charset="0"/>
                  </a:rPr>
                  <a:t> </a:t>
                </a:r>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𝐸𝑛𝑡𝑟𝑎𝑑𝑎</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h</m:t>
                        </m:r>
                        <m:r>
                          <a:rPr lang="pt-PT" sz="1800" b="0" i="1" smtClean="0">
                            <a:latin typeface="Cambria Math" panose="02040503050406030204" pitchFamily="18" charset="0"/>
                            <a:ea typeface="Cambria Math" panose="02040503050406030204" pitchFamily="18" charset="0"/>
                          </a:rPr>
                          <m:t>1)</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𝑤</m:t>
                        </m:r>
                        <m:r>
                          <a:rPr lang="pt-PT" sz="1800" b="0" i="1" smtClean="0">
                            <a:latin typeface="Cambria Math" panose="02040503050406030204" pitchFamily="18" charset="0"/>
                            <a:ea typeface="Cambria Math" panose="02040503050406030204" pitchFamily="18" charset="0"/>
                          </a:rPr>
                          <m:t>1</m:t>
                        </m:r>
                      </m:den>
                    </m:f>
                  </m:oMath>
                </a14:m>
                <a:r>
                  <a:rPr lang="pt-PT" sz="1800" i="1" dirty="0">
                    <a:solidFill>
                      <a:schemeClr val="tx1"/>
                    </a:solidFill>
                    <a:latin typeface="Calibri" panose="020F0502020204030204" pitchFamily="34" charset="0"/>
                    <a:ea typeface="+mn-ea"/>
                    <a:cs typeface="Calibri" panose="020F0502020204030204" pitchFamily="34" charset="0"/>
                  </a:rPr>
                  <a:t> :</a:t>
                </a:r>
              </a:p>
            </p:txBody>
          </p:sp>
        </mc:Choice>
        <mc:Fallback xmlns="">
          <p:sp>
            <p:nvSpPr>
              <p:cNvPr id="8" name="Marcador de Posição de Conteúdo 2">
                <a:extLst>
                  <a:ext uri="{FF2B5EF4-FFF2-40B4-BE49-F238E27FC236}">
                    <a16:creationId xmlns:a16="http://schemas.microsoft.com/office/drawing/2014/main" id="{4194067F-6F7A-97CC-6F27-1EE14166CC87}"/>
                  </a:ext>
                </a:extLst>
              </p:cNvPr>
              <p:cNvSpPr txBox="1">
                <a:spLocks noRot="1" noChangeAspect="1" noMove="1" noResize="1" noEditPoints="1" noAdjustHandles="1" noChangeArrowheads="1" noChangeShapeType="1" noTextEdit="1"/>
              </p:cNvSpPr>
              <p:nvPr/>
            </p:nvSpPr>
            <p:spPr>
              <a:xfrm>
                <a:off x="351251" y="4491753"/>
                <a:ext cx="2419381" cy="431039"/>
              </a:xfrm>
              <a:prstGeom prst="rect">
                <a:avLst/>
              </a:prstGeom>
              <a:blipFill>
                <a:blip r:embed="rId5"/>
                <a:stretch>
                  <a:fillRect l="-2267" b="-35211"/>
                </a:stretch>
              </a:blipFill>
              <a:ln>
                <a:noFill/>
              </a:ln>
            </p:spPr>
            <p:txBody>
              <a:bodyPr/>
              <a:lstStyle/>
              <a:p>
                <a:r>
                  <a:rPr lang="pt-PT">
                    <a:noFill/>
                  </a:rPr>
                  <a:t> </a:t>
                </a:r>
              </a:p>
            </p:txBody>
          </p:sp>
        </mc:Fallback>
      </mc:AlternateContent>
      <p:sp>
        <p:nvSpPr>
          <p:cNvPr id="9" name="Marcador de Posição de Conteúdo 2">
            <a:extLst>
              <a:ext uri="{FF2B5EF4-FFF2-40B4-BE49-F238E27FC236}">
                <a16:creationId xmlns:a16="http://schemas.microsoft.com/office/drawing/2014/main" id="{6181957B-DDC1-D3F4-C8CD-A4E0400D7050}"/>
              </a:ext>
            </a:extLst>
          </p:cNvPr>
          <p:cNvSpPr txBox="1">
            <a:spLocks/>
          </p:cNvSpPr>
          <p:nvPr/>
        </p:nvSpPr>
        <p:spPr>
          <a:xfrm>
            <a:off x="351251" y="2076502"/>
            <a:ext cx="7929884" cy="4310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solidFill>
                  <a:schemeClr val="tx1"/>
                </a:solidFill>
                <a:latin typeface="Cambria Math" panose="02040503050406030204" pitchFamily="18" charset="0"/>
                <a:ea typeface="+mn-ea"/>
              </a:rPr>
              <a:t>Substituir os valores:</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76C84234-8745-9B39-7B71-813E891E7832}"/>
                  </a:ext>
                </a:extLst>
              </p:cNvPr>
              <p:cNvSpPr txBox="1"/>
              <p:nvPr/>
            </p:nvSpPr>
            <p:spPr>
              <a:xfrm>
                <a:off x="457269" y="5157967"/>
                <a:ext cx="3180935" cy="453009"/>
              </a:xfrm>
              <a:prstGeom prst="rect">
                <a:avLst/>
              </a:prstGeom>
              <a:noFill/>
            </p:spPr>
            <p:txBody>
              <a:bodyPr wrap="none" lIns="0" tIns="0" rIns="0" bIns="0" rtlCol="0">
                <a:spAutoFit/>
              </a:bodyPr>
              <a:lstStyle/>
              <a:p>
                <a:r>
                  <a:rPr lang="pt-PT" dirty="0">
                    <a:ea typeface="SimSun"/>
                    <a:cs typeface="Calibri"/>
                  </a:rPr>
                  <a:t>Saída (h1) = </a:t>
                </a:r>
                <a14:m>
                  <m:oMath xmlns:m="http://schemas.openxmlformats.org/officeDocument/2006/math">
                    <m:f>
                      <m:fPr>
                        <m:ctrlPr>
                          <a:rPr lang="pt-PT" i="1" smtClean="0">
                            <a:solidFill>
                              <a:srgbClr val="836967"/>
                            </a:solidFill>
                            <a:latin typeface="Cambria Math" panose="02040503050406030204" pitchFamily="18" charset="0"/>
                          </a:rPr>
                        </m:ctrlPr>
                      </m:fPr>
                      <m:num>
                        <m:r>
                          <a:rPr lang="pt-PT">
                            <a:latin typeface="Cambria Math" panose="02040503050406030204" pitchFamily="18" charset="0"/>
                          </a:rPr>
                          <m:t>1</m:t>
                        </m:r>
                      </m:num>
                      <m:den>
                        <m:r>
                          <a:rPr lang="pt-PT" i="0">
                            <a:latin typeface="Cambria Math" panose="02040503050406030204" pitchFamily="18" charset="0"/>
                          </a:rPr>
                          <m:t>1+</m:t>
                        </m:r>
                        <m:sSup>
                          <m:sSupPr>
                            <m:ctrlPr>
                              <a:rPr lang="pt-PT" i="1">
                                <a:solidFill>
                                  <a:srgbClr val="836967"/>
                                </a:solidFill>
                                <a:latin typeface="Cambria Math" panose="02040503050406030204" pitchFamily="18" charset="0"/>
                              </a:rPr>
                            </m:ctrlPr>
                          </m:sSupPr>
                          <m:e>
                            <m:r>
                              <a:rPr lang="pt-PT" i="0">
                                <a:latin typeface="Cambria Math" panose="02040503050406030204" pitchFamily="18" charset="0"/>
                              </a:rPr>
                              <m:t>ⅇ</m:t>
                            </m:r>
                          </m:e>
                          <m:sup>
                            <m:r>
                              <a:rPr lang="pt-PT" i="0">
                                <a:latin typeface="Cambria Math" panose="02040503050406030204" pitchFamily="18" charset="0"/>
                              </a:rPr>
                              <m:t>−</m:t>
                            </m:r>
                            <m:r>
                              <m:rPr>
                                <m:nor/>
                              </m:rPr>
                              <a:rPr lang="pt-PT" b="1" dirty="0">
                                <a:ea typeface="SimSun"/>
                                <a:cs typeface="Calibri"/>
                              </a:rPr>
                              <m:t>Entrada</m:t>
                            </m:r>
                            <m:r>
                              <m:rPr>
                                <m:nor/>
                              </m:rPr>
                              <a:rPr lang="pt-PT" b="1" dirty="0">
                                <a:ea typeface="SimSun"/>
                                <a:cs typeface="Calibri"/>
                              </a:rPr>
                              <m:t>(</m:t>
                            </m:r>
                            <m:r>
                              <m:rPr>
                                <m:nor/>
                              </m:rPr>
                              <a:rPr lang="pt-PT" b="1" i="0" dirty="0" smtClean="0">
                                <a:ea typeface="SimSun"/>
                                <a:cs typeface="Calibri"/>
                              </a:rPr>
                              <m:t>h</m:t>
                            </m:r>
                            <m:r>
                              <m:rPr>
                                <m:nor/>
                              </m:rPr>
                              <a:rPr lang="pt-PT" b="1" dirty="0">
                                <a:ea typeface="SimSun"/>
                                <a:cs typeface="Calibri"/>
                              </a:rPr>
                              <m:t>1)</m:t>
                            </m:r>
                          </m:sup>
                        </m:sSup>
                      </m:den>
                    </m:f>
                  </m:oMath>
                </a14:m>
                <a:r>
                  <a:rPr lang="pt-PT" dirty="0"/>
                  <a:t>  (=)</a:t>
                </a:r>
              </a:p>
            </p:txBody>
          </p:sp>
        </mc:Choice>
        <mc:Fallback xmlns="">
          <p:sp>
            <p:nvSpPr>
              <p:cNvPr id="11" name="CaixaDeTexto 10">
                <a:extLst>
                  <a:ext uri="{FF2B5EF4-FFF2-40B4-BE49-F238E27FC236}">
                    <a16:creationId xmlns:a16="http://schemas.microsoft.com/office/drawing/2014/main" id="{76C84234-8745-9B39-7B71-813E891E7832}"/>
                  </a:ext>
                </a:extLst>
              </p:cNvPr>
              <p:cNvSpPr txBox="1">
                <a:spLocks noRot="1" noChangeAspect="1" noMove="1" noResize="1" noEditPoints="1" noAdjustHandles="1" noChangeArrowheads="1" noChangeShapeType="1" noTextEdit="1"/>
              </p:cNvSpPr>
              <p:nvPr/>
            </p:nvSpPr>
            <p:spPr>
              <a:xfrm>
                <a:off x="457269" y="5157967"/>
                <a:ext cx="3180935" cy="453009"/>
              </a:xfrm>
              <a:prstGeom prst="rect">
                <a:avLst/>
              </a:prstGeom>
              <a:blipFill>
                <a:blip r:embed="rId6"/>
                <a:stretch>
                  <a:fillRect l="-4406" t="-4054" r="-575" b="-21622"/>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74E92D98-8F90-94EE-2991-D3613BE961BB}"/>
                  </a:ext>
                </a:extLst>
              </p:cNvPr>
              <p:cNvSpPr txBox="1"/>
              <p:nvPr/>
            </p:nvSpPr>
            <p:spPr>
              <a:xfrm>
                <a:off x="3580082" y="5133438"/>
                <a:ext cx="7005935" cy="121219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den>
                    </m:f>
                  </m:oMath>
                </a14:m>
                <a:r>
                  <a:rPr lang="pt-PT" sz="2000" dirty="0"/>
                  <a:t> = </a:t>
                </a:r>
                <a14:m>
                  <m:oMath xmlns:m="http://schemas.openxmlformats.org/officeDocument/2006/math">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d>
                      <m:dPr>
                        <m:ctrlPr>
                          <a:rPr lang="pt-PT" sz="2000" i="1">
                            <a:latin typeface="Cambria Math" panose="02040503050406030204" pitchFamily="18" charset="0"/>
                            <a:ea typeface="Cambria Math" panose="02040503050406030204" pitchFamily="18" charset="0"/>
                          </a:rPr>
                        </m:ctrlPr>
                      </m:dPr>
                      <m:e>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e>
                    </m:d>
                    <m:r>
                      <a:rPr lang="pt-PT" sz="2000" b="0" i="1" smtClean="0">
                        <a:latin typeface="Cambria Math" panose="02040503050406030204" pitchFamily="18" charset="0"/>
                        <a:ea typeface="Cambria Math" panose="02040503050406030204" pitchFamily="18" charset="0"/>
                      </a:rPr>
                      <m:t>∗</m:t>
                    </m:r>
                    <m:d>
                      <m:dPr>
                        <m:ctrlPr>
                          <a:rPr lang="pt-PT" sz="2000" b="0" i="1" smtClean="0">
                            <a:latin typeface="Cambria Math" panose="02040503050406030204" pitchFamily="18" charset="0"/>
                            <a:ea typeface="Cambria Math" panose="02040503050406030204" pitchFamily="18" charset="0"/>
                          </a:rPr>
                        </m:ctrlPr>
                      </m:dPr>
                      <m:e>
                        <m:r>
                          <a:rPr lang="pt-PT" sz="2000" b="0" i="1" smtClean="0">
                            <a:latin typeface="Cambria Math" panose="02040503050406030204" pitchFamily="18" charset="0"/>
                            <a:ea typeface="Cambria Math" panose="02040503050406030204" pitchFamily="18" charset="0"/>
                          </a:rPr>
                          <m:t>1 −</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d>
                          <m:dPr>
                            <m:ctrlPr>
                              <a:rPr lang="pt-PT" sz="2000" i="1">
                                <a:latin typeface="Cambria Math" panose="02040503050406030204" pitchFamily="18" charset="0"/>
                                <a:ea typeface="Cambria Math" panose="02040503050406030204" pitchFamily="18" charset="0"/>
                              </a:rPr>
                            </m:ctrlPr>
                          </m:dPr>
                          <m:e>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e>
                        </m:d>
                      </m:e>
                    </m:d>
                  </m:oMath>
                </a14:m>
                <a:r>
                  <a:rPr lang="pt-PT" sz="2000" dirty="0"/>
                  <a:t> </a:t>
                </a:r>
                <a14:m>
                  <m:oMath xmlns:m="http://schemas.openxmlformats.org/officeDocument/2006/math">
                    <m:r>
                      <a:rPr lang="pt-PT" sz="2000" i="1" dirty="0">
                        <a:latin typeface="Cambria Math" panose="02040503050406030204" pitchFamily="18" charset="0"/>
                      </a:rPr>
                      <m:t>(=)</m:t>
                    </m:r>
                  </m:oMath>
                </a14:m>
                <a:endParaRPr lang="pt-PT" sz="2000" b="0" dirty="0">
                  <a:ea typeface="Cambria Math" panose="02040503050406030204" pitchFamily="18" charset="0"/>
                </a:endParaRPr>
              </a:p>
              <a:p>
                <a:endParaRPr lang="pt-PT" dirty="0"/>
              </a:p>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𝑆𝑎</m:t>
                        </m:r>
                        <m:r>
                          <a:rPr lang="pt-PT" sz="1800" b="0" i="1" smtClean="0">
                            <a:latin typeface="Cambria Math" panose="02040503050406030204" pitchFamily="18" charset="0"/>
                            <a:ea typeface="Cambria Math" panose="02040503050406030204" pitchFamily="18" charset="0"/>
                          </a:rPr>
                          <m:t>í</m:t>
                        </m:r>
                        <m:r>
                          <a:rPr lang="pt-PT" sz="1800" b="0" i="1" smtClean="0">
                            <a:latin typeface="Cambria Math" panose="02040503050406030204" pitchFamily="18" charset="0"/>
                            <a:ea typeface="Cambria Math" panose="02040503050406030204" pitchFamily="18" charset="0"/>
                          </a:rPr>
                          <m:t>𝑑𝑎</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h</m:t>
                        </m:r>
                        <m:r>
                          <a:rPr lang="pt-PT" sz="1800" b="0" i="1" smtClean="0">
                            <a:latin typeface="Cambria Math" panose="02040503050406030204" pitchFamily="18" charset="0"/>
                            <a:ea typeface="Cambria Math" panose="02040503050406030204" pitchFamily="18" charset="0"/>
                          </a:rPr>
                          <m:t>1)</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𝐸𝑛𝑡𝑟𝑎𝑑𝑎</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h</m:t>
                        </m:r>
                        <m:r>
                          <a:rPr lang="pt-PT" sz="1800" b="0" i="1" smtClean="0">
                            <a:latin typeface="Cambria Math" panose="02040503050406030204" pitchFamily="18" charset="0"/>
                            <a:ea typeface="Cambria Math" panose="02040503050406030204" pitchFamily="18" charset="0"/>
                          </a:rPr>
                          <m:t>1)</m:t>
                        </m:r>
                      </m:den>
                    </m:f>
                  </m:oMath>
                </a14:m>
                <a:r>
                  <a:rPr lang="pt-PT" sz="1800" dirty="0"/>
                  <a:t> = </a:t>
                </a:r>
                <a:r>
                  <a:rPr lang="pt-PT" dirty="0">
                    <a:solidFill>
                      <a:schemeClr val="tx1"/>
                    </a:solidFill>
                    <a:ea typeface="Cambria Math" panose="02040503050406030204" pitchFamily="18" charset="0"/>
                  </a:rPr>
                  <a:t>0,63569</a:t>
                </a:r>
                <a14:m>
                  <m:oMath xmlns:m="http://schemas.openxmlformats.org/officeDocument/2006/math">
                    <m:r>
                      <a:rPr lang="pt-PT" b="0" i="0">
                        <a:solidFill>
                          <a:schemeClr val="tx1"/>
                        </a:solidFill>
                        <a:latin typeface="Cambria Math" panose="02040503050406030204" pitchFamily="18" charset="0"/>
                        <a:ea typeface="Cambria Math" panose="02040503050406030204" pitchFamily="18" charset="0"/>
                      </a:rPr>
                      <m:t>∗</m:t>
                    </m:r>
                    <m:d>
                      <m:dPr>
                        <m:ctrlPr>
                          <a:rPr lang="pt-PT" i="1">
                            <a:solidFill>
                              <a:schemeClr val="tx1"/>
                            </a:solidFill>
                            <a:latin typeface="Cambria Math" panose="02040503050406030204" pitchFamily="18" charset="0"/>
                            <a:ea typeface="Cambria Math" panose="02040503050406030204" pitchFamily="18" charset="0"/>
                          </a:rPr>
                        </m:ctrlPr>
                      </m:dPr>
                      <m:e>
                        <m:r>
                          <a:rPr lang="pt-PT" b="0" i="0">
                            <a:solidFill>
                              <a:schemeClr val="tx1"/>
                            </a:solidFill>
                            <a:latin typeface="Cambria Math" panose="02040503050406030204" pitchFamily="18" charset="0"/>
                            <a:ea typeface="Cambria Math" panose="02040503050406030204" pitchFamily="18" charset="0"/>
                          </a:rPr>
                          <m:t>1 −</m:t>
                        </m:r>
                        <m:r>
                          <m:rPr>
                            <m:nor/>
                          </m:rPr>
                          <a:rPr lang="pt-PT" dirty="0">
                            <a:solidFill>
                              <a:schemeClr val="tx1"/>
                            </a:solidFill>
                            <a:ea typeface="Cambria Math" panose="02040503050406030204" pitchFamily="18" charset="0"/>
                          </a:rPr>
                          <m:t>0,63569</m:t>
                        </m:r>
                      </m:e>
                    </m:d>
                    <m:r>
                      <a:rPr lang="pt-PT" b="0" i="1">
                        <a:solidFill>
                          <a:schemeClr val="tx1"/>
                        </a:solidFill>
                        <a:latin typeface="Cambria Math" panose="02040503050406030204" pitchFamily="18" charset="0"/>
                        <a:ea typeface="Cambria Math" panose="02040503050406030204" pitchFamily="18" charset="0"/>
                      </a:rPr>
                      <m:t>=</m:t>
                    </m:r>
                    <m:r>
                      <a:rPr lang="pt-PT" b="1" i="1" smtClean="0">
                        <a:solidFill>
                          <a:schemeClr val="tx1"/>
                        </a:solidFill>
                        <a:latin typeface="Cambria Math" panose="02040503050406030204" pitchFamily="18" charset="0"/>
                        <a:ea typeface="Cambria Math" panose="02040503050406030204" pitchFamily="18" charset="0"/>
                      </a:rPr>
                      <m:t>𝟎</m:t>
                    </m:r>
                    <m:r>
                      <a:rPr lang="pt-PT" b="1" i="1" smtClean="0">
                        <a:solidFill>
                          <a:schemeClr val="tx1"/>
                        </a:solidFill>
                        <a:latin typeface="Cambria Math" panose="02040503050406030204" pitchFamily="18" charset="0"/>
                        <a:ea typeface="Cambria Math" panose="02040503050406030204" pitchFamily="18" charset="0"/>
                      </a:rPr>
                      <m:t>,</m:t>
                    </m:r>
                    <m:r>
                      <a:rPr lang="pt-PT" b="1" i="1" smtClean="0">
                        <a:solidFill>
                          <a:schemeClr val="tx1"/>
                        </a:solidFill>
                        <a:latin typeface="Cambria Math" panose="02040503050406030204" pitchFamily="18" charset="0"/>
                        <a:ea typeface="Cambria Math" panose="02040503050406030204" pitchFamily="18" charset="0"/>
                      </a:rPr>
                      <m:t>𝟐𝟒𝟏𝟑𝟎</m:t>
                    </m:r>
                  </m:oMath>
                </a14:m>
                <a:endParaRPr lang="pt-PT" b="1" i="1" dirty="0">
                  <a:solidFill>
                    <a:srgbClr val="FF0000"/>
                  </a:solidFill>
                  <a:ea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74E92D98-8F90-94EE-2991-D3613BE961BB}"/>
                  </a:ext>
                </a:extLst>
              </p:cNvPr>
              <p:cNvSpPr txBox="1">
                <a:spLocks noRot="1" noChangeAspect="1" noMove="1" noResize="1" noEditPoints="1" noAdjustHandles="1" noChangeArrowheads="1" noChangeShapeType="1" noTextEdit="1"/>
              </p:cNvSpPr>
              <p:nvPr/>
            </p:nvSpPr>
            <p:spPr>
              <a:xfrm>
                <a:off x="3580082" y="5133438"/>
                <a:ext cx="7005935" cy="1212191"/>
              </a:xfrm>
              <a:prstGeom prst="rect">
                <a:avLst/>
              </a:prstGeom>
              <a:blipFill>
                <a:blip r:embed="rId7"/>
                <a:stretch>
                  <a:fillRect l="-870" b="-6030"/>
                </a:stretch>
              </a:blipFill>
            </p:spPr>
            <p:txBody>
              <a:bodyPr/>
              <a:lstStyle/>
              <a:p>
                <a:r>
                  <a:rPr lang="pt-PT">
                    <a:noFill/>
                  </a:rPr>
                  <a:t> </a:t>
                </a:r>
              </a:p>
            </p:txBody>
          </p:sp>
        </mc:Fallback>
      </mc:AlternateContent>
      <p:sp>
        <p:nvSpPr>
          <p:cNvPr id="13" name="Marcador de Posição de Conteúdo 2">
            <a:extLst>
              <a:ext uri="{FF2B5EF4-FFF2-40B4-BE49-F238E27FC236}">
                <a16:creationId xmlns:a16="http://schemas.microsoft.com/office/drawing/2014/main" id="{D7BB07FA-0F82-C5DC-38D0-47C54D82C4B4}"/>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14" name="Título 1">
            <a:extLst>
              <a:ext uri="{FF2B5EF4-FFF2-40B4-BE49-F238E27FC236}">
                <a16:creationId xmlns:a16="http://schemas.microsoft.com/office/drawing/2014/main" id="{4F15DFF7-AD2A-4A12-E781-011DEE76048B}"/>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p:sp>
        <p:nvSpPr>
          <p:cNvPr id="2" name="CaixaDeTexto 1">
            <a:extLst>
              <a:ext uri="{FF2B5EF4-FFF2-40B4-BE49-F238E27FC236}">
                <a16:creationId xmlns:a16="http://schemas.microsoft.com/office/drawing/2014/main" id="{A5D26517-7603-75CD-F085-2110950F2688}"/>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55</a:t>
            </a:fld>
            <a:endParaRPr lang="pt-PT" dirty="0"/>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2893217C-0065-7A69-5D21-5B4072B2C583}"/>
                  </a:ext>
                </a:extLst>
              </p:cNvPr>
              <p:cNvSpPr txBox="1"/>
              <p:nvPr/>
            </p:nvSpPr>
            <p:spPr>
              <a:xfrm>
                <a:off x="457269" y="3661024"/>
                <a:ext cx="9448382" cy="1046248"/>
              </a:xfrm>
              <a:prstGeom prst="rect">
                <a:avLst/>
              </a:prstGeom>
              <a:noFill/>
            </p:spPr>
            <p:txBody>
              <a:bodyPr wrap="square" lIns="0" tIns="0" rIns="0" bIns="0" rtlCol="0">
                <a:spAutoFit/>
              </a:bodyPr>
              <a:lstStyle/>
              <a:p>
                <a:r>
                  <a:rPr lang="pt-PT" sz="2000" dirty="0">
                    <a:ea typeface="Cambria Math" panose="02040503050406030204" pitchFamily="18" charset="0"/>
                  </a:rPr>
                  <a:t>Agora vamos descobrir  </a:t>
                </a:r>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den>
                    </m:f>
                  </m:oMath>
                </a14:m>
                <a:r>
                  <a:rPr lang="pt-PT" sz="2000" dirty="0">
                    <a:latin typeface="Calibri" panose="020F0502020204030204" pitchFamily="34" charset="0"/>
                    <a:cs typeface="Calibri" panose="020F0502020204030204" pitchFamily="34" charset="0"/>
                  </a:rPr>
                  <a:t>*</a:t>
                </a:r>
                <a:r>
                  <a:rPr lang="pt-PT" sz="20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1</m:t>
                        </m:r>
                      </m:den>
                    </m:f>
                  </m:oMath>
                </a14:m>
                <a:endParaRPr lang="pt-PT" dirty="0">
                  <a:latin typeface="Calibri" panose="020F0502020204030204" pitchFamily="34" charset="0"/>
                  <a:cs typeface="Calibri" panose="020F0502020204030204" pitchFamily="34" charset="0"/>
                </a:endParaRPr>
              </a:p>
              <a:p>
                <a:endParaRPr lang="pt-PT" dirty="0">
                  <a:latin typeface="Calibri" panose="020F0502020204030204" pitchFamily="34" charset="0"/>
                  <a:cs typeface="Calibri" panose="020F0502020204030204" pitchFamily="34" charset="0"/>
                </a:endParaRPr>
              </a:p>
              <a:p>
                <a:endParaRPr lang="pt-PT" dirty="0">
                  <a:latin typeface="Cambria Math" panose="02040503050406030204" pitchFamily="18" charset="0"/>
                </a:endParaRPr>
              </a:p>
            </p:txBody>
          </p:sp>
        </mc:Choice>
        <mc:Fallback xmlns="">
          <p:sp>
            <p:nvSpPr>
              <p:cNvPr id="3" name="CaixaDeTexto 2">
                <a:extLst>
                  <a:ext uri="{FF2B5EF4-FFF2-40B4-BE49-F238E27FC236}">
                    <a16:creationId xmlns:a16="http://schemas.microsoft.com/office/drawing/2014/main" id="{2893217C-0065-7A69-5D21-5B4072B2C583}"/>
                  </a:ext>
                </a:extLst>
              </p:cNvPr>
              <p:cNvSpPr txBox="1">
                <a:spLocks noRot="1" noChangeAspect="1" noMove="1" noResize="1" noEditPoints="1" noAdjustHandles="1" noChangeArrowheads="1" noChangeShapeType="1" noTextEdit="1"/>
              </p:cNvSpPr>
              <p:nvPr/>
            </p:nvSpPr>
            <p:spPr>
              <a:xfrm>
                <a:off x="457269" y="3661024"/>
                <a:ext cx="9448382" cy="1046248"/>
              </a:xfrm>
              <a:prstGeom prst="rect">
                <a:avLst/>
              </a:prstGeom>
              <a:blipFill>
                <a:blip r:embed="rId8"/>
                <a:stretch>
                  <a:fillRect l="-1613"/>
                </a:stretch>
              </a:blipFill>
            </p:spPr>
            <p:txBody>
              <a:bodyPr/>
              <a:lstStyle/>
              <a:p>
                <a:r>
                  <a:rPr lang="pt-PT">
                    <a:noFill/>
                  </a:rPr>
                  <a:t> </a:t>
                </a:r>
              </a:p>
            </p:txBody>
          </p:sp>
        </mc:Fallback>
      </mc:AlternateContent>
      <p:cxnSp>
        <p:nvCxnSpPr>
          <p:cNvPr id="6" name="Conexão reta unidirecional 5">
            <a:extLst>
              <a:ext uri="{FF2B5EF4-FFF2-40B4-BE49-F238E27FC236}">
                <a16:creationId xmlns:a16="http://schemas.microsoft.com/office/drawing/2014/main" id="{E9F487CE-20F2-48E2-55AA-D9C9D735D4B5}"/>
              </a:ext>
            </a:extLst>
          </p:cNvPr>
          <p:cNvCxnSpPr>
            <a:cxnSpLocks/>
          </p:cNvCxnSpPr>
          <p:nvPr/>
        </p:nvCxnSpPr>
        <p:spPr>
          <a:xfrm>
            <a:off x="4396507" y="3273955"/>
            <a:ext cx="0" cy="35155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9">
            <a:extLst>
              <a:ext uri="{FF2B5EF4-FFF2-40B4-BE49-F238E27FC236}">
                <a16:creationId xmlns:a16="http://schemas.microsoft.com/office/drawing/2014/main" id="{B018EE3C-36C3-DA01-015C-60B8EFFC18B9}"/>
              </a:ext>
            </a:extLst>
          </p:cNvPr>
          <p:cNvCxnSpPr>
            <a:cxnSpLocks/>
          </p:cNvCxnSpPr>
          <p:nvPr/>
        </p:nvCxnSpPr>
        <p:spPr>
          <a:xfrm flipH="1">
            <a:off x="4396507" y="3273955"/>
            <a:ext cx="253713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Conexão reta 18">
            <a:extLst>
              <a:ext uri="{FF2B5EF4-FFF2-40B4-BE49-F238E27FC236}">
                <a16:creationId xmlns:a16="http://schemas.microsoft.com/office/drawing/2014/main" id="{EB46CBE9-AD53-5959-5218-8D2004DC0FBB}"/>
              </a:ext>
            </a:extLst>
          </p:cNvPr>
          <p:cNvCxnSpPr>
            <a:cxnSpLocks/>
          </p:cNvCxnSpPr>
          <p:nvPr/>
        </p:nvCxnSpPr>
        <p:spPr>
          <a:xfrm flipV="1">
            <a:off x="6933644" y="3026130"/>
            <a:ext cx="0" cy="2478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Conexão reta unidirecional 20">
            <a:extLst>
              <a:ext uri="{FF2B5EF4-FFF2-40B4-BE49-F238E27FC236}">
                <a16:creationId xmlns:a16="http://schemas.microsoft.com/office/drawing/2014/main" id="{389B802A-A5ED-99F9-D871-B28E8E4CBA7F}"/>
              </a:ext>
            </a:extLst>
          </p:cNvPr>
          <p:cNvCxnSpPr>
            <a:cxnSpLocks/>
          </p:cNvCxnSpPr>
          <p:nvPr/>
        </p:nvCxnSpPr>
        <p:spPr>
          <a:xfrm flipV="1">
            <a:off x="5655331" y="4224528"/>
            <a:ext cx="0" cy="44723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xão reta 21">
            <a:extLst>
              <a:ext uri="{FF2B5EF4-FFF2-40B4-BE49-F238E27FC236}">
                <a16:creationId xmlns:a16="http://schemas.microsoft.com/office/drawing/2014/main" id="{D734BA37-1AB6-4461-0A8A-67578AB2FFE0}"/>
              </a:ext>
            </a:extLst>
          </p:cNvPr>
          <p:cNvCxnSpPr>
            <a:cxnSpLocks/>
          </p:cNvCxnSpPr>
          <p:nvPr/>
        </p:nvCxnSpPr>
        <p:spPr>
          <a:xfrm flipH="1" flipV="1">
            <a:off x="8464770" y="6107429"/>
            <a:ext cx="427889" cy="187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exão reta 27">
            <a:extLst>
              <a:ext uri="{FF2B5EF4-FFF2-40B4-BE49-F238E27FC236}">
                <a16:creationId xmlns:a16="http://schemas.microsoft.com/office/drawing/2014/main" id="{E4A92D8B-7935-8EE6-896B-17B4D6B04BAB}"/>
              </a:ext>
            </a:extLst>
          </p:cNvPr>
          <p:cNvCxnSpPr>
            <a:cxnSpLocks/>
          </p:cNvCxnSpPr>
          <p:nvPr/>
        </p:nvCxnSpPr>
        <p:spPr>
          <a:xfrm flipH="1" flipV="1">
            <a:off x="8888365" y="4673634"/>
            <a:ext cx="8588" cy="143567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Conexão reta 29">
            <a:extLst>
              <a:ext uri="{FF2B5EF4-FFF2-40B4-BE49-F238E27FC236}">
                <a16:creationId xmlns:a16="http://schemas.microsoft.com/office/drawing/2014/main" id="{A926CEB1-4E93-9DD9-1D98-005D2E3030B5}"/>
              </a:ext>
            </a:extLst>
          </p:cNvPr>
          <p:cNvCxnSpPr>
            <a:cxnSpLocks/>
          </p:cNvCxnSpPr>
          <p:nvPr/>
        </p:nvCxnSpPr>
        <p:spPr>
          <a:xfrm flipH="1">
            <a:off x="5655331" y="4671758"/>
            <a:ext cx="322677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482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C32658D3-99D6-0B25-E683-6B3D6C81678C}"/>
                  </a:ext>
                </a:extLst>
              </p:cNvPr>
              <p:cNvSpPr txBox="1"/>
              <p:nvPr/>
            </p:nvSpPr>
            <p:spPr>
              <a:xfrm>
                <a:off x="733225" y="1697128"/>
                <a:ext cx="7005935" cy="1068113"/>
              </a:xfrm>
              <a:prstGeom prst="rect">
                <a:avLst/>
              </a:prstGeom>
              <a:noFill/>
            </p:spPr>
            <p:txBody>
              <a:bodyPr wrap="square" lIns="0" tIns="0" rIns="0" bIns="0" rtlCol="0">
                <a:spAutoFit/>
              </a:bodyPr>
              <a:lstStyle/>
              <a:p>
                <a14:m>
                  <m:oMath xmlns:m="http://schemas.openxmlformats.org/officeDocument/2006/math">
                    <m:r>
                      <a:rPr lang="pt-PT" sz="2000" i="1">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oMath>
                </a14:m>
                <a:r>
                  <a:rPr lang="pt-PT" sz="2000" i="1" dirty="0">
                    <a:latin typeface="Calibri" panose="020F0502020204030204" pitchFamily="34" charset="0"/>
                    <a:ea typeface="Cambria Math" panose="02040503050406030204" pitchFamily="18" charset="0"/>
                    <a:cs typeface="Calibri" panose="020F0502020204030204" pitchFamily="34" charset="0"/>
                  </a:rPr>
                  <a:t> = </a:t>
                </a:r>
                <a:r>
                  <a:rPr lang="pt-PT" sz="2000" dirty="0">
                    <a:latin typeface="Calibri" panose="020F0502020204030204" pitchFamily="34" charset="0"/>
                    <a:ea typeface="Cambria Math" panose="02040503050406030204" pitchFamily="18" charset="0"/>
                    <a:cs typeface="Calibri" panose="020F0502020204030204" pitchFamily="34" charset="0"/>
                  </a:rPr>
                  <a:t>w1 *i1 + w2 * i2 +b1,1 * 1 </a:t>
                </a:r>
                <a14:m>
                  <m:oMath xmlns:m="http://schemas.openxmlformats.org/officeDocument/2006/math">
                    <m:r>
                      <a:rPr lang="pt-PT" sz="2000" i="1" dirty="0">
                        <a:latin typeface="Cambria Math" panose="02040503050406030204" pitchFamily="18" charset="0"/>
                      </a:rPr>
                      <m:t>(=)</m:t>
                    </m:r>
                  </m:oMath>
                </a14:m>
                <a:endParaRPr lang="pt-PT" sz="2000" dirty="0">
                  <a:latin typeface="Calibri" panose="020F0502020204030204" pitchFamily="34" charset="0"/>
                  <a:ea typeface="Cambria Math" panose="02040503050406030204" pitchFamily="18" charset="0"/>
                  <a:cs typeface="Calibri" panose="020F0502020204030204" pitchFamily="34" charset="0"/>
                </a:endParaRPr>
              </a:p>
              <a:p>
                <a:endParaRPr lang="pt-PT" sz="2000" i="1" dirty="0">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1</m:t>
                        </m:r>
                      </m:den>
                    </m:f>
                  </m:oMath>
                </a14:m>
                <a:r>
                  <a:rPr lang="pt-PT" sz="2000" dirty="0">
                    <a:latin typeface="Calibri" panose="020F0502020204030204" pitchFamily="34" charset="0"/>
                    <a:cs typeface="Calibri" panose="020F0502020204030204" pitchFamily="34" charset="0"/>
                  </a:rPr>
                  <a:t> = i1 = </a:t>
                </a:r>
                <a:r>
                  <a:rPr lang="pt-PT" sz="2000" b="1" dirty="0">
                    <a:latin typeface="Calibri" panose="020F0502020204030204" pitchFamily="34" charset="0"/>
                    <a:cs typeface="Calibri" panose="020F0502020204030204" pitchFamily="34" charset="0"/>
                  </a:rPr>
                  <a:t>0,01</a:t>
                </a:r>
                <a:endParaRPr lang="pt-PT" b="1" dirty="0">
                  <a:latin typeface="Calibri" panose="020F0502020204030204" pitchFamily="34" charset="0"/>
                  <a:cs typeface="Calibri" panose="020F0502020204030204" pitchFamily="34" charset="0"/>
                </a:endParaRPr>
              </a:p>
            </p:txBody>
          </p:sp>
        </mc:Choice>
        <mc:Fallback xmlns="">
          <p:sp>
            <p:nvSpPr>
              <p:cNvPr id="4" name="CaixaDeTexto 3">
                <a:extLst>
                  <a:ext uri="{FF2B5EF4-FFF2-40B4-BE49-F238E27FC236}">
                    <a16:creationId xmlns:a16="http://schemas.microsoft.com/office/drawing/2014/main" id="{C32658D3-99D6-0B25-E683-6B3D6C81678C}"/>
                  </a:ext>
                </a:extLst>
              </p:cNvPr>
              <p:cNvSpPr txBox="1">
                <a:spLocks noRot="1" noChangeAspect="1" noMove="1" noResize="1" noEditPoints="1" noAdjustHandles="1" noChangeArrowheads="1" noChangeShapeType="1" noTextEdit="1"/>
              </p:cNvSpPr>
              <p:nvPr/>
            </p:nvSpPr>
            <p:spPr>
              <a:xfrm>
                <a:off x="733225" y="1697128"/>
                <a:ext cx="7005935" cy="1068113"/>
              </a:xfrm>
              <a:prstGeom prst="rect">
                <a:avLst/>
              </a:prstGeom>
              <a:blipFill>
                <a:blip r:embed="rId2"/>
                <a:stretch>
                  <a:fillRect l="-1304" t="-7386" b="-7386"/>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DD8CB63-498D-430B-36A5-76CFA6E29EBE}"/>
                  </a:ext>
                </a:extLst>
              </p:cNvPr>
              <p:cNvSpPr txBox="1"/>
              <p:nvPr/>
            </p:nvSpPr>
            <p:spPr>
              <a:xfrm>
                <a:off x="648930" y="3888657"/>
                <a:ext cx="5651284" cy="2137701"/>
              </a:xfrm>
              <a:prstGeom prst="rect">
                <a:avLst/>
              </a:prstGeom>
              <a:noFill/>
            </p:spPr>
            <p:txBody>
              <a:bodyPr wrap="square" lIns="0" tIns="0" rIns="0" bIns="0" rtlCol="0">
                <a:spAutoFit/>
              </a:bodyPr>
              <a:lstStyle/>
              <a:p>
                <a14:m>
                  <m:oMath xmlns:m="http://schemas.openxmlformats.org/officeDocument/2006/math">
                    <m:f>
                      <m:fPr>
                        <m:ctrlPr>
                          <a:rPr lang="pt-PT" sz="2000" i="1" smtClean="0">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𝐸𝑡𝑜𝑡𝑎𝑙</m:t>
                        </m:r>
                      </m:num>
                      <m:den>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𝑆𝑎</m:t>
                        </m:r>
                        <m:r>
                          <a:rPr lang="pt-PT" sz="2000" i="1">
                            <a:latin typeface="Cambria Math" panose="02040503050406030204" pitchFamily="18" charset="0"/>
                            <a:ea typeface="Cambria Math" panose="02040503050406030204" pitchFamily="18" charset="0"/>
                          </a:rPr>
                          <m:t>í</m:t>
                        </m:r>
                        <m:r>
                          <a:rPr lang="pt-PT" sz="2000" i="1">
                            <a:latin typeface="Cambria Math" panose="02040503050406030204" pitchFamily="18" charset="0"/>
                            <a:ea typeface="Cambria Math" panose="02040503050406030204" pitchFamily="18" charset="0"/>
                          </a:rPr>
                          <m:t>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den>
                    </m:f>
                    <m:r>
                      <a:rPr lang="pt-PT" sz="2000" b="0" i="1" smtClean="0">
                        <a:latin typeface="Cambria Math" panose="02040503050406030204" pitchFamily="18" charset="0"/>
                        <a:ea typeface="Cambria Math" panose="02040503050406030204" pitchFamily="18" charset="0"/>
                      </a:rPr>
                      <m:t>∗</m:t>
                    </m:r>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𝑆𝑎</m:t>
                        </m:r>
                        <m:r>
                          <a:rPr lang="pt-PT" sz="2000" b="0" i="1" smtClean="0">
                            <a:latin typeface="Cambria Math" panose="02040503050406030204" pitchFamily="18" charset="0"/>
                            <a:ea typeface="Cambria Math" panose="02040503050406030204" pitchFamily="18" charset="0"/>
                          </a:rPr>
                          <m:t>í</m:t>
                        </m:r>
                        <m:r>
                          <a:rPr lang="pt-PT" sz="2000" b="0" i="1" smtClean="0">
                            <a:latin typeface="Cambria Math" panose="02040503050406030204" pitchFamily="18" charset="0"/>
                            <a:ea typeface="Cambria Math" panose="02040503050406030204" pitchFamily="18" charset="0"/>
                          </a:rPr>
                          <m:t>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𝐸𝑛𝑡𝑟𝑎𝑑𝑎</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b="0" i="1" smtClean="0">
                            <a:latin typeface="Cambria Math" panose="02040503050406030204" pitchFamily="18" charset="0"/>
                            <a:ea typeface="Cambria Math" panose="02040503050406030204" pitchFamily="18" charset="0"/>
                          </a:rPr>
                          <m:t>1)</m:t>
                        </m:r>
                      </m:den>
                    </m:f>
                  </m:oMath>
                </a14:m>
                <a:r>
                  <a:rPr lang="pt-PT" sz="2000" dirty="0">
                    <a:latin typeface="Calibri" panose="020F0502020204030204" pitchFamily="34" charset="0"/>
                    <a:cs typeface="Calibri" panose="020F0502020204030204" pitchFamily="34" charset="0"/>
                  </a:rPr>
                  <a:t>*</a:t>
                </a:r>
                <a:r>
                  <a:rPr lang="pt-PT" sz="20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f>
                      <m:fPr>
                        <m:ctrlPr>
                          <a:rPr lang="pt-PT" sz="2000" i="1">
                            <a:latin typeface="Cambria Math" panose="02040503050406030204" pitchFamily="18" charset="0"/>
                            <a:ea typeface="Cambria Math" panose="02040503050406030204" pitchFamily="18" charset="0"/>
                          </a:rPr>
                        </m:ctrlPr>
                      </m:fPr>
                      <m:num>
                        <m:r>
                          <a:rPr lang="pt-PT" sz="2000" i="1">
                            <a:latin typeface="Cambria Math" panose="02040503050406030204" pitchFamily="18" charset="0"/>
                            <a:ea typeface="Cambria Math" panose="02040503050406030204" pitchFamily="18" charset="0"/>
                          </a:rPr>
                          <m:t>𝜕</m:t>
                        </m:r>
                        <m:r>
                          <a:rPr lang="pt-PT" sz="2000" i="1">
                            <a:latin typeface="Cambria Math" panose="02040503050406030204" pitchFamily="18" charset="0"/>
                            <a:ea typeface="Cambria Math" panose="02040503050406030204" pitchFamily="18" charset="0"/>
                          </a:rPr>
                          <m:t>𝐸𝑛𝑡𝑟𝑎𝑑𝑎</m:t>
                        </m:r>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h</m:t>
                        </m:r>
                        <m:r>
                          <a:rPr lang="pt-PT" sz="2000" i="1">
                            <a:latin typeface="Cambria Math" panose="02040503050406030204" pitchFamily="18" charset="0"/>
                            <a:ea typeface="Cambria Math" panose="02040503050406030204" pitchFamily="18" charset="0"/>
                          </a:rPr>
                          <m:t>1)</m:t>
                        </m:r>
                      </m:num>
                      <m:den>
                        <m:r>
                          <a:rPr lang="pt-PT" sz="2000" i="1">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𝑤</m:t>
                        </m:r>
                        <m:r>
                          <a:rPr lang="pt-PT" sz="2000" b="0" i="1" smtClean="0">
                            <a:latin typeface="Cambria Math" panose="02040503050406030204" pitchFamily="18" charset="0"/>
                            <a:ea typeface="Cambria Math" panose="02040503050406030204" pitchFamily="18" charset="0"/>
                          </a:rPr>
                          <m:t>1</m:t>
                        </m:r>
                      </m:den>
                    </m:f>
                  </m:oMath>
                </a14:m>
                <a:r>
                  <a:rPr lang="pt-PT" dirty="0">
                    <a:latin typeface="Calibri" panose="020F0502020204030204" pitchFamily="34" charset="0"/>
                    <a:cs typeface="Calibri" panose="020F0502020204030204" pitchFamily="34" charset="0"/>
                  </a:rPr>
                  <a:t> </a:t>
                </a:r>
                <a14:m>
                  <m:oMath xmlns:m="http://schemas.openxmlformats.org/officeDocument/2006/math">
                    <m:r>
                      <a:rPr lang="pt-PT" i="1" dirty="0">
                        <a:latin typeface="Cambria Math" panose="02040503050406030204" pitchFamily="18" charset="0"/>
                      </a:rPr>
                      <m:t>(=)</m:t>
                    </m:r>
                  </m:oMath>
                </a14:m>
                <a:endParaRPr lang="pt-PT" dirty="0">
                  <a:latin typeface="Calibri" panose="020F0502020204030204" pitchFamily="34" charset="0"/>
                  <a:cs typeface="Calibri" panose="020F0502020204030204" pitchFamily="34" charset="0"/>
                </a:endParaRPr>
              </a:p>
              <a:p>
                <a:endParaRPr lang="pt-PT" dirty="0">
                  <a:latin typeface="Calibri" panose="020F0502020204030204" pitchFamily="34" charset="0"/>
                  <a:cs typeface="Calibri" panose="020F0502020204030204" pitchFamily="34" charset="0"/>
                </a:endParaRPr>
              </a:p>
              <a:p>
                <a14:m>
                  <m:oMath xmlns:m="http://schemas.openxmlformats.org/officeDocument/2006/math">
                    <m:f>
                      <m:fPr>
                        <m:ctrlPr>
                          <a:rPr lang="pt-PT" i="1" smtClean="0">
                            <a:latin typeface="Cambria Math" panose="02040503050406030204" pitchFamily="18" charset="0"/>
                          </a:rPr>
                        </m:ctrlPr>
                      </m:fPr>
                      <m:num>
                        <m:r>
                          <a:rPr lang="pt-PT">
                            <a:latin typeface="Cambria Math" panose="02040503050406030204" pitchFamily="18" charset="0"/>
                          </a:rPr>
                          <m:t>𝜕</m:t>
                        </m:r>
                        <m:r>
                          <a:rPr lang="pt-PT">
                            <a:latin typeface="Cambria Math" panose="02040503050406030204" pitchFamily="18" charset="0"/>
                          </a:rPr>
                          <m:t>𝐸𝑡𝑜𝑡𝑎𝑙</m:t>
                        </m:r>
                      </m:num>
                      <m:den>
                        <m:r>
                          <a:rPr lang="pt-PT">
                            <a:latin typeface="Cambria Math" panose="02040503050406030204" pitchFamily="18" charset="0"/>
                          </a:rPr>
                          <m:t>𝜕</m:t>
                        </m:r>
                        <m:r>
                          <a:rPr lang="pt-PT">
                            <a:latin typeface="Cambria Math" panose="02040503050406030204" pitchFamily="18" charset="0"/>
                          </a:rPr>
                          <m:t>𝑤</m:t>
                        </m:r>
                        <m:r>
                          <a:rPr lang="pt-PT" b="0" i="0" smtClean="0">
                            <a:latin typeface="Cambria Math" panose="02040503050406030204" pitchFamily="18" charset="0"/>
                          </a:rPr>
                          <m:t>1</m:t>
                        </m:r>
                      </m:den>
                    </m:f>
                    <m:r>
                      <a:rPr lang="pt-PT">
                        <a:latin typeface="Cambria Math" panose="02040503050406030204" pitchFamily="18" charset="0"/>
                      </a:rPr>
                      <m:t>=</m:t>
                    </m:r>
                  </m:oMath>
                </a14:m>
                <a:r>
                  <a:rPr lang="pt-PT" dirty="0">
                    <a:latin typeface="Calibri" panose="020F0502020204030204" pitchFamily="34" charset="0"/>
                    <a:cs typeface="Calibri" panose="020F0502020204030204" pitchFamily="34" charset="0"/>
                  </a:rPr>
                  <a:t> 0,03635 * </a:t>
                </a:r>
                <a14:m>
                  <m:oMath xmlns:m="http://schemas.openxmlformats.org/officeDocument/2006/math">
                    <m:r>
                      <a:rPr lang="pt-PT" b="0" i="1">
                        <a:latin typeface="Cambria Math" panose="02040503050406030204" pitchFamily="18" charset="0"/>
                      </a:rPr>
                      <m:t>0</m:t>
                    </m:r>
                    <m:r>
                      <a:rPr lang="pt-PT" b="0">
                        <a:latin typeface="Cambria Math" panose="02040503050406030204" pitchFamily="18" charset="0"/>
                      </a:rPr>
                      <m:t>,</m:t>
                    </m:r>
                    <m:r>
                      <a:rPr lang="pt-PT" b="0" i="1">
                        <a:latin typeface="Cambria Math" panose="02040503050406030204" pitchFamily="18" charset="0"/>
                      </a:rPr>
                      <m:t>24130</m:t>
                    </m:r>
                  </m:oMath>
                </a14:m>
                <a:r>
                  <a:rPr lang="pt-PT" dirty="0">
                    <a:latin typeface="Calibri" panose="020F0502020204030204" pitchFamily="34" charset="0"/>
                    <a:cs typeface="Calibri" panose="020F0502020204030204" pitchFamily="34" charset="0"/>
                  </a:rPr>
                  <a:t> * 0,01 </a:t>
                </a:r>
                <a14:m>
                  <m:oMath xmlns:m="http://schemas.openxmlformats.org/officeDocument/2006/math">
                    <m:r>
                      <a:rPr lang="pt-PT" i="1" dirty="0">
                        <a:latin typeface="Cambria Math" panose="02040503050406030204" pitchFamily="18" charset="0"/>
                      </a:rPr>
                      <m:t>(=)</m:t>
                    </m:r>
                  </m:oMath>
                </a14:m>
                <a:endParaRPr lang="pt-PT" dirty="0">
                  <a:latin typeface="Calibri" panose="020F0502020204030204" pitchFamily="34" charset="0"/>
                  <a:cs typeface="Calibri" panose="020F0502020204030204" pitchFamily="34" charset="0"/>
                </a:endParaRPr>
              </a:p>
              <a:p>
                <a:endParaRPr lang="pt-PT" dirty="0">
                  <a:latin typeface="Calibri" panose="020F0502020204030204" pitchFamily="34" charset="0"/>
                  <a:cs typeface="Calibri" panose="020F0502020204030204" pitchFamily="34" charset="0"/>
                </a:endParaRPr>
              </a:p>
              <a:p>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𝑤</m:t>
                        </m:r>
                        <m:r>
                          <a:rPr lang="pt-PT" sz="1800" b="0" i="1" smtClean="0">
                            <a:latin typeface="Cambria Math" panose="02040503050406030204" pitchFamily="18" charset="0"/>
                            <a:ea typeface="Cambria Math" panose="02040503050406030204" pitchFamily="18" charset="0"/>
                          </a:rPr>
                          <m:t>1</m:t>
                        </m:r>
                      </m:den>
                    </m:f>
                    <m:r>
                      <a:rPr lang="pt-PT" sz="1800" b="0" i="1" smtClean="0">
                        <a:latin typeface="Cambria Math" panose="02040503050406030204" pitchFamily="18" charset="0"/>
                        <a:ea typeface="Cambria Math" panose="02040503050406030204" pitchFamily="18" charset="0"/>
                      </a:rPr>
                      <m:t>=</m:t>
                    </m:r>
                  </m:oMath>
                </a14:m>
                <a:r>
                  <a:rPr lang="pt-PT" dirty="0">
                    <a:latin typeface="Calibri" panose="020F0502020204030204" pitchFamily="34" charset="0"/>
                    <a:ea typeface="SimSun"/>
                    <a:cs typeface="Calibri" panose="020F0502020204030204" pitchFamily="34" charset="0"/>
                  </a:rPr>
                  <a:t> </a:t>
                </a:r>
                <a:r>
                  <a:rPr lang="pt-PT" b="1" dirty="0">
                    <a:latin typeface="Calibri" panose="020F0502020204030204" pitchFamily="34" charset="0"/>
                    <a:ea typeface="SimSun"/>
                    <a:cs typeface="Calibri" panose="020F0502020204030204" pitchFamily="34" charset="0"/>
                  </a:rPr>
                  <a:t>0,00044</a:t>
                </a:r>
              </a:p>
              <a:p>
                <a:endParaRPr lang="pt-PT" dirty="0"/>
              </a:p>
            </p:txBody>
          </p:sp>
        </mc:Choice>
        <mc:Fallback xmlns="">
          <p:sp>
            <p:nvSpPr>
              <p:cNvPr id="5" name="CaixaDeTexto 4">
                <a:extLst>
                  <a:ext uri="{FF2B5EF4-FFF2-40B4-BE49-F238E27FC236}">
                    <a16:creationId xmlns:a16="http://schemas.microsoft.com/office/drawing/2014/main" id="{7DD8CB63-498D-430B-36A5-76CFA6E29EBE}"/>
                  </a:ext>
                </a:extLst>
              </p:cNvPr>
              <p:cNvSpPr txBox="1">
                <a:spLocks noRot="1" noChangeAspect="1" noMove="1" noResize="1" noEditPoints="1" noAdjustHandles="1" noChangeArrowheads="1" noChangeShapeType="1" noTextEdit="1"/>
              </p:cNvSpPr>
              <p:nvPr/>
            </p:nvSpPr>
            <p:spPr>
              <a:xfrm>
                <a:off x="648930" y="3888657"/>
                <a:ext cx="5651284" cy="2137701"/>
              </a:xfrm>
              <a:prstGeom prst="rect">
                <a:avLst/>
              </a:prstGeom>
              <a:blipFill>
                <a:blip r:embed="rId3"/>
                <a:stretch>
                  <a:fillRect l="-1079"/>
                </a:stretch>
              </a:blipFill>
            </p:spPr>
            <p:txBody>
              <a:bodyPr/>
              <a:lstStyle/>
              <a:p>
                <a:r>
                  <a:rPr lang="pt-PT">
                    <a:noFill/>
                  </a:rPr>
                  <a:t> </a:t>
                </a:r>
              </a:p>
            </p:txBody>
          </p:sp>
        </mc:Fallback>
      </mc:AlternateContent>
      <p:sp>
        <p:nvSpPr>
          <p:cNvPr id="6" name="CaixaDeTexto 5">
            <a:extLst>
              <a:ext uri="{FF2B5EF4-FFF2-40B4-BE49-F238E27FC236}">
                <a16:creationId xmlns:a16="http://schemas.microsoft.com/office/drawing/2014/main" id="{F4FD7654-E132-A120-661A-EFC07D83E146}"/>
              </a:ext>
            </a:extLst>
          </p:cNvPr>
          <p:cNvSpPr txBox="1"/>
          <p:nvPr/>
        </p:nvSpPr>
        <p:spPr>
          <a:xfrm>
            <a:off x="648930" y="3013501"/>
            <a:ext cx="4945750" cy="830997"/>
          </a:xfrm>
          <a:prstGeom prst="rect">
            <a:avLst/>
          </a:prstGeom>
          <a:noFill/>
        </p:spPr>
        <p:txBody>
          <a:bodyPr wrap="square" lIns="0" tIns="0" rIns="0" bIns="0" rtlCol="0">
            <a:spAutoFit/>
          </a:bodyPr>
          <a:lstStyle/>
          <a:p>
            <a:endParaRPr lang="pt-PT" dirty="0">
              <a:latin typeface="Cambria Math" panose="02040503050406030204" pitchFamily="18" charset="0"/>
            </a:endParaRPr>
          </a:p>
          <a:p>
            <a:r>
              <a:rPr lang="pt-PT" dirty="0">
                <a:latin typeface="Calibri" panose="020F0502020204030204" pitchFamily="34" charset="0"/>
                <a:cs typeface="Calibri" panose="020F0502020204030204" pitchFamily="34" charset="0"/>
              </a:rPr>
              <a:t>Depois de calcular todos os valores substituímos:		</a:t>
            </a:r>
          </a:p>
        </p:txBody>
      </p:sp>
      <p:sp>
        <p:nvSpPr>
          <p:cNvPr id="2" name="Marcador de Posição de Conteúdo 2">
            <a:extLst>
              <a:ext uri="{FF2B5EF4-FFF2-40B4-BE49-F238E27FC236}">
                <a16:creationId xmlns:a16="http://schemas.microsoft.com/office/drawing/2014/main" id="{B2147E7C-5FF9-2019-F24E-3D152C1D1040}"/>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3" name="Título 1">
            <a:extLst>
              <a:ext uri="{FF2B5EF4-FFF2-40B4-BE49-F238E27FC236}">
                <a16:creationId xmlns:a16="http://schemas.microsoft.com/office/drawing/2014/main" id="{FE4C1926-681D-CF3B-2A82-F25A1A46C48E}"/>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p:sp>
        <p:nvSpPr>
          <p:cNvPr id="7" name="CaixaDeTexto 6">
            <a:extLst>
              <a:ext uri="{FF2B5EF4-FFF2-40B4-BE49-F238E27FC236}">
                <a16:creationId xmlns:a16="http://schemas.microsoft.com/office/drawing/2014/main" id="{DB22D2B0-554A-06D6-53A3-172978EDE481}"/>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56</a:t>
            </a:fld>
            <a:endParaRPr lang="pt-PT" dirty="0"/>
          </a:p>
        </p:txBody>
      </p:sp>
      <mc:AlternateContent xmlns:mc="http://schemas.openxmlformats.org/markup-compatibility/2006" xmlns:a14="http://schemas.microsoft.com/office/drawing/2010/main">
        <mc:Choice Requires="a14">
          <p:sp>
            <p:nvSpPr>
              <p:cNvPr id="8" name="Marcador de Posição de Conteúdo 2">
                <a:extLst>
                  <a:ext uri="{FF2B5EF4-FFF2-40B4-BE49-F238E27FC236}">
                    <a16:creationId xmlns:a16="http://schemas.microsoft.com/office/drawing/2014/main" id="{CC9A6D83-4408-B5B5-6F53-6DBD60B744E3}"/>
                  </a:ext>
                </a:extLst>
              </p:cNvPr>
              <p:cNvSpPr txBox="1">
                <a:spLocks/>
              </p:cNvSpPr>
              <p:nvPr/>
            </p:nvSpPr>
            <p:spPr>
              <a:xfrm>
                <a:off x="648930" y="889991"/>
                <a:ext cx="2419381" cy="4310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i="1" dirty="0">
                    <a:solidFill>
                      <a:schemeClr val="tx1"/>
                    </a:solidFill>
                    <a:latin typeface="Calibri" panose="020F0502020204030204" pitchFamily="34" charset="0"/>
                    <a:ea typeface="+mn-ea"/>
                    <a:cs typeface="Calibri" panose="020F0502020204030204" pitchFamily="34" charset="0"/>
                  </a:rPr>
                  <a:t>Calcular </a:t>
                </a:r>
                <a14:m>
                  <m:oMath xmlns:m="http://schemas.openxmlformats.org/officeDocument/2006/math">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𝐸𝑛𝑡𝑟𝑎𝑑𝑎</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h𝑙</m:t>
                        </m:r>
                        <m:r>
                          <a:rPr lang="pt-PT" sz="1800" b="0" i="1" smtClean="0">
                            <a:latin typeface="Cambria Math" panose="02040503050406030204" pitchFamily="18" charset="0"/>
                            <a:ea typeface="Cambria Math" panose="02040503050406030204" pitchFamily="18" charset="0"/>
                          </a:rPr>
                          <m:t>)</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𝑤</m:t>
                        </m:r>
                        <m:r>
                          <a:rPr lang="pt-PT" sz="1800" b="0" i="1" smtClean="0">
                            <a:latin typeface="Cambria Math" panose="02040503050406030204" pitchFamily="18" charset="0"/>
                            <a:ea typeface="Cambria Math" panose="02040503050406030204" pitchFamily="18" charset="0"/>
                          </a:rPr>
                          <m:t>1</m:t>
                        </m:r>
                      </m:den>
                    </m:f>
                  </m:oMath>
                </a14:m>
                <a:r>
                  <a:rPr lang="pt-PT" sz="1800" i="1" dirty="0">
                    <a:solidFill>
                      <a:schemeClr val="tx1"/>
                    </a:solidFill>
                    <a:latin typeface="Calibri" panose="020F0502020204030204" pitchFamily="34" charset="0"/>
                    <a:ea typeface="+mn-ea"/>
                    <a:cs typeface="Calibri" panose="020F0502020204030204" pitchFamily="34" charset="0"/>
                  </a:rPr>
                  <a:t> :</a:t>
                </a:r>
              </a:p>
            </p:txBody>
          </p:sp>
        </mc:Choice>
        <mc:Fallback xmlns="">
          <p:sp>
            <p:nvSpPr>
              <p:cNvPr id="8" name="Marcador de Posição de Conteúdo 2">
                <a:extLst>
                  <a:ext uri="{FF2B5EF4-FFF2-40B4-BE49-F238E27FC236}">
                    <a16:creationId xmlns:a16="http://schemas.microsoft.com/office/drawing/2014/main" id="{CC9A6D83-4408-B5B5-6F53-6DBD60B744E3}"/>
                  </a:ext>
                </a:extLst>
              </p:cNvPr>
              <p:cNvSpPr txBox="1">
                <a:spLocks noRot="1" noChangeAspect="1" noMove="1" noResize="1" noEditPoints="1" noAdjustHandles="1" noChangeArrowheads="1" noChangeShapeType="1" noTextEdit="1"/>
              </p:cNvSpPr>
              <p:nvPr/>
            </p:nvSpPr>
            <p:spPr>
              <a:xfrm>
                <a:off x="648930" y="889991"/>
                <a:ext cx="2419381" cy="431039"/>
              </a:xfrm>
              <a:prstGeom prst="rect">
                <a:avLst/>
              </a:prstGeom>
              <a:blipFill>
                <a:blip r:embed="rId4"/>
                <a:stretch>
                  <a:fillRect l="-2015" b="-35211"/>
                </a:stretch>
              </a:blipFill>
              <a:ln>
                <a:noFill/>
              </a:ln>
            </p:spPr>
            <p:txBody>
              <a:bodyPr/>
              <a:lstStyle/>
              <a:p>
                <a:r>
                  <a:rPr lang="pt-PT">
                    <a:noFill/>
                  </a:rPr>
                  <a:t> </a:t>
                </a:r>
              </a:p>
            </p:txBody>
          </p:sp>
        </mc:Fallback>
      </mc:AlternateContent>
      <p:cxnSp>
        <p:nvCxnSpPr>
          <p:cNvPr id="10" name="Conexão reta unidirecional 9">
            <a:extLst>
              <a:ext uri="{FF2B5EF4-FFF2-40B4-BE49-F238E27FC236}">
                <a16:creationId xmlns:a16="http://schemas.microsoft.com/office/drawing/2014/main" id="{A1CACF7A-9A53-1C2F-07AF-D641CD250537}"/>
              </a:ext>
            </a:extLst>
          </p:cNvPr>
          <p:cNvCxnSpPr>
            <a:cxnSpLocks/>
          </p:cNvCxnSpPr>
          <p:nvPr/>
        </p:nvCxnSpPr>
        <p:spPr>
          <a:xfrm flipV="1">
            <a:off x="4987819" y="4417983"/>
            <a:ext cx="0" cy="20954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xão reta 10">
            <a:extLst>
              <a:ext uri="{FF2B5EF4-FFF2-40B4-BE49-F238E27FC236}">
                <a16:creationId xmlns:a16="http://schemas.microsoft.com/office/drawing/2014/main" id="{C31A2ABD-14B9-6F73-2155-EEBF88BD1D66}"/>
              </a:ext>
            </a:extLst>
          </p:cNvPr>
          <p:cNvCxnSpPr>
            <a:cxnSpLocks/>
          </p:cNvCxnSpPr>
          <p:nvPr/>
        </p:nvCxnSpPr>
        <p:spPr>
          <a:xfrm flipH="1">
            <a:off x="3280122" y="2542032"/>
            <a:ext cx="302009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Conexão reta 11">
            <a:extLst>
              <a:ext uri="{FF2B5EF4-FFF2-40B4-BE49-F238E27FC236}">
                <a16:creationId xmlns:a16="http://schemas.microsoft.com/office/drawing/2014/main" id="{41A42635-1C89-01BE-8415-25A0A263420F}"/>
              </a:ext>
            </a:extLst>
          </p:cNvPr>
          <p:cNvCxnSpPr>
            <a:cxnSpLocks/>
          </p:cNvCxnSpPr>
          <p:nvPr/>
        </p:nvCxnSpPr>
        <p:spPr>
          <a:xfrm flipV="1">
            <a:off x="6300216" y="2542032"/>
            <a:ext cx="0" cy="20855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Conexão reta 12">
            <a:extLst>
              <a:ext uri="{FF2B5EF4-FFF2-40B4-BE49-F238E27FC236}">
                <a16:creationId xmlns:a16="http://schemas.microsoft.com/office/drawing/2014/main" id="{FB09B9FC-A1FE-2868-FE06-77B2F6F533A4}"/>
              </a:ext>
            </a:extLst>
          </p:cNvPr>
          <p:cNvCxnSpPr>
            <a:cxnSpLocks/>
          </p:cNvCxnSpPr>
          <p:nvPr/>
        </p:nvCxnSpPr>
        <p:spPr>
          <a:xfrm flipH="1">
            <a:off x="4987819" y="4627532"/>
            <a:ext cx="131239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Marcador de Posição de Conteúdo 2">
                <a:extLst>
                  <a:ext uri="{FF2B5EF4-FFF2-40B4-BE49-F238E27FC236}">
                    <a16:creationId xmlns:a16="http://schemas.microsoft.com/office/drawing/2014/main" id="{06C85D07-C279-8B7E-32DC-C66D930792A9}"/>
                  </a:ext>
                </a:extLst>
              </p:cNvPr>
              <p:cNvSpPr txBox="1">
                <a:spLocks/>
              </p:cNvSpPr>
              <p:nvPr/>
            </p:nvSpPr>
            <p:spPr>
              <a:xfrm>
                <a:off x="544062" y="5939422"/>
                <a:ext cx="4321333" cy="4310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solidFill>
                      <a:schemeClr val="tx1"/>
                    </a:solidFill>
                    <a:latin typeface="+mn-lt"/>
                    <a:ea typeface="+mn-ea"/>
                  </a:rPr>
                  <a:t>R</a:t>
                </a:r>
                <a14:m>
                  <m:oMath xmlns:m="http://schemas.openxmlformats.org/officeDocument/2006/math">
                    <m:r>
                      <m:rPr>
                        <m:sty m:val="p"/>
                      </m:rPr>
                      <a:rPr lang="pt-PT" sz="1800" b="0" i="0" dirty="0" smtClean="0">
                        <a:solidFill>
                          <a:schemeClr val="tx1"/>
                        </a:solidFill>
                        <a:latin typeface="Cambria Math" panose="02040503050406030204" pitchFamily="18" charset="0"/>
                        <a:ea typeface="+mn-ea"/>
                      </a:rPr>
                      <m:t>epetir</m:t>
                    </m:r>
                    <m:r>
                      <a:rPr lang="pt-PT" sz="1800" b="0" i="0" dirty="0" smtClean="0">
                        <a:solidFill>
                          <a:schemeClr val="tx1"/>
                        </a:solidFill>
                        <a:latin typeface="Cambria Math" panose="02040503050406030204" pitchFamily="18" charset="0"/>
                        <a:ea typeface="+mn-ea"/>
                      </a:rPr>
                      <m:t> </m:t>
                    </m:r>
                    <m:r>
                      <m:rPr>
                        <m:sty m:val="p"/>
                      </m:rPr>
                      <a:rPr lang="pt-PT" sz="1800" b="0" i="0" dirty="0" smtClean="0">
                        <a:solidFill>
                          <a:schemeClr val="tx1"/>
                        </a:solidFill>
                        <a:latin typeface="Cambria Math" panose="02040503050406030204" pitchFamily="18" charset="0"/>
                        <a:ea typeface="+mn-ea"/>
                      </a:rPr>
                      <m:t>o</m:t>
                    </m:r>
                    <m:r>
                      <a:rPr lang="pt-PT" sz="1800" b="0" i="0" dirty="0" smtClean="0">
                        <a:solidFill>
                          <a:schemeClr val="tx1"/>
                        </a:solidFill>
                        <a:latin typeface="Cambria Math" panose="02040503050406030204" pitchFamily="18" charset="0"/>
                        <a:ea typeface="+mn-ea"/>
                      </a:rPr>
                      <m:t> </m:t>
                    </m:r>
                    <m:r>
                      <m:rPr>
                        <m:sty m:val="p"/>
                      </m:rPr>
                      <a:rPr lang="pt-PT" sz="1800" b="0" i="0" dirty="0" smtClean="0">
                        <a:solidFill>
                          <a:schemeClr val="tx1"/>
                        </a:solidFill>
                        <a:latin typeface="Cambria Math" panose="02040503050406030204" pitchFamily="18" charset="0"/>
                        <a:ea typeface="+mn-ea"/>
                      </a:rPr>
                      <m:t>mesmo</m:t>
                    </m:r>
                    <m:r>
                      <a:rPr lang="pt-PT" sz="1800" b="0" i="0" dirty="0" smtClean="0">
                        <a:solidFill>
                          <a:schemeClr val="tx1"/>
                        </a:solidFill>
                        <a:latin typeface="Cambria Math" panose="02040503050406030204" pitchFamily="18" charset="0"/>
                        <a:ea typeface="+mn-ea"/>
                      </a:rPr>
                      <m:t> </m:t>
                    </m:r>
                    <m:r>
                      <m:rPr>
                        <m:sty m:val="p"/>
                      </m:rPr>
                      <a:rPr lang="pt-PT" sz="1800" b="0" i="0" dirty="0" smtClean="0">
                        <a:solidFill>
                          <a:schemeClr val="tx1"/>
                        </a:solidFill>
                        <a:latin typeface="Cambria Math" panose="02040503050406030204" pitchFamily="18" charset="0"/>
                        <a:ea typeface="+mn-ea"/>
                      </a:rPr>
                      <m:t>pocesso</m:t>
                    </m:r>
                    <m:r>
                      <a:rPr lang="pt-PT" sz="1800" b="0" i="0" dirty="0" smtClean="0">
                        <a:solidFill>
                          <a:schemeClr val="tx1"/>
                        </a:solidFill>
                        <a:latin typeface="Cambria Math" panose="02040503050406030204" pitchFamily="18" charset="0"/>
                        <a:ea typeface="+mn-ea"/>
                      </a:rPr>
                      <m:t> </m:t>
                    </m:r>
                    <m:r>
                      <m:rPr>
                        <m:sty m:val="p"/>
                      </m:rPr>
                      <a:rPr lang="pt-PT" sz="1800" b="0" i="0" dirty="0" smtClean="0">
                        <a:solidFill>
                          <a:schemeClr val="tx1"/>
                        </a:solidFill>
                        <a:latin typeface="Cambria Math" panose="02040503050406030204" pitchFamily="18" charset="0"/>
                        <a:ea typeface="+mn-ea"/>
                      </a:rPr>
                      <m:t>para</m:t>
                    </m:r>
                    <m:r>
                      <a:rPr lang="pt-PT" sz="1800" b="0" i="0" dirty="0" smtClean="0">
                        <a:solidFill>
                          <a:schemeClr val="tx1"/>
                        </a:solidFill>
                        <a:latin typeface="Cambria Math" panose="02040503050406030204" pitchFamily="18" charset="0"/>
                        <a:ea typeface="+mn-ea"/>
                      </a:rPr>
                      <m:t> </m:t>
                    </m:r>
                    <m:f>
                      <m:fPr>
                        <m:ctrlPr>
                          <a:rPr lang="pt-PT" sz="1800" i="1">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𝑤</m:t>
                        </m:r>
                        <m:r>
                          <a:rPr lang="pt-PT" sz="1800" i="1">
                            <a:latin typeface="Cambria Math" panose="02040503050406030204" pitchFamily="18" charset="0"/>
                            <a:ea typeface="Cambria Math" panose="02040503050406030204" pitchFamily="18" charset="0"/>
                          </a:rPr>
                          <m:t>2</m:t>
                        </m:r>
                      </m:den>
                    </m:f>
                  </m:oMath>
                </a14:m>
                <a:endParaRPr lang="pt-PT" sz="1800" dirty="0">
                  <a:solidFill>
                    <a:schemeClr val="tx1"/>
                  </a:solidFill>
                  <a:latin typeface="+mn-lt"/>
                  <a:ea typeface="+mn-ea"/>
                </a:endParaRPr>
              </a:p>
            </p:txBody>
          </p:sp>
        </mc:Choice>
        <mc:Fallback xmlns="">
          <p:sp>
            <p:nvSpPr>
              <p:cNvPr id="15" name="Marcador de Posição de Conteúdo 2">
                <a:extLst>
                  <a:ext uri="{FF2B5EF4-FFF2-40B4-BE49-F238E27FC236}">
                    <a16:creationId xmlns:a16="http://schemas.microsoft.com/office/drawing/2014/main" id="{06C85D07-C279-8B7E-32DC-C66D930792A9}"/>
                  </a:ext>
                </a:extLst>
              </p:cNvPr>
              <p:cNvSpPr txBox="1">
                <a:spLocks noRot="1" noChangeAspect="1" noMove="1" noResize="1" noEditPoints="1" noAdjustHandles="1" noChangeArrowheads="1" noChangeShapeType="1" noTextEdit="1"/>
              </p:cNvSpPr>
              <p:nvPr/>
            </p:nvSpPr>
            <p:spPr>
              <a:xfrm>
                <a:off x="544062" y="5939422"/>
                <a:ext cx="4321333" cy="431039"/>
              </a:xfrm>
              <a:prstGeom prst="rect">
                <a:avLst/>
              </a:prstGeom>
              <a:blipFill>
                <a:blip r:embed="rId5"/>
                <a:stretch>
                  <a:fillRect l="-1128" b="-36620"/>
                </a:stretch>
              </a:blipFill>
              <a:ln>
                <a:noFill/>
              </a:ln>
            </p:spPr>
            <p:txBody>
              <a:bodyPr/>
              <a:lstStyle/>
              <a:p>
                <a:r>
                  <a:rPr lang="pt-PT">
                    <a:noFill/>
                  </a:rPr>
                  <a:t> </a:t>
                </a:r>
              </a:p>
            </p:txBody>
          </p:sp>
        </mc:Fallback>
      </mc:AlternateContent>
    </p:spTree>
    <p:extLst>
      <p:ext uri="{BB962C8B-B14F-4D97-AF65-F5344CB8AC3E}">
        <p14:creationId xmlns:p14="http://schemas.microsoft.com/office/powerpoint/2010/main" val="2996088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53EB4DFE-0745-34EE-E14A-1544369A8197}"/>
                  </a:ext>
                </a:extLst>
              </p:cNvPr>
              <p:cNvSpPr txBox="1">
                <a:spLocks/>
              </p:cNvSpPr>
              <p:nvPr/>
            </p:nvSpPr>
            <p:spPr>
              <a:xfrm>
                <a:off x="457269" y="953460"/>
                <a:ext cx="7929884" cy="4310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solidFill>
                      <a:schemeClr val="tx1"/>
                    </a:solidFill>
                    <a:latin typeface="Calibri" panose="020F0502020204030204" pitchFamily="34" charset="0"/>
                    <a:ea typeface="+mn-ea"/>
                    <a:cs typeface="Calibri" panose="020F0502020204030204" pitchFamily="34" charset="0"/>
                  </a:rPr>
                  <a:t>Calcular novos pesos com uma taxa de aprendizagem </a:t>
                </a:r>
                <a14:m>
                  <m:oMath xmlns:m="http://schemas.openxmlformats.org/officeDocument/2006/math">
                    <m:r>
                      <m:rPr>
                        <m:sty m:val="p"/>
                      </m:rPr>
                      <a:rPr lang="pt-PT" sz="1800" i="0" dirty="0">
                        <a:solidFill>
                          <a:schemeClr val="tx1"/>
                        </a:solidFill>
                        <a:latin typeface="Cambria Math" panose="02040503050406030204" pitchFamily="18" charset="0"/>
                        <a:ea typeface="+mn-ea"/>
                      </a:rPr>
                      <m:t>η</m:t>
                    </m:r>
                    <m:r>
                      <a:rPr lang="pt-PT" sz="1800" i="0" dirty="0">
                        <a:solidFill>
                          <a:schemeClr val="tx1"/>
                        </a:solidFill>
                        <a:latin typeface="Cambria Math" panose="02040503050406030204" pitchFamily="18" charset="0"/>
                        <a:ea typeface="+mn-ea"/>
                      </a:rPr>
                      <m:t>=0,5:</m:t>
                    </m:r>
                  </m:oMath>
                </a14:m>
                <a:r>
                  <a:rPr lang="pt-PT" sz="1800" dirty="0">
                    <a:solidFill>
                      <a:schemeClr val="tx1"/>
                    </a:solidFill>
                    <a:latin typeface="Calibri" panose="020F0502020204030204" pitchFamily="34" charset="0"/>
                    <a:ea typeface="+mn-ea"/>
                    <a:cs typeface="Calibri" panose="020F0502020204030204" pitchFamily="34" charset="0"/>
                  </a:rPr>
                  <a:t> </a:t>
                </a:r>
              </a:p>
            </p:txBody>
          </p:sp>
        </mc:Choice>
        <mc:Fallback xmlns="">
          <p:sp>
            <p:nvSpPr>
              <p:cNvPr id="3" name="Marcador de Posição de Conteúdo 2">
                <a:extLst>
                  <a:ext uri="{FF2B5EF4-FFF2-40B4-BE49-F238E27FC236}">
                    <a16:creationId xmlns:a16="http://schemas.microsoft.com/office/drawing/2014/main" id="{53EB4DFE-0745-34EE-E14A-1544369A8197}"/>
                  </a:ext>
                </a:extLst>
              </p:cNvPr>
              <p:cNvSpPr txBox="1">
                <a:spLocks noRot="1" noChangeAspect="1" noMove="1" noResize="1" noEditPoints="1" noAdjustHandles="1" noChangeArrowheads="1" noChangeShapeType="1" noTextEdit="1"/>
              </p:cNvSpPr>
              <p:nvPr/>
            </p:nvSpPr>
            <p:spPr>
              <a:xfrm>
                <a:off x="457269" y="953460"/>
                <a:ext cx="7929884" cy="431039"/>
              </a:xfrm>
              <a:prstGeom prst="rect">
                <a:avLst/>
              </a:prstGeom>
              <a:blipFill>
                <a:blip r:embed="rId2"/>
                <a:stretch>
                  <a:fillRect l="-692" b="-1690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94FF18BE-B6DB-A62D-D5D8-506E6DDFD52A}"/>
                  </a:ext>
                </a:extLst>
              </p:cNvPr>
              <p:cNvSpPr txBox="1"/>
              <p:nvPr/>
            </p:nvSpPr>
            <p:spPr>
              <a:xfrm>
                <a:off x="658555" y="1517258"/>
                <a:ext cx="5759334" cy="191174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pt-PT" i="1" smtClean="0">
                              <a:latin typeface="Cambria Math" panose="02040503050406030204" pitchFamily="18" charset="0"/>
                              <a:ea typeface="SimSun"/>
                              <a:cs typeface="Calibri"/>
                            </a:rPr>
                          </m:ctrlPr>
                        </m:sSupPr>
                        <m:e>
                          <m:r>
                            <a:rPr lang="pt-PT" i="1">
                              <a:latin typeface="Cambria Math" panose="02040503050406030204" pitchFamily="18" charset="0"/>
                              <a:ea typeface="SimSun"/>
                              <a:cs typeface="Calibri"/>
                            </a:rPr>
                            <m:t>𝑤</m:t>
                          </m:r>
                          <m:r>
                            <a:rPr lang="pt-PT" b="0" i="1" smtClean="0">
                              <a:latin typeface="Cambria Math" panose="02040503050406030204" pitchFamily="18" charset="0"/>
                              <a:ea typeface="SimSun"/>
                              <a:cs typeface="Calibri"/>
                            </a:rPr>
                            <m:t>1</m:t>
                          </m:r>
                        </m:e>
                        <m:sup>
                          <m:r>
                            <a:rPr lang="pt-PT" b="0" i="1" smtClean="0">
                              <a:latin typeface="Cambria Math" panose="02040503050406030204" pitchFamily="18" charset="0"/>
                              <a:ea typeface="SimSun"/>
                              <a:cs typeface="Calibri"/>
                            </a:rPr>
                            <m:t>+</m:t>
                          </m:r>
                        </m:sup>
                      </m:sSup>
                      <m:r>
                        <a:rPr lang="pt-PT" b="0" i="1" smtClean="0">
                          <a:latin typeface="Cambria Math" panose="02040503050406030204" pitchFamily="18" charset="0"/>
                          <a:ea typeface="SimSun"/>
                          <a:cs typeface="Calibri"/>
                        </a:rPr>
                        <m:t>=</m:t>
                      </m:r>
                      <m:r>
                        <a:rPr lang="pt-PT" i="1">
                          <a:latin typeface="Cambria Math" panose="02040503050406030204" pitchFamily="18" charset="0"/>
                          <a:ea typeface="SimSun"/>
                          <a:cs typeface="Calibri"/>
                        </a:rPr>
                        <m:t>𝑤</m:t>
                      </m:r>
                      <m:r>
                        <a:rPr lang="pt-PT" b="0" i="1" smtClean="0">
                          <a:latin typeface="Cambria Math" panose="02040503050406030204" pitchFamily="18" charset="0"/>
                          <a:ea typeface="SimSun"/>
                          <a:cs typeface="Calibri"/>
                        </a:rPr>
                        <m:t>1</m:t>
                      </m:r>
                      <m:r>
                        <a:rPr lang="pt-PT" i="1">
                          <a:latin typeface="Cambria Math" panose="02040503050406030204" pitchFamily="18" charset="0"/>
                          <a:ea typeface="SimSun"/>
                          <a:cs typeface="Calibri"/>
                        </a:rPr>
                        <m:t>−</m:t>
                      </m:r>
                      <m:r>
                        <a:rPr lang="pt-PT" i="1" dirty="0">
                          <a:latin typeface="Cambria Math" panose="02040503050406030204" pitchFamily="18" charset="0"/>
                        </a:rPr>
                        <m:t>𝜂</m:t>
                      </m:r>
                      <m:r>
                        <a:rPr lang="pt-PT" b="0" i="1" dirty="0" smtClean="0">
                          <a:latin typeface="Cambria Math" panose="02040503050406030204" pitchFamily="18" charset="0"/>
                        </a:rPr>
                        <m:t>∗</m:t>
                      </m:r>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𝑤</m:t>
                          </m:r>
                          <m:r>
                            <a:rPr lang="pt-PT" sz="1800" b="0" i="1" smtClean="0">
                              <a:latin typeface="Cambria Math" panose="02040503050406030204" pitchFamily="18" charset="0"/>
                              <a:ea typeface="Cambria Math" panose="02040503050406030204" pitchFamily="18" charset="0"/>
                            </a:rPr>
                            <m:t>1</m:t>
                          </m:r>
                        </m:den>
                      </m:f>
                    </m:oMath>
                  </m:oMathPara>
                </a14:m>
                <a:endParaRPr lang="pt-PT" sz="1800" b="0" i="1" dirty="0">
                  <a:latin typeface="Calibri" panose="020F0502020204030204" pitchFamily="34" charset="0"/>
                  <a:ea typeface="Cambria Math" panose="02040503050406030204" pitchFamily="18" charset="0"/>
                  <a:cs typeface="Calibri" panose="020F0502020204030204" pitchFamily="34" charset="0"/>
                </a:endParaRPr>
              </a:p>
              <a:p>
                <a:endParaRPr lang="pt-PT" sz="1800" b="0" i="1" dirty="0">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r>
                      <a:rPr lang="pt-PT">
                        <a:latin typeface="Cambria Math" panose="02040503050406030204" pitchFamily="18" charset="0"/>
                      </a:rPr>
                      <m:t>          =</m:t>
                    </m:r>
                  </m:oMath>
                </a14:m>
                <a:r>
                  <a:rPr lang="pt-PT" dirty="0">
                    <a:latin typeface="Calibri" panose="020F0502020204030204" pitchFamily="34" charset="0"/>
                    <a:cs typeface="Calibri" panose="020F0502020204030204" pitchFamily="34" charset="0"/>
                  </a:rPr>
                  <a:t> </a:t>
                </a:r>
                <a:r>
                  <a:rPr lang="pt-PT" dirty="0">
                    <a:solidFill>
                      <a:schemeClr val="tx1"/>
                    </a:solidFill>
                    <a:latin typeface="Calibri" panose="020F0502020204030204" pitchFamily="34" charset="0"/>
                    <a:cs typeface="Calibri" panose="020F0502020204030204" pitchFamily="34" charset="0"/>
                  </a:rPr>
                  <a:t>0,11 – 0,5 * </a:t>
                </a:r>
                <a:r>
                  <a:rPr lang="pt-PT" dirty="0">
                    <a:solidFill>
                      <a:schemeClr val="tx1"/>
                    </a:solidFill>
                    <a:latin typeface="Calibri" panose="020F0502020204030204" pitchFamily="34" charset="0"/>
                    <a:ea typeface="SimSun"/>
                    <a:cs typeface="Calibri" panose="020F0502020204030204" pitchFamily="34" charset="0"/>
                  </a:rPr>
                  <a:t>0,00044</a:t>
                </a:r>
              </a:p>
              <a:p>
                <a:endParaRPr lang="pt-PT" dirty="0">
                  <a:solidFill>
                    <a:schemeClr val="tx1"/>
                  </a:solidFill>
                  <a:latin typeface="Calibri" panose="020F0502020204030204" pitchFamily="34" charset="0"/>
                  <a:ea typeface="SimSun"/>
                  <a:cs typeface="Calibri" panose="020F0502020204030204" pitchFamily="34" charset="0"/>
                </a:endParaRPr>
              </a:p>
              <a:p>
                <a14:m>
                  <m:oMath xmlns:m="http://schemas.openxmlformats.org/officeDocument/2006/math">
                    <m:r>
                      <a:rPr lang="pt-PT" b="1" i="1">
                        <a:latin typeface="Cambria Math" panose="02040503050406030204" pitchFamily="18" charset="0"/>
                        <a:ea typeface="Cambria Math" panose="02040503050406030204" pitchFamily="18" charset="0"/>
                      </a:rPr>
                      <m:t>          =</m:t>
                    </m:r>
                  </m:oMath>
                </a14:m>
                <a:r>
                  <a:rPr lang="pt-PT" b="1" dirty="0">
                    <a:latin typeface="Cambria Math" panose="02040503050406030204" pitchFamily="18" charset="0"/>
                    <a:ea typeface="Cambria Math" panose="02040503050406030204" pitchFamily="18" charset="0"/>
                  </a:rPr>
                  <a:t>0,3237 </a:t>
                </a:r>
              </a:p>
              <a:p>
                <a:endParaRPr lang="pt-PT" dirty="0"/>
              </a:p>
            </p:txBody>
          </p:sp>
        </mc:Choice>
        <mc:Fallback xmlns="">
          <p:sp>
            <p:nvSpPr>
              <p:cNvPr id="8" name="CaixaDeTexto 7">
                <a:extLst>
                  <a:ext uri="{FF2B5EF4-FFF2-40B4-BE49-F238E27FC236}">
                    <a16:creationId xmlns:a16="http://schemas.microsoft.com/office/drawing/2014/main" id="{94FF18BE-B6DB-A62D-D5D8-506E6DDFD52A}"/>
                  </a:ext>
                </a:extLst>
              </p:cNvPr>
              <p:cNvSpPr txBox="1">
                <a:spLocks noRot="1" noChangeAspect="1" noMove="1" noResize="1" noEditPoints="1" noAdjustHandles="1" noChangeArrowheads="1" noChangeShapeType="1" noTextEdit="1"/>
              </p:cNvSpPr>
              <p:nvPr/>
            </p:nvSpPr>
            <p:spPr>
              <a:xfrm>
                <a:off x="658555" y="1517258"/>
                <a:ext cx="5759334" cy="1911742"/>
              </a:xfrm>
              <a:prstGeom prst="rect">
                <a:avLst/>
              </a:prstGeom>
              <a:blipFill>
                <a:blip r:embed="rId3"/>
                <a:stretch>
                  <a:fillRect l="-106"/>
                </a:stretch>
              </a:blipFill>
            </p:spPr>
            <p:txBody>
              <a:bodyPr/>
              <a:lstStyle/>
              <a:p>
                <a:r>
                  <a:rPr lang="pt-PT">
                    <a:noFill/>
                  </a:rPr>
                  <a:t> </a:t>
                </a:r>
              </a:p>
            </p:txBody>
          </p:sp>
        </mc:Fallback>
      </mc:AlternateContent>
      <p:sp>
        <p:nvSpPr>
          <p:cNvPr id="4" name="Título 1">
            <a:extLst>
              <a:ext uri="{FF2B5EF4-FFF2-40B4-BE49-F238E27FC236}">
                <a16:creationId xmlns:a16="http://schemas.microsoft.com/office/drawing/2014/main" id="{205F52F5-D188-0FC1-1481-D1129CB5783E}"/>
              </a:ext>
            </a:extLst>
          </p:cNvPr>
          <p:cNvSpPr txBox="1">
            <a:spLocks/>
          </p:cNvSpPr>
          <p:nvPr/>
        </p:nvSpPr>
        <p:spPr>
          <a:xfrm>
            <a:off x="44090" y="40276"/>
            <a:ext cx="112189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Derivada parcial em função Logística </a:t>
            </a:r>
            <a:r>
              <a:rPr lang="en-US" sz="2400" b="1" dirty="0">
                <a:solidFill>
                  <a:schemeClr val="bg1"/>
                </a:solidFill>
                <a:latin typeface="Calibri"/>
                <a:ea typeface="SimSun"/>
                <a:cs typeface="Calibri"/>
              </a:rPr>
              <a:t>(Exemplo) </a:t>
            </a:r>
            <a:endParaRPr lang="en-US" sz="2400" dirty="0">
              <a:solidFill>
                <a:schemeClr val="bg1"/>
              </a:solidFill>
              <a:cs typeface="Calibri"/>
            </a:endParaRPr>
          </a:p>
          <a:p>
            <a:pPr algn="ctr"/>
            <a:endParaRPr lang="pt-BR" sz="2400" b="1" dirty="0">
              <a:solidFill>
                <a:schemeClr val="bg1"/>
              </a:solidFill>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8E5CF788-225A-EC6E-61D2-0B58291DDC08}"/>
                  </a:ext>
                </a:extLst>
              </p:cNvPr>
              <p:cNvSpPr txBox="1"/>
              <p:nvPr/>
            </p:nvSpPr>
            <p:spPr>
              <a:xfrm>
                <a:off x="4572000" y="1712636"/>
                <a:ext cx="5759334" cy="1144993"/>
              </a:xfrm>
              <a:prstGeom prst="rect">
                <a:avLst/>
              </a:prstGeom>
              <a:noFill/>
            </p:spPr>
            <p:txBody>
              <a:bodyPr wrap="square" lIns="0" tIns="0" rIns="0" bIns="0" rtlCol="0">
                <a:spAutoFit/>
              </a:bodyPr>
              <a:lstStyle/>
              <a:p>
                <a14:m>
                  <m:oMath xmlns:m="http://schemas.openxmlformats.org/officeDocument/2006/math">
                    <m:sSup>
                      <m:sSupPr>
                        <m:ctrlPr>
                          <a:rPr lang="pt-PT" i="1" smtClean="0">
                            <a:latin typeface="Cambria Math" panose="02040503050406030204" pitchFamily="18" charset="0"/>
                            <a:ea typeface="SimSun"/>
                            <a:cs typeface="Calibri"/>
                          </a:rPr>
                        </m:ctrlPr>
                      </m:sSupPr>
                      <m:e>
                        <m:r>
                          <a:rPr lang="pt-PT" i="1">
                            <a:latin typeface="Cambria Math" panose="02040503050406030204" pitchFamily="18" charset="0"/>
                            <a:ea typeface="SimSun"/>
                            <a:cs typeface="Calibri"/>
                          </a:rPr>
                          <m:t>𝑤</m:t>
                        </m:r>
                        <m:r>
                          <a:rPr lang="pt-PT" b="0" i="1" smtClean="0">
                            <a:latin typeface="Cambria Math" panose="02040503050406030204" pitchFamily="18" charset="0"/>
                            <a:ea typeface="SimSun"/>
                            <a:cs typeface="Calibri"/>
                          </a:rPr>
                          <m:t>2</m:t>
                        </m:r>
                      </m:e>
                      <m:sup>
                        <m:r>
                          <a:rPr lang="pt-PT" i="1">
                            <a:latin typeface="Cambria Math" panose="02040503050406030204" pitchFamily="18" charset="0"/>
                            <a:ea typeface="SimSun"/>
                            <a:cs typeface="Calibri"/>
                          </a:rPr>
                          <m:t>+</m:t>
                        </m:r>
                      </m:sup>
                    </m:sSup>
                    <m:r>
                      <a:rPr lang="pt-PT" i="1">
                        <a:latin typeface="Cambria Math" panose="02040503050406030204" pitchFamily="18" charset="0"/>
                        <a:ea typeface="SimSun"/>
                        <a:cs typeface="Calibri"/>
                      </a:rPr>
                      <m:t> </m:t>
                    </m:r>
                  </m:oMath>
                </a14:m>
                <a:r>
                  <a:rPr lang="pt-PT" dirty="0">
                    <a:latin typeface="Calibri" panose="020F0502020204030204" pitchFamily="34" charset="0"/>
                    <a:ea typeface="SimSun"/>
                    <a:cs typeface="Calibri" panose="020F0502020204030204" pitchFamily="34" charset="0"/>
                  </a:rPr>
                  <a:t>= </a:t>
                </a:r>
                <a:r>
                  <a:rPr lang="pt-PT" b="1" dirty="0">
                    <a:latin typeface="Calibri" panose="020F0502020204030204" pitchFamily="34" charset="0"/>
                    <a:ea typeface="SimSun"/>
                    <a:cs typeface="Calibri" panose="020F0502020204030204" pitchFamily="34" charset="0"/>
                  </a:rPr>
                  <a:t>0,19956</a:t>
                </a:r>
              </a:p>
              <a:p>
                <a14:m>
                  <m:oMath xmlns:m="http://schemas.openxmlformats.org/officeDocument/2006/math">
                    <m:sSup>
                      <m:sSupPr>
                        <m:ctrlPr>
                          <a:rPr lang="pt-PT" i="1">
                            <a:latin typeface="Cambria Math" panose="02040503050406030204" pitchFamily="18" charset="0"/>
                            <a:ea typeface="SimSun"/>
                            <a:cs typeface="Calibri"/>
                          </a:rPr>
                        </m:ctrlPr>
                      </m:sSupPr>
                      <m:e>
                        <m:r>
                          <a:rPr lang="pt-PT" i="1">
                            <a:latin typeface="Cambria Math" panose="02040503050406030204" pitchFamily="18" charset="0"/>
                            <a:ea typeface="SimSun"/>
                            <a:cs typeface="Calibri"/>
                          </a:rPr>
                          <m:t>𝑤</m:t>
                        </m:r>
                        <m:r>
                          <a:rPr lang="pt-PT" b="0" i="1" smtClean="0">
                            <a:latin typeface="Cambria Math" panose="02040503050406030204" pitchFamily="18" charset="0"/>
                            <a:ea typeface="SimSun"/>
                            <a:cs typeface="Calibri"/>
                          </a:rPr>
                          <m:t>3</m:t>
                        </m:r>
                      </m:e>
                      <m:sup>
                        <m:r>
                          <a:rPr lang="pt-PT" i="1">
                            <a:latin typeface="Cambria Math" panose="02040503050406030204" pitchFamily="18" charset="0"/>
                            <a:ea typeface="SimSun"/>
                            <a:cs typeface="Calibri"/>
                          </a:rPr>
                          <m:t>+</m:t>
                        </m:r>
                      </m:sup>
                    </m:sSup>
                    <m:r>
                      <a:rPr lang="pt-PT" i="1">
                        <a:latin typeface="Cambria Math" panose="02040503050406030204" pitchFamily="18" charset="0"/>
                        <a:ea typeface="SimSun"/>
                        <a:cs typeface="Calibri"/>
                      </a:rPr>
                      <m:t> </m:t>
                    </m:r>
                  </m:oMath>
                </a14:m>
                <a:r>
                  <a:rPr lang="pt-PT" dirty="0">
                    <a:latin typeface="Calibri" panose="020F0502020204030204" pitchFamily="34" charset="0"/>
                    <a:ea typeface="SimSun"/>
                    <a:cs typeface="Calibri" panose="020F0502020204030204" pitchFamily="34" charset="0"/>
                  </a:rPr>
                  <a:t>= </a:t>
                </a:r>
                <a:r>
                  <a:rPr lang="pt-PT" b="1" dirty="0">
                    <a:latin typeface="Calibri" panose="020F0502020204030204" pitchFamily="34" charset="0"/>
                    <a:ea typeface="SimSun"/>
                    <a:cs typeface="Calibri" panose="020F0502020204030204" pitchFamily="34" charset="0"/>
                  </a:rPr>
                  <a:t>0,24978</a:t>
                </a:r>
              </a:p>
              <a:p>
                <a14:m>
                  <m:oMath xmlns:m="http://schemas.openxmlformats.org/officeDocument/2006/math">
                    <m:sSup>
                      <m:sSupPr>
                        <m:ctrlPr>
                          <a:rPr lang="pt-PT" i="1">
                            <a:latin typeface="Cambria Math" panose="02040503050406030204" pitchFamily="18" charset="0"/>
                            <a:ea typeface="SimSun"/>
                            <a:cs typeface="Calibri"/>
                          </a:rPr>
                        </m:ctrlPr>
                      </m:sSupPr>
                      <m:e>
                        <m:r>
                          <a:rPr lang="pt-PT" i="1">
                            <a:latin typeface="Cambria Math" panose="02040503050406030204" pitchFamily="18" charset="0"/>
                            <a:ea typeface="SimSun"/>
                            <a:cs typeface="Calibri"/>
                          </a:rPr>
                          <m:t>𝑤</m:t>
                        </m:r>
                        <m:r>
                          <a:rPr lang="pt-PT" b="0" i="1" smtClean="0">
                            <a:latin typeface="Cambria Math" panose="02040503050406030204" pitchFamily="18" charset="0"/>
                            <a:ea typeface="SimSun"/>
                            <a:cs typeface="Calibri"/>
                          </a:rPr>
                          <m:t>4</m:t>
                        </m:r>
                      </m:e>
                      <m:sup>
                        <m:r>
                          <a:rPr lang="pt-PT" i="1">
                            <a:latin typeface="Cambria Math" panose="02040503050406030204" pitchFamily="18" charset="0"/>
                            <a:ea typeface="SimSun"/>
                            <a:cs typeface="Calibri"/>
                          </a:rPr>
                          <m:t>+</m:t>
                        </m:r>
                      </m:sup>
                    </m:sSup>
                    <m:r>
                      <a:rPr lang="pt-PT" i="1">
                        <a:latin typeface="Cambria Math" panose="02040503050406030204" pitchFamily="18" charset="0"/>
                        <a:ea typeface="SimSun"/>
                        <a:cs typeface="Calibri"/>
                      </a:rPr>
                      <m:t> </m:t>
                    </m:r>
                  </m:oMath>
                </a14:m>
                <a:r>
                  <a:rPr lang="pt-PT" dirty="0">
                    <a:latin typeface="Calibri" panose="020F0502020204030204" pitchFamily="34" charset="0"/>
                    <a:ea typeface="SimSun"/>
                    <a:cs typeface="Calibri" panose="020F0502020204030204" pitchFamily="34" charset="0"/>
                  </a:rPr>
                  <a:t>= </a:t>
                </a:r>
                <a:r>
                  <a:rPr lang="pt-PT" b="1" dirty="0">
                    <a:latin typeface="Calibri" panose="020F0502020204030204" pitchFamily="34" charset="0"/>
                    <a:ea typeface="SimSun"/>
                    <a:cs typeface="Calibri" panose="020F0502020204030204" pitchFamily="34" charset="0"/>
                  </a:rPr>
                  <a:t>0,29956</a:t>
                </a:r>
              </a:p>
              <a:p>
                <a:endParaRPr lang="pt-PT" dirty="0"/>
              </a:p>
            </p:txBody>
          </p:sp>
        </mc:Choice>
        <mc:Fallback xmlns="">
          <p:sp>
            <p:nvSpPr>
              <p:cNvPr id="6" name="CaixaDeTexto 5">
                <a:extLst>
                  <a:ext uri="{FF2B5EF4-FFF2-40B4-BE49-F238E27FC236}">
                    <a16:creationId xmlns:a16="http://schemas.microsoft.com/office/drawing/2014/main" id="{8E5CF788-225A-EC6E-61D2-0B58291DDC08}"/>
                  </a:ext>
                </a:extLst>
              </p:cNvPr>
              <p:cNvSpPr txBox="1">
                <a:spLocks noRot="1" noChangeAspect="1" noMove="1" noResize="1" noEditPoints="1" noAdjustHandles="1" noChangeArrowheads="1" noChangeShapeType="1" noTextEdit="1"/>
              </p:cNvSpPr>
              <p:nvPr/>
            </p:nvSpPr>
            <p:spPr>
              <a:xfrm>
                <a:off x="4572000" y="1712636"/>
                <a:ext cx="5759334" cy="1144993"/>
              </a:xfrm>
              <a:prstGeom prst="rect">
                <a:avLst/>
              </a:prstGeom>
              <a:blipFill>
                <a:blip r:embed="rId4"/>
                <a:stretch>
                  <a:fillRect l="-1058" t="-6915"/>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 name="Marcador de Posição de Conteúdo 2">
                <a:extLst>
                  <a:ext uri="{FF2B5EF4-FFF2-40B4-BE49-F238E27FC236}">
                    <a16:creationId xmlns:a16="http://schemas.microsoft.com/office/drawing/2014/main" id="{60102083-43B7-729C-47AE-F521FDE82D8E}"/>
                  </a:ext>
                </a:extLst>
              </p:cNvPr>
              <p:cNvSpPr txBox="1">
                <a:spLocks/>
              </p:cNvSpPr>
              <p:nvPr/>
            </p:nvSpPr>
            <p:spPr>
              <a:xfrm>
                <a:off x="457269" y="3723318"/>
                <a:ext cx="7929884" cy="43103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solidFill>
                      <a:schemeClr val="tx1"/>
                    </a:solidFill>
                    <a:latin typeface="Calibri" panose="020F0502020204030204" pitchFamily="34" charset="0"/>
                    <a:ea typeface="+mn-ea"/>
                    <a:cs typeface="Calibri" panose="020F0502020204030204" pitchFamily="34" charset="0"/>
                  </a:rPr>
                  <a:t>Calcular novos b</a:t>
                </a:r>
                <a14:m>
                  <m:oMath xmlns:m="http://schemas.openxmlformats.org/officeDocument/2006/math">
                    <m:r>
                      <m:rPr>
                        <m:sty m:val="p"/>
                      </m:rPr>
                      <a:rPr lang="pt-PT" sz="1800" b="0" i="0" smtClean="0">
                        <a:solidFill>
                          <a:schemeClr val="tx1"/>
                        </a:solidFill>
                        <a:latin typeface="Cambria Math" panose="02040503050406030204" pitchFamily="18" charset="0"/>
                        <a:ea typeface="+mn-ea"/>
                      </a:rPr>
                      <m:t>ias</m:t>
                    </m:r>
                    <m:r>
                      <a:rPr lang="pt-PT" sz="1800" i="0" dirty="0">
                        <a:solidFill>
                          <a:schemeClr val="tx1"/>
                        </a:solidFill>
                        <a:latin typeface="Cambria Math" panose="02040503050406030204" pitchFamily="18" charset="0"/>
                        <a:ea typeface="+mn-ea"/>
                      </a:rPr>
                      <m:t>:</m:t>
                    </m:r>
                  </m:oMath>
                </a14:m>
                <a:r>
                  <a:rPr lang="pt-PT" sz="1800" dirty="0">
                    <a:solidFill>
                      <a:schemeClr val="tx1"/>
                    </a:solidFill>
                    <a:latin typeface="Calibri" panose="020F0502020204030204" pitchFamily="34" charset="0"/>
                    <a:ea typeface="+mn-ea"/>
                    <a:cs typeface="Calibri" panose="020F0502020204030204" pitchFamily="34" charset="0"/>
                  </a:rPr>
                  <a:t> </a:t>
                </a:r>
              </a:p>
            </p:txBody>
          </p:sp>
        </mc:Choice>
        <mc:Fallback xmlns="">
          <p:sp>
            <p:nvSpPr>
              <p:cNvPr id="2" name="Marcador de Posição de Conteúdo 2">
                <a:extLst>
                  <a:ext uri="{FF2B5EF4-FFF2-40B4-BE49-F238E27FC236}">
                    <a16:creationId xmlns:a16="http://schemas.microsoft.com/office/drawing/2014/main" id="{60102083-43B7-729C-47AE-F521FDE82D8E}"/>
                  </a:ext>
                </a:extLst>
              </p:cNvPr>
              <p:cNvSpPr txBox="1">
                <a:spLocks noRot="1" noChangeAspect="1" noMove="1" noResize="1" noEditPoints="1" noAdjustHandles="1" noChangeArrowheads="1" noChangeShapeType="1" noTextEdit="1"/>
              </p:cNvSpPr>
              <p:nvPr/>
            </p:nvSpPr>
            <p:spPr>
              <a:xfrm>
                <a:off x="457269" y="3723318"/>
                <a:ext cx="7929884" cy="431039"/>
              </a:xfrm>
              <a:prstGeom prst="rect">
                <a:avLst/>
              </a:prstGeom>
              <a:blipFill>
                <a:blip r:embed="rId5"/>
                <a:stretch>
                  <a:fillRect l="-692" b="-1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88A28CC-AA45-A8A9-FF95-39E14D2197A3}"/>
                  </a:ext>
                </a:extLst>
              </p:cNvPr>
              <p:cNvSpPr txBox="1"/>
              <p:nvPr/>
            </p:nvSpPr>
            <p:spPr>
              <a:xfrm>
                <a:off x="658555" y="4263637"/>
                <a:ext cx="5759334" cy="16347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ea typeface="SimSun"/>
                          <a:cs typeface="Calibri"/>
                        </a:rPr>
                        <m:t>𝑏</m:t>
                      </m:r>
                      <m:r>
                        <a:rPr lang="pt-PT" b="0" i="1" smtClean="0">
                          <a:latin typeface="Cambria Math" panose="02040503050406030204" pitchFamily="18" charset="0"/>
                          <a:ea typeface="SimSun"/>
                          <a:cs typeface="Calibri"/>
                        </a:rPr>
                        <m:t>2,1=</m:t>
                      </m:r>
                      <m:r>
                        <a:rPr lang="pt-PT" i="1">
                          <a:latin typeface="Cambria Math" panose="02040503050406030204" pitchFamily="18" charset="0"/>
                          <a:ea typeface="SimSun"/>
                          <a:cs typeface="Calibri"/>
                        </a:rPr>
                        <m:t>𝑏</m:t>
                      </m:r>
                      <m:r>
                        <a:rPr lang="pt-PT" i="1">
                          <a:latin typeface="Cambria Math" panose="02040503050406030204" pitchFamily="18" charset="0"/>
                          <a:ea typeface="SimSun"/>
                          <a:cs typeface="Calibri"/>
                        </a:rPr>
                        <m:t>2,1−</m:t>
                      </m:r>
                      <m:r>
                        <a:rPr lang="pt-PT" i="1" dirty="0">
                          <a:latin typeface="Cambria Math" panose="02040503050406030204" pitchFamily="18" charset="0"/>
                        </a:rPr>
                        <m:t>𝜂</m:t>
                      </m:r>
                      <m:r>
                        <a:rPr lang="pt-PT" b="0" i="1" dirty="0" smtClean="0">
                          <a:latin typeface="Cambria Math" panose="02040503050406030204" pitchFamily="18" charset="0"/>
                        </a:rPr>
                        <m:t>∗</m:t>
                      </m:r>
                      <m:f>
                        <m:fPr>
                          <m:ctrlPr>
                            <a:rPr lang="pt-PT" sz="1800" i="1" smtClean="0">
                              <a:latin typeface="Cambria Math" panose="02040503050406030204" pitchFamily="18" charset="0"/>
                              <a:ea typeface="Cambria Math" panose="02040503050406030204" pitchFamily="18" charset="0"/>
                            </a:rPr>
                          </m:ctrlPr>
                        </m:fPr>
                        <m:num>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𝐸𝑡𝑜𝑡𝑎𝑙</m:t>
                          </m:r>
                        </m:num>
                        <m:den>
                          <m:r>
                            <a:rPr lang="pt-PT" sz="1800" i="1">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𝑤</m:t>
                          </m:r>
                          <m:r>
                            <a:rPr lang="pt-PT" sz="1800" b="0" i="1" smtClean="0">
                              <a:latin typeface="Cambria Math" panose="02040503050406030204" pitchFamily="18" charset="0"/>
                              <a:ea typeface="Cambria Math" panose="02040503050406030204" pitchFamily="18" charset="0"/>
                            </a:rPr>
                            <m:t>1</m:t>
                          </m:r>
                        </m:den>
                      </m:f>
                    </m:oMath>
                  </m:oMathPara>
                </a14:m>
                <a:endParaRPr lang="pt-PT" sz="1800" b="0" i="1" dirty="0">
                  <a:latin typeface="Calibri" panose="020F0502020204030204" pitchFamily="34" charset="0"/>
                  <a:ea typeface="Cambria Math" panose="02040503050406030204" pitchFamily="18" charset="0"/>
                  <a:cs typeface="Calibri" panose="020F0502020204030204" pitchFamily="34" charset="0"/>
                </a:endParaRPr>
              </a:p>
              <a:p>
                <a:endParaRPr lang="pt-PT" sz="1800" b="0" i="1" dirty="0">
                  <a:solidFill>
                    <a:schemeClr val="tx1"/>
                  </a:solidFill>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r>
                      <a:rPr lang="pt-PT" sz="1800" b="0" i="1" smtClean="0">
                        <a:solidFill>
                          <a:schemeClr val="tx1"/>
                        </a:solidFill>
                        <a:latin typeface="Cambria Math" panose="02040503050406030204" pitchFamily="18" charset="0"/>
                        <a:ea typeface="Cambria Math" panose="02040503050406030204" pitchFamily="18" charset="0"/>
                      </a:rPr>
                      <m:t>          =</m:t>
                    </m:r>
                  </m:oMath>
                </a14:m>
                <a:r>
                  <a:rPr lang="pt-PT" dirty="0">
                    <a:solidFill>
                      <a:schemeClr val="tx1"/>
                    </a:solidFill>
                    <a:latin typeface="Calibri" panose="020F0502020204030204" pitchFamily="34" charset="0"/>
                    <a:cs typeface="Calibri" panose="020F0502020204030204" pitchFamily="34" charset="0"/>
                  </a:rPr>
                  <a:t> 0,26 – 0,5 * </a:t>
                </a:r>
                <a:r>
                  <a:rPr lang="pt-PT" dirty="0">
                    <a:solidFill>
                      <a:schemeClr val="tx1"/>
                    </a:solidFill>
                    <a:latin typeface="Calibri" panose="020F0502020204030204" pitchFamily="34" charset="0"/>
                    <a:ea typeface="SimSun"/>
                    <a:cs typeface="Calibri" panose="020F0502020204030204" pitchFamily="34" charset="0"/>
                  </a:rPr>
                  <a:t>0,00044</a:t>
                </a:r>
              </a:p>
              <a:p>
                <a:endParaRPr lang="pt-PT" dirty="0">
                  <a:solidFill>
                    <a:schemeClr val="tx1"/>
                  </a:solidFill>
                  <a:latin typeface="Calibri" panose="020F0502020204030204" pitchFamily="34" charset="0"/>
                  <a:ea typeface="SimSun"/>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pt-PT" sz="1800" b="0" i="1" smtClean="0">
                          <a:solidFill>
                            <a:schemeClr val="tx1"/>
                          </a:solidFill>
                          <a:latin typeface="Cambria Math" panose="02040503050406030204" pitchFamily="18" charset="0"/>
                          <a:ea typeface="Cambria Math" panose="02040503050406030204" pitchFamily="18" charset="0"/>
                        </a:rPr>
                        <m:t>          =</m:t>
                      </m:r>
                      <m:r>
                        <a:rPr lang="pt-PT" sz="1800" b="1" i="1" smtClean="0">
                          <a:solidFill>
                            <a:schemeClr val="tx1"/>
                          </a:solidFill>
                          <a:latin typeface="Cambria Math" panose="02040503050406030204" pitchFamily="18" charset="0"/>
                          <a:ea typeface="Cambria Math" panose="02040503050406030204" pitchFamily="18" charset="0"/>
                        </a:rPr>
                        <m:t>𝟎</m:t>
                      </m:r>
                      <m:r>
                        <a:rPr lang="pt-PT" sz="1800" b="1" i="1" smtClean="0">
                          <a:solidFill>
                            <a:schemeClr val="tx1"/>
                          </a:solidFill>
                          <a:latin typeface="Cambria Math" panose="02040503050406030204" pitchFamily="18" charset="0"/>
                          <a:ea typeface="Cambria Math" panose="02040503050406030204" pitchFamily="18" charset="0"/>
                        </a:rPr>
                        <m:t>,</m:t>
                      </m:r>
                      <m:r>
                        <a:rPr lang="pt-PT" sz="1800" b="1" i="1" smtClean="0">
                          <a:solidFill>
                            <a:schemeClr val="tx1"/>
                          </a:solidFill>
                          <a:latin typeface="Cambria Math" panose="02040503050406030204" pitchFamily="18" charset="0"/>
                          <a:ea typeface="Cambria Math" panose="02040503050406030204" pitchFamily="18" charset="0"/>
                        </a:rPr>
                        <m:t>𝟓𝟓𝟖𝟗𝟏</m:t>
                      </m:r>
                    </m:oMath>
                  </m:oMathPara>
                </a14:m>
                <a:endParaRPr lang="pt-PT" dirty="0">
                  <a:solidFill>
                    <a:schemeClr val="tx1"/>
                  </a:solidFill>
                  <a:latin typeface="Calibri" panose="020F0502020204030204" pitchFamily="34" charset="0"/>
                  <a:cs typeface="Calibri" panose="020F0502020204030204" pitchFamily="34" charset="0"/>
                </a:endParaRPr>
              </a:p>
            </p:txBody>
          </p:sp>
        </mc:Choice>
        <mc:Fallback xmlns="">
          <p:sp>
            <p:nvSpPr>
              <p:cNvPr id="7" name="CaixaDeTexto 6">
                <a:extLst>
                  <a:ext uri="{FF2B5EF4-FFF2-40B4-BE49-F238E27FC236}">
                    <a16:creationId xmlns:a16="http://schemas.microsoft.com/office/drawing/2014/main" id="{B88A28CC-AA45-A8A9-FF95-39E14D2197A3}"/>
                  </a:ext>
                </a:extLst>
              </p:cNvPr>
              <p:cNvSpPr txBox="1">
                <a:spLocks noRot="1" noChangeAspect="1" noMove="1" noResize="1" noEditPoints="1" noAdjustHandles="1" noChangeArrowheads="1" noChangeShapeType="1" noTextEdit="1"/>
              </p:cNvSpPr>
              <p:nvPr/>
            </p:nvSpPr>
            <p:spPr>
              <a:xfrm>
                <a:off x="658555" y="4263637"/>
                <a:ext cx="5759334" cy="1634743"/>
              </a:xfrm>
              <a:prstGeom prst="rect">
                <a:avLst/>
              </a:prstGeom>
              <a:blipFill>
                <a:blip r:embed="rId6"/>
                <a:stretch>
                  <a:fillRect l="-106" b="-3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0BF15846-F59D-F38A-86D6-352ECCEF6025}"/>
                  </a:ext>
                </a:extLst>
              </p:cNvPr>
              <p:cNvSpPr txBox="1"/>
              <p:nvPr/>
            </p:nvSpPr>
            <p:spPr>
              <a:xfrm>
                <a:off x="4211515" y="4270509"/>
                <a:ext cx="5632938" cy="117307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PT" b="0" i="1" smtClean="0">
                          <a:solidFill>
                            <a:schemeClr val="tx1"/>
                          </a:solidFill>
                          <a:latin typeface="Cambria Math" panose="02040503050406030204" pitchFamily="18" charset="0"/>
                          <a:ea typeface="SimSun"/>
                          <a:cs typeface="Calibri"/>
                        </a:rPr>
                        <m:t>𝑏</m:t>
                      </m:r>
                      <m:r>
                        <a:rPr lang="pt-PT" b="0" i="1" smtClean="0">
                          <a:solidFill>
                            <a:schemeClr val="tx1"/>
                          </a:solidFill>
                          <a:latin typeface="Cambria Math" panose="02040503050406030204" pitchFamily="18" charset="0"/>
                          <a:ea typeface="SimSun"/>
                          <a:cs typeface="Calibri"/>
                        </a:rPr>
                        <m:t>2,2=</m:t>
                      </m:r>
                      <m:r>
                        <a:rPr lang="pt-PT" i="1">
                          <a:solidFill>
                            <a:schemeClr val="tx1"/>
                          </a:solidFill>
                          <a:latin typeface="Cambria Math" panose="02040503050406030204" pitchFamily="18" charset="0"/>
                          <a:ea typeface="SimSun"/>
                          <a:cs typeface="Calibri"/>
                        </a:rPr>
                        <m:t>𝑏</m:t>
                      </m:r>
                      <m:r>
                        <a:rPr lang="pt-PT" i="1">
                          <a:solidFill>
                            <a:schemeClr val="tx1"/>
                          </a:solidFill>
                          <a:latin typeface="Cambria Math" panose="02040503050406030204" pitchFamily="18" charset="0"/>
                          <a:ea typeface="SimSun"/>
                          <a:cs typeface="Calibri"/>
                        </a:rPr>
                        <m:t>2,2−</m:t>
                      </m:r>
                      <m:r>
                        <a:rPr lang="pt-PT" i="1" dirty="0">
                          <a:solidFill>
                            <a:schemeClr val="tx1"/>
                          </a:solidFill>
                          <a:latin typeface="Cambria Math" panose="02040503050406030204" pitchFamily="18" charset="0"/>
                        </a:rPr>
                        <m:t>𝜂</m:t>
                      </m:r>
                      <m:r>
                        <a:rPr lang="pt-PT" b="0" i="1" dirty="0" smtClean="0">
                          <a:solidFill>
                            <a:schemeClr val="tx1"/>
                          </a:solidFill>
                          <a:latin typeface="Cambria Math" panose="02040503050406030204" pitchFamily="18" charset="0"/>
                        </a:rPr>
                        <m:t>∗</m:t>
                      </m:r>
                      <m:f>
                        <m:fPr>
                          <m:ctrlPr>
                            <a:rPr lang="pt-PT" i="1">
                              <a:latin typeface="Cambria Math" panose="02040503050406030204" pitchFamily="18" charset="0"/>
                              <a:ea typeface="Cambria Math" panose="02040503050406030204" pitchFamily="18" charset="0"/>
                            </a:rPr>
                          </m:ctrlPr>
                        </m:fPr>
                        <m:num>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𝐸𝑡𝑜𝑡𝑎𝑙</m:t>
                          </m:r>
                        </m:num>
                        <m:den>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𝑤</m:t>
                          </m:r>
                          <m:r>
                            <a:rPr lang="pt-PT" b="0" i="1" smtClean="0">
                              <a:latin typeface="Cambria Math" panose="02040503050406030204" pitchFamily="18" charset="0"/>
                              <a:ea typeface="Cambria Math" panose="02040503050406030204" pitchFamily="18" charset="0"/>
                            </a:rPr>
                            <m:t>2</m:t>
                          </m:r>
                        </m:den>
                      </m:f>
                    </m:oMath>
                  </m:oMathPara>
                </a14:m>
                <a:endParaRPr lang="pt-PT" sz="1800" b="0" i="1" dirty="0">
                  <a:solidFill>
                    <a:schemeClr val="tx1"/>
                  </a:solidFill>
                  <a:latin typeface="Calibri" panose="020F0502020204030204" pitchFamily="34" charset="0"/>
                  <a:ea typeface="Cambria Math" panose="02040503050406030204" pitchFamily="18" charset="0"/>
                  <a:cs typeface="Calibri" panose="020F0502020204030204" pitchFamily="34" charset="0"/>
                </a:endParaRPr>
              </a:p>
              <a:p>
                <a:endParaRPr lang="pt-PT" i="1" dirty="0">
                  <a:solidFill>
                    <a:schemeClr val="tx1"/>
                  </a:solidFill>
                  <a:latin typeface="Calibri" panose="020F0502020204030204" pitchFamily="34" charset="0"/>
                  <a:ea typeface="Cambria Math" panose="02040503050406030204" pitchFamily="18" charset="0"/>
                  <a:cs typeface="Calibri" panose="020F0502020204030204" pitchFamily="34" charset="0"/>
                </a:endParaRPr>
              </a:p>
              <a:p>
                <a:r>
                  <a:rPr lang="pt-PT" sz="1800" b="0" dirty="0">
                    <a:solidFill>
                      <a:schemeClr val="tx1"/>
                    </a:solidFill>
                    <a:latin typeface="Calibri" panose="020F0502020204030204" pitchFamily="34" charset="0"/>
                    <a:ea typeface="Cambria Math" panose="02040503050406030204" pitchFamily="18" charset="0"/>
                    <a:cs typeface="Calibri" panose="020F0502020204030204" pitchFamily="34" charset="0"/>
                  </a:rPr>
                  <a:t>           = </a:t>
                </a:r>
                <a:r>
                  <a:rPr lang="pt-PT" sz="1800" b="1" dirty="0">
                    <a:solidFill>
                      <a:schemeClr val="tx1"/>
                    </a:solidFill>
                    <a:latin typeface="Calibri" panose="020F0502020204030204" pitchFamily="34" charset="0"/>
                    <a:ea typeface="Cambria Math" panose="02040503050406030204" pitchFamily="18" charset="0"/>
                    <a:cs typeface="Calibri" panose="020F0502020204030204" pitchFamily="34" charset="0"/>
                  </a:rPr>
                  <a:t>0,61137</a:t>
                </a:r>
              </a:p>
            </p:txBody>
          </p:sp>
        </mc:Choice>
        <mc:Fallback xmlns="">
          <p:sp>
            <p:nvSpPr>
              <p:cNvPr id="13" name="CaixaDeTexto 12">
                <a:extLst>
                  <a:ext uri="{FF2B5EF4-FFF2-40B4-BE49-F238E27FC236}">
                    <a16:creationId xmlns:a16="http://schemas.microsoft.com/office/drawing/2014/main" id="{0BF15846-F59D-F38A-86D6-352ECCEF6025}"/>
                  </a:ext>
                </a:extLst>
              </p:cNvPr>
              <p:cNvSpPr txBox="1">
                <a:spLocks noRot="1" noChangeAspect="1" noMove="1" noResize="1" noEditPoints="1" noAdjustHandles="1" noChangeArrowheads="1" noChangeShapeType="1" noTextEdit="1"/>
              </p:cNvSpPr>
              <p:nvPr/>
            </p:nvSpPr>
            <p:spPr>
              <a:xfrm>
                <a:off x="4211515" y="4270509"/>
                <a:ext cx="5632938" cy="1173078"/>
              </a:xfrm>
              <a:prstGeom prst="rect">
                <a:avLst/>
              </a:prstGeom>
              <a:blipFill>
                <a:blip r:embed="rId7"/>
                <a:stretch>
                  <a:fillRect b="-7813"/>
                </a:stretch>
              </a:blipFill>
            </p:spPr>
            <p:txBody>
              <a:bodyPr/>
              <a:lstStyle/>
              <a:p>
                <a:r>
                  <a:rPr lang="pt-PT">
                    <a:noFill/>
                  </a:rPr>
                  <a:t> </a:t>
                </a:r>
              </a:p>
            </p:txBody>
          </p:sp>
        </mc:Fallback>
      </mc:AlternateContent>
      <p:sp>
        <p:nvSpPr>
          <p:cNvPr id="5" name="Marcador de Posição de Conteúdo 2">
            <a:extLst>
              <a:ext uri="{FF2B5EF4-FFF2-40B4-BE49-F238E27FC236}">
                <a16:creationId xmlns:a16="http://schemas.microsoft.com/office/drawing/2014/main" id="{A9A5B840-EE34-3946-5D00-6608EFD17218}"/>
              </a:ext>
            </a:extLst>
          </p:cNvPr>
          <p:cNvSpPr txBox="1">
            <a:spLocks/>
          </p:cNvSpPr>
          <p:nvPr/>
        </p:nvSpPr>
        <p:spPr>
          <a:xfrm>
            <a:off x="4501896" y="6569952"/>
            <a:ext cx="474697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cs typeface="Times New Roman"/>
              </a:rPr>
              <a:t>https://mattmazur.com/2015/03/17/a-step-by-step-backpropagation-example/</a:t>
            </a:r>
          </a:p>
        </p:txBody>
      </p:sp>
      <p:sp>
        <p:nvSpPr>
          <p:cNvPr id="9" name="CaixaDeTexto 8">
            <a:extLst>
              <a:ext uri="{FF2B5EF4-FFF2-40B4-BE49-F238E27FC236}">
                <a16:creationId xmlns:a16="http://schemas.microsoft.com/office/drawing/2014/main" id="{4FA22425-AB15-4B77-A2DC-86919975303E}"/>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57</a:t>
            </a:fld>
            <a:endParaRPr lang="pt-PT" dirty="0"/>
          </a:p>
        </p:txBody>
      </p:sp>
    </p:spTree>
    <p:extLst>
      <p:ext uri="{BB962C8B-B14F-4D97-AF65-F5344CB8AC3E}">
        <p14:creationId xmlns:p14="http://schemas.microsoft.com/office/powerpoint/2010/main" val="1008847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487C53BA-4F2A-D08F-98E4-C20A7C53131E}"/>
              </a:ext>
            </a:extLst>
          </p:cNvPr>
          <p:cNvSpPr>
            <a:spLocks noGrp="1"/>
          </p:cNvSpPr>
          <p:nvPr>
            <p:ph idx="1"/>
          </p:nvPr>
        </p:nvSpPr>
        <p:spPr>
          <a:xfrm>
            <a:off x="398538" y="2499823"/>
            <a:ext cx="8221680" cy="1858354"/>
          </a:xfrm>
        </p:spPr>
        <p:txBody>
          <a:bodyPr/>
          <a:lstStyle/>
          <a:p>
            <a:pPr marL="0" inden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PT" sz="2400" dirty="0">
                <a:cs typeface="Times New Roman"/>
              </a:rPr>
              <a:t>Resultados finais retirados de (código Python): </a:t>
            </a:r>
            <a:r>
              <a:rPr lang="pt-PT" sz="2400" dirty="0">
                <a:cs typeface="Times New Roman"/>
                <a:hlinkClick r:id="rId2"/>
              </a:rPr>
              <a:t>https://colab.research.google.com/drive/1WsSyjNa</a:t>
            </a:r>
            <a:r>
              <a:rPr lang="pt-PT" sz="2400" dirty="0">
                <a:cs typeface="Times New Roman"/>
                <a:hlinkClick r:id="rId3"/>
              </a:rPr>
              <a:t>YudU-O8wN9NeQIvvTlRQVzJW7?authuser=2#scrollTo=vlaJXYZlUGDJ </a:t>
            </a:r>
            <a:endParaRPr lang="pt-PT" sz="2400" dirty="0">
              <a:cs typeface="Times New Roman"/>
            </a:endParaRPr>
          </a:p>
          <a:p>
            <a:pPr marL="0" inden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PT" sz="1600" dirty="0">
                <a:cs typeface="Times New Roman"/>
              </a:rPr>
              <a:t>(Baseado em: </a:t>
            </a:r>
            <a:r>
              <a:rPr lang="pt-PT" sz="1600" dirty="0">
                <a:cs typeface="Times New Roman"/>
                <a:hlinkClick r:id="rId4"/>
              </a:rPr>
              <a:t>https://mattmazur.com/2015/03/17/a-step-by-step-backpropagation-example/</a:t>
            </a:r>
            <a:r>
              <a:rPr lang="pt-PT" sz="1600" dirty="0">
                <a:cs typeface="Times New Roman"/>
              </a:rPr>
              <a:t>)</a:t>
            </a:r>
          </a:p>
        </p:txBody>
      </p:sp>
      <p:sp>
        <p:nvSpPr>
          <p:cNvPr id="4" name="Título 1">
            <a:extLst>
              <a:ext uri="{FF2B5EF4-FFF2-40B4-BE49-F238E27FC236}">
                <a16:creationId xmlns:a16="http://schemas.microsoft.com/office/drawing/2014/main" id="{F5787512-8F96-C6FC-C7A1-DC9A48D1874C}"/>
              </a:ext>
            </a:extLst>
          </p:cNvPr>
          <p:cNvSpPr txBox="1">
            <a:spLocks/>
          </p:cNvSpPr>
          <p:nvPr/>
        </p:nvSpPr>
        <p:spPr>
          <a:xfrm>
            <a:off x="44090" y="40276"/>
            <a:ext cx="9526038"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800" b="1" dirty="0">
                <a:solidFill>
                  <a:schemeClr val="bg1"/>
                </a:solidFill>
                <a:latin typeface="Calibri"/>
                <a:ea typeface="SimSun"/>
                <a:cs typeface="Calibri"/>
              </a:rPr>
              <a:t>Nota</a:t>
            </a:r>
            <a:endParaRPr lang="en-US" sz="2800" dirty="0">
              <a:solidFill>
                <a:schemeClr val="bg1"/>
              </a:solidFill>
              <a:cs typeface="Calibri"/>
            </a:endParaRPr>
          </a:p>
          <a:p>
            <a:pPr algn="ctr"/>
            <a:endParaRPr lang="pt-BR" sz="2400" b="1" dirty="0">
              <a:solidFill>
                <a:schemeClr val="bg1"/>
              </a:solidFill>
            </a:endParaRPr>
          </a:p>
        </p:txBody>
      </p:sp>
      <p:sp>
        <p:nvSpPr>
          <p:cNvPr id="2" name="CaixaDeTexto 1">
            <a:extLst>
              <a:ext uri="{FF2B5EF4-FFF2-40B4-BE49-F238E27FC236}">
                <a16:creationId xmlns:a16="http://schemas.microsoft.com/office/drawing/2014/main" id="{EF3419E0-D72C-484F-8F33-C26BADC9F7BD}"/>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58</a:t>
            </a:fld>
            <a:endParaRPr lang="pt-PT" dirty="0"/>
          </a:p>
        </p:txBody>
      </p:sp>
    </p:spTree>
    <p:extLst>
      <p:ext uri="{BB962C8B-B14F-4D97-AF65-F5344CB8AC3E}">
        <p14:creationId xmlns:p14="http://schemas.microsoft.com/office/powerpoint/2010/main" val="1192066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67A43C3-9133-5882-D566-89AB11FBF3FA}"/>
              </a:ext>
            </a:extLst>
          </p:cNvPr>
          <p:cNvSpPr txBox="1"/>
          <p:nvPr/>
        </p:nvSpPr>
        <p:spPr>
          <a:xfrm>
            <a:off x="1388093" y="3667125"/>
            <a:ext cx="6367833" cy="1754326"/>
          </a:xfrm>
          <a:prstGeom prst="rect">
            <a:avLst/>
          </a:prstGeom>
          <a:noFill/>
        </p:spPr>
        <p:txBody>
          <a:bodyPr wrap="none" lIns="91440" tIns="45720" rIns="91440" bIns="45720" rtlCol="0" anchor="t">
            <a:spAutoFit/>
          </a:bodyPr>
          <a:lstStyle/>
          <a:p>
            <a:pPr algn="ctr"/>
            <a:r>
              <a:rPr lang="pt-PT" sz="5400" dirty="0">
                <a:cs typeface="Calibri"/>
              </a:rPr>
              <a:t>Redes neuronais </a:t>
            </a:r>
            <a:endParaRPr lang="pt-PT" dirty="0">
              <a:cs typeface="Calibri"/>
            </a:endParaRPr>
          </a:p>
          <a:p>
            <a:pPr algn="ctr"/>
            <a:r>
              <a:rPr lang="pt-PT" sz="5400" dirty="0">
                <a:cs typeface="Calibri"/>
              </a:rPr>
              <a:t>convolucionais (RNCs)</a:t>
            </a:r>
            <a:endParaRPr lang="pt-PT" dirty="0">
              <a:cs typeface="Calibri"/>
            </a:endParaRPr>
          </a:p>
        </p:txBody>
      </p:sp>
      <p:sp>
        <p:nvSpPr>
          <p:cNvPr id="3" name="CaixaDeTexto 2">
            <a:extLst>
              <a:ext uri="{FF2B5EF4-FFF2-40B4-BE49-F238E27FC236}">
                <a16:creationId xmlns:a16="http://schemas.microsoft.com/office/drawing/2014/main" id="{41AD6DAF-650F-A87C-EA88-AF2AA920BD0E}"/>
              </a:ext>
            </a:extLst>
          </p:cNvPr>
          <p:cNvSpPr txBox="1"/>
          <p:nvPr/>
        </p:nvSpPr>
        <p:spPr>
          <a:xfrm>
            <a:off x="2076450" y="1744325"/>
            <a:ext cx="5944256" cy="1446550"/>
          </a:xfrm>
          <a:prstGeom prst="rect">
            <a:avLst/>
          </a:prstGeom>
          <a:noFill/>
        </p:spPr>
        <p:txBody>
          <a:bodyPr wrap="none" lIns="91440" tIns="45720" rIns="91440" bIns="45720" rtlCol="0" anchor="t">
            <a:spAutoFit/>
          </a:bodyPr>
          <a:lstStyle/>
          <a:p>
            <a:r>
              <a:rPr lang="pt-PT" sz="8800" dirty="0">
                <a:latin typeface="Calibri"/>
                <a:cs typeface="Times New Roman"/>
              </a:rPr>
              <a:t>Capitulo 2.2 </a:t>
            </a:r>
            <a:endParaRPr lang="pt-PT" sz="3600" dirty="0">
              <a:latin typeface="Calibri"/>
              <a:cs typeface="Times New Roman"/>
            </a:endParaRPr>
          </a:p>
        </p:txBody>
      </p:sp>
      <p:cxnSp>
        <p:nvCxnSpPr>
          <p:cNvPr id="5" name="Conexão reta 4">
            <a:extLst>
              <a:ext uri="{FF2B5EF4-FFF2-40B4-BE49-F238E27FC236}">
                <a16:creationId xmlns:a16="http://schemas.microsoft.com/office/drawing/2014/main" id="{B9C1BF1C-9B43-8C9C-929A-897B6161E249}"/>
              </a:ext>
            </a:extLst>
          </p:cNvPr>
          <p:cNvCxnSpPr>
            <a:cxnSpLocks/>
          </p:cNvCxnSpPr>
          <p:nvPr/>
        </p:nvCxnSpPr>
        <p:spPr>
          <a:xfrm>
            <a:off x="919161" y="3429000"/>
            <a:ext cx="7305675" cy="0"/>
          </a:xfrm>
          <a:prstGeom prst="line">
            <a:avLst/>
          </a:prstGeom>
          <a:ln w="76200">
            <a:gradFill>
              <a:gsLst>
                <a:gs pos="0">
                  <a:schemeClr val="accent1">
                    <a:lumMod val="5000"/>
                    <a:lumOff val="95000"/>
                  </a:schemeClr>
                </a:gs>
                <a:gs pos="57000">
                  <a:schemeClr val="tx1"/>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F4D56F8E-1410-69CA-7C28-02DF512F1AEA}"/>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59</a:t>
            </a:fld>
            <a:endParaRPr lang="pt-PT" dirty="0"/>
          </a:p>
        </p:txBody>
      </p:sp>
    </p:spTree>
    <p:extLst>
      <p:ext uri="{BB962C8B-B14F-4D97-AF65-F5344CB8AC3E}">
        <p14:creationId xmlns:p14="http://schemas.microsoft.com/office/powerpoint/2010/main" val="314661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13" name="Marcador de Posição de Conteúdo 2">
            <a:extLst>
              <a:ext uri="{FF2B5EF4-FFF2-40B4-BE49-F238E27FC236}">
                <a16:creationId xmlns:a16="http://schemas.microsoft.com/office/drawing/2014/main" id="{15203500-3CDE-73E9-FAC3-E4D8958A7DB2}"/>
              </a:ext>
            </a:extLst>
          </p:cNvPr>
          <p:cNvSpPr txBox="1">
            <a:spLocks/>
          </p:cNvSpPr>
          <p:nvPr/>
        </p:nvSpPr>
        <p:spPr>
          <a:xfrm>
            <a:off x="345587" y="2042380"/>
            <a:ext cx="5680882" cy="4124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Tal como num neurónio artificial simples (um perceptrão), as redes neuronais podem ter uma ou várias entradas. O número delas vai depender </a:t>
            </a:r>
            <a:r>
              <a:rPr lang="pt-PT" sz="1800" dirty="0">
                <a:latin typeface="Calibri"/>
                <a:ea typeface="SimSun"/>
                <a:cs typeface="Calibri"/>
              </a:rPr>
              <a:t>das características que temos no nosso conjunto de dados</a:t>
            </a:r>
            <a:r>
              <a:rPr lang="pt-PT" sz="1800" dirty="0">
                <a:latin typeface="Calibri"/>
                <a:ea typeface="SimSun"/>
                <a:cs typeface="Times New Roman"/>
              </a:rPr>
              <a:t>.</a:t>
            </a:r>
          </a:p>
          <a:p>
            <a:pPr marL="0" indent="0" algn="just"/>
            <a:endParaRPr lang="pt-PT" sz="1800" dirty="0">
              <a:latin typeface="Calibri" panose="020F0502020204030204" pitchFamily="34" charset="0"/>
              <a:cs typeface="Times New Roman" panose="02020603050405020304" pitchFamily="18" charset="0"/>
            </a:endParaRPr>
          </a:p>
          <a:p>
            <a:pPr marL="0" indent="0" algn="just"/>
            <a:endParaRPr lang="pt-PT" sz="1800" dirty="0">
              <a:latin typeface="Calibri"/>
              <a:ea typeface="SimSun"/>
              <a:cs typeface="Times New Roman"/>
            </a:endParaRPr>
          </a:p>
          <a:p>
            <a:pPr marL="0" indent="0" algn="just"/>
            <a:r>
              <a:rPr lang="pt-PT" sz="1800" dirty="0">
                <a:latin typeface="Calibri"/>
                <a:ea typeface="SimSun"/>
                <a:cs typeface="Calibri"/>
              </a:rPr>
              <a:t>As entradas vão ligar à primeira camada oculta como no neurónio artificial que vimos no dispositivo anterior. </a:t>
            </a:r>
            <a:endParaRPr lang="pt-PT" dirty="0">
              <a:cs typeface="Calibri"/>
            </a:endParaRPr>
          </a:p>
        </p:txBody>
      </p:sp>
      <p:pic>
        <p:nvPicPr>
          <p:cNvPr id="4" name="Picture 14" descr="A picture containing calendar&#10;&#10;Description automatically generated">
            <a:extLst>
              <a:ext uri="{FF2B5EF4-FFF2-40B4-BE49-F238E27FC236}">
                <a16:creationId xmlns:a16="http://schemas.microsoft.com/office/drawing/2014/main" id="{00408EB8-D0F6-A887-DFF9-8B5F6AB182DB}"/>
              </a:ext>
            </a:extLst>
          </p:cNvPr>
          <p:cNvPicPr>
            <a:picLocks noGrp="1" noChangeAspect="1"/>
          </p:cNvPicPr>
          <p:nvPr>
            <p:ph idx="1"/>
          </p:nvPr>
        </p:nvPicPr>
        <p:blipFill rotWithShape="1">
          <a:blip r:embed="rId3"/>
          <a:srcRect l="58374" t="64744" r="33454" b="7323"/>
          <a:stretch/>
        </p:blipFill>
        <p:spPr>
          <a:xfrm>
            <a:off x="6323238" y="834377"/>
            <a:ext cx="2820243" cy="5956925"/>
          </a:xfrm>
        </p:spPr>
      </p:pic>
      <p:sp>
        <p:nvSpPr>
          <p:cNvPr id="3" name="Título 1">
            <a:extLst>
              <a:ext uri="{FF2B5EF4-FFF2-40B4-BE49-F238E27FC236}">
                <a16:creationId xmlns:a16="http://schemas.microsoft.com/office/drawing/2014/main" id="{888B416D-56B5-6755-B7BE-A9505C875288}"/>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Camada de Entrada</a:t>
            </a:r>
            <a:endParaRPr lang="pt-BR" sz="2400" b="1" dirty="0">
              <a:solidFill>
                <a:schemeClr val="bg1"/>
              </a:solidFill>
            </a:endParaRPr>
          </a:p>
        </p:txBody>
      </p:sp>
      <p:sp>
        <p:nvSpPr>
          <p:cNvPr id="5" name="CaixaDeTexto 4">
            <a:extLst>
              <a:ext uri="{FF2B5EF4-FFF2-40B4-BE49-F238E27FC236}">
                <a16:creationId xmlns:a16="http://schemas.microsoft.com/office/drawing/2014/main" id="{8D26CFC2-FEBB-D392-8C5F-4FFAAF40101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a:t>
            </a:fld>
            <a:endParaRPr lang="pt-PT" dirty="0"/>
          </a:p>
        </p:txBody>
      </p:sp>
    </p:spTree>
    <p:extLst>
      <p:ext uri="{BB962C8B-B14F-4D97-AF65-F5344CB8AC3E}">
        <p14:creationId xmlns:p14="http://schemas.microsoft.com/office/powerpoint/2010/main" val="1658717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e Conteúdo 2">
            <a:extLst>
              <a:ext uri="{FF2B5EF4-FFF2-40B4-BE49-F238E27FC236}">
                <a16:creationId xmlns:a16="http://schemas.microsoft.com/office/drawing/2014/main" id="{073105F1-C8CF-18BD-F2BD-2D628BF9829D}"/>
              </a:ext>
            </a:extLst>
          </p:cNvPr>
          <p:cNvSpPr txBox="1">
            <a:spLocks/>
          </p:cNvSpPr>
          <p:nvPr/>
        </p:nvSpPr>
        <p:spPr>
          <a:xfrm>
            <a:off x="5292181" y="5466294"/>
            <a:ext cx="2742694"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https://www.telusinternational.com/insights/ai-data/article/what-is-facial-recognition</a:t>
            </a:r>
            <a:endParaRPr lang="pt-PT" sz="1100" dirty="0">
              <a:cs typeface="Times New Roman"/>
            </a:endParaRPr>
          </a:p>
        </p:txBody>
      </p:sp>
      <p:sp>
        <p:nvSpPr>
          <p:cNvPr id="2" name="Título 1">
            <a:extLst>
              <a:ext uri="{FF2B5EF4-FFF2-40B4-BE49-F238E27FC236}">
                <a16:creationId xmlns:a16="http://schemas.microsoft.com/office/drawing/2014/main" id="{F2AC1CF0-67A3-96B1-07BA-0E7D823A620E}"/>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solidFill>
                  <a:schemeClr val="bg1"/>
                </a:solidFill>
                <a:latin typeface="Calibri"/>
                <a:ea typeface="SimSun"/>
                <a:cs typeface="Calibri"/>
              </a:rPr>
              <a:t>Redes Convolucionais</a:t>
            </a:r>
          </a:p>
          <a:p>
            <a:pPr algn="ctr"/>
            <a:r>
              <a:rPr lang="en-US" sz="2400" b="1" dirty="0">
                <a:solidFill>
                  <a:schemeClr val="bg1"/>
                </a:solidFill>
                <a:latin typeface="Calibri"/>
                <a:ea typeface="SimSun"/>
                <a:cs typeface="Calibri"/>
              </a:rPr>
              <a:t>  </a:t>
            </a:r>
          </a:p>
          <a:p>
            <a:pPr algn="ctr"/>
            <a:endParaRPr lang="pt-BR" sz="2400" b="1" dirty="0">
              <a:solidFill>
                <a:schemeClr val="bg1"/>
              </a:solidFill>
              <a:latin typeface="Calibri"/>
              <a:ea typeface="SimSun"/>
              <a:cs typeface="Calibri"/>
            </a:endParaRPr>
          </a:p>
        </p:txBody>
      </p:sp>
      <p:sp>
        <p:nvSpPr>
          <p:cNvPr id="3" name="Marcador de Posição de Conteúdo 2">
            <a:extLst>
              <a:ext uri="{FF2B5EF4-FFF2-40B4-BE49-F238E27FC236}">
                <a16:creationId xmlns:a16="http://schemas.microsoft.com/office/drawing/2014/main" id="{863E770D-1188-716F-99A0-06A082B14E9F}"/>
              </a:ext>
            </a:extLst>
          </p:cNvPr>
          <p:cNvSpPr txBox="1">
            <a:spLocks/>
          </p:cNvSpPr>
          <p:nvPr/>
        </p:nvSpPr>
        <p:spPr>
          <a:xfrm>
            <a:off x="620350" y="1204438"/>
            <a:ext cx="7564060" cy="101387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Primeiramente, iremos abordar as Redes Convolucionais (RNCs). Estas são maioritariamente utilizadas para análise de imagens. É através da utilização destas que os nossos telemóveis são capazes de fazer reconhecimento facial, por exemplo.</a:t>
            </a:r>
          </a:p>
          <a:p>
            <a:pPr marL="0" indent="0" algn="just"/>
            <a:endParaRPr lang="pt-PT" sz="1800" dirty="0">
              <a:cs typeface="Times New Roman"/>
            </a:endParaRPr>
          </a:p>
        </p:txBody>
      </p:sp>
      <p:pic>
        <p:nvPicPr>
          <p:cNvPr id="4" name="Picture 6" descr="Sondagem: 49% não concorda com o reconhecimento facial na via pública">
            <a:extLst>
              <a:ext uri="{FF2B5EF4-FFF2-40B4-BE49-F238E27FC236}">
                <a16:creationId xmlns:a16="http://schemas.microsoft.com/office/drawing/2014/main" id="{DCCB9CB5-C31F-72CC-3886-C8A5C3BF258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916685" y="3137170"/>
            <a:ext cx="3493686" cy="23291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O que é reconhecimento facial? Entenda a tecnologia de desbloqueio do  celular">
            <a:extLst>
              <a:ext uri="{FF2B5EF4-FFF2-40B4-BE49-F238E27FC236}">
                <a16:creationId xmlns:a16="http://schemas.microsoft.com/office/drawing/2014/main" id="{EDB8ED35-6D75-C370-698C-9BF87B473945}"/>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47496" y="3137170"/>
            <a:ext cx="3829051" cy="23291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Marcador de Posição de Conteúdo 2">
            <a:extLst>
              <a:ext uri="{FF2B5EF4-FFF2-40B4-BE49-F238E27FC236}">
                <a16:creationId xmlns:a16="http://schemas.microsoft.com/office/drawing/2014/main" id="{95AEC5AD-8D13-8C71-AB5C-43777A7E734E}"/>
              </a:ext>
            </a:extLst>
          </p:cNvPr>
          <p:cNvSpPr txBox="1">
            <a:spLocks/>
          </p:cNvSpPr>
          <p:nvPr/>
        </p:nvSpPr>
        <p:spPr>
          <a:xfrm>
            <a:off x="1242736" y="5466294"/>
            <a:ext cx="2836033"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https://payspacemagazine.com/tech/face-recognition-technology-to-change-the-world/</a:t>
            </a:r>
            <a:endParaRPr lang="pt-PT" sz="1100" dirty="0">
              <a:cs typeface="Times New Roman"/>
            </a:endParaRPr>
          </a:p>
        </p:txBody>
      </p:sp>
      <p:sp>
        <p:nvSpPr>
          <p:cNvPr id="8" name="CaixaDeTexto 7">
            <a:extLst>
              <a:ext uri="{FF2B5EF4-FFF2-40B4-BE49-F238E27FC236}">
                <a16:creationId xmlns:a16="http://schemas.microsoft.com/office/drawing/2014/main" id="{47B64549-707B-6C2F-9042-26736DC88EAE}"/>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60</a:t>
            </a:fld>
            <a:endParaRPr lang="pt-PT" dirty="0"/>
          </a:p>
        </p:txBody>
      </p:sp>
    </p:spTree>
    <p:extLst>
      <p:ext uri="{BB962C8B-B14F-4D97-AF65-F5344CB8AC3E}">
        <p14:creationId xmlns:p14="http://schemas.microsoft.com/office/powerpoint/2010/main" val="764957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02D333E-1A26-F4FA-8047-DB9517449179}"/>
              </a:ext>
            </a:extLst>
          </p:cNvPr>
          <p:cNvSpPr txBox="1">
            <a:spLocks/>
          </p:cNvSpPr>
          <p:nvPr/>
        </p:nvSpPr>
        <p:spPr>
          <a:xfrm>
            <a:off x="2984016" y="57344"/>
            <a:ext cx="499739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Estrutura de uma Rede Convolucional</a:t>
            </a:r>
          </a:p>
          <a:p>
            <a:pPr algn="ctr"/>
            <a:endParaRPr lang="en-US" sz="2400" b="1" dirty="0">
              <a:solidFill>
                <a:schemeClr val="bg1"/>
              </a:solidFill>
              <a:latin typeface="Calibri"/>
              <a:ea typeface="SimSun"/>
              <a:cs typeface="Calibri"/>
            </a:endParaRPr>
          </a:p>
          <a:p>
            <a:pPr algn="ctr"/>
            <a:endParaRPr lang="pt-BR" sz="2400" b="1" dirty="0">
              <a:solidFill>
                <a:schemeClr val="bg1"/>
              </a:solidFill>
              <a:latin typeface="Calibri"/>
              <a:ea typeface="SimSun"/>
              <a:cs typeface="Calibri"/>
            </a:endParaRPr>
          </a:p>
        </p:txBody>
      </p:sp>
      <p:sp>
        <p:nvSpPr>
          <p:cNvPr id="6" name="Marcador de Posição de Conteúdo 2">
            <a:extLst>
              <a:ext uri="{FF2B5EF4-FFF2-40B4-BE49-F238E27FC236}">
                <a16:creationId xmlns:a16="http://schemas.microsoft.com/office/drawing/2014/main" id="{E8A72A00-2619-9E7B-A45F-D4A7069933DA}"/>
              </a:ext>
            </a:extLst>
          </p:cNvPr>
          <p:cNvSpPr txBox="1">
            <a:spLocks/>
          </p:cNvSpPr>
          <p:nvPr/>
        </p:nvSpPr>
        <p:spPr>
          <a:xfrm>
            <a:off x="667367" y="1081626"/>
            <a:ext cx="7564060" cy="4124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Na imagem seguinte podemos ver a estrutura de uma rede convencional e as várias camada que a constituem. </a:t>
            </a:r>
            <a:endParaRPr lang="pt-PT" sz="1800" dirty="0">
              <a:cs typeface="Times New Roman"/>
            </a:endParaRPr>
          </a:p>
          <a:p>
            <a:pPr marL="0" indent="0" algn="just"/>
            <a:r>
              <a:rPr lang="pt-PT" sz="1800" dirty="0">
                <a:latin typeface="Calibri"/>
                <a:ea typeface="SimSun"/>
                <a:cs typeface="Times New Roman"/>
              </a:rPr>
              <a:t>Numa rede neuronal convolucional temos as seguinte camadas:</a:t>
            </a:r>
            <a:endParaRPr lang="pt-PT" sz="1800" dirty="0">
              <a:cs typeface="Times New Roman"/>
            </a:endParaRPr>
          </a:p>
          <a:p>
            <a:pPr marL="686435" lvl="1" indent="-285750" algn="just">
              <a:buFont typeface="Wingdings" panose="020B0604020202020204" pitchFamily="34" charset="0"/>
              <a:buChar char="ü"/>
            </a:pPr>
            <a:r>
              <a:rPr lang="pt-PT" sz="1800" dirty="0">
                <a:solidFill>
                  <a:srgbClr val="000000"/>
                </a:solidFill>
                <a:latin typeface="Calibri"/>
                <a:ea typeface="SimSun"/>
                <a:cs typeface="Times New Roman"/>
              </a:rPr>
              <a:t> Camadas Convolucionárias </a:t>
            </a:r>
          </a:p>
          <a:p>
            <a:pPr marL="743585" lvl="1" indent="-342900" algn="just">
              <a:buFont typeface="Wingdings" panose="020B0604020202020204" pitchFamily="34" charset="0"/>
              <a:buChar char="ü"/>
            </a:pPr>
            <a:r>
              <a:rPr lang="pt-PT" sz="1800" dirty="0">
                <a:solidFill>
                  <a:srgbClr val="000000"/>
                </a:solidFill>
                <a:latin typeface="Calibri"/>
                <a:ea typeface="SimSun"/>
                <a:cs typeface="Times New Roman"/>
              </a:rPr>
              <a:t>Camadas Pooling;</a:t>
            </a:r>
          </a:p>
          <a:p>
            <a:pPr marL="743585" lvl="1" indent="-342900" algn="just">
              <a:buFont typeface="Wingdings" panose="020B0604020202020204" pitchFamily="34" charset="0"/>
              <a:buChar char="ü"/>
            </a:pPr>
            <a:r>
              <a:rPr lang="pt-PT" sz="1800" dirty="0">
                <a:solidFill>
                  <a:srgbClr val="000000"/>
                </a:solidFill>
                <a:latin typeface="Calibri"/>
                <a:ea typeface="SimSun"/>
                <a:cs typeface="Times New Roman"/>
              </a:rPr>
              <a:t>Camadas Flatten;</a:t>
            </a:r>
          </a:p>
          <a:p>
            <a:pPr marL="743585" lvl="1" indent="-342900" algn="just">
              <a:buFont typeface="Wingdings" panose="020B0604020202020204" pitchFamily="34" charset="0"/>
              <a:buChar char="ü"/>
            </a:pPr>
            <a:r>
              <a:rPr lang="pt-PT" sz="1800" dirty="0">
                <a:solidFill>
                  <a:srgbClr val="000000"/>
                </a:solidFill>
                <a:latin typeface="Calibri"/>
                <a:ea typeface="SimSun"/>
                <a:cs typeface="Times New Roman"/>
              </a:rPr>
              <a:t>Camadas “Fully-Connected” (ou “Dense”).</a:t>
            </a:r>
          </a:p>
          <a:p>
            <a:pPr marL="285750" indent="-285750" algn="just">
              <a:buFont typeface="Arial" panose="020B0604020202020204" pitchFamily="34" charset="0"/>
              <a:buChar char="•"/>
            </a:pPr>
            <a:endParaRPr lang="pt-PT" sz="1800" dirty="0">
              <a:cs typeface="Times New Roman"/>
            </a:endParaRPr>
          </a:p>
        </p:txBody>
      </p:sp>
      <p:sp>
        <p:nvSpPr>
          <p:cNvPr id="5" name="CaixaDeTexto 4">
            <a:extLst>
              <a:ext uri="{FF2B5EF4-FFF2-40B4-BE49-F238E27FC236}">
                <a16:creationId xmlns:a16="http://schemas.microsoft.com/office/drawing/2014/main" id="{DC51B98A-38A3-DEB8-E4CE-B2234F0B2E85}"/>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61</a:t>
            </a:fld>
            <a:endParaRPr lang="pt-PT" dirty="0"/>
          </a:p>
        </p:txBody>
      </p:sp>
      <p:pic>
        <p:nvPicPr>
          <p:cNvPr id="7" name="Imagem 6">
            <a:extLst>
              <a:ext uri="{FF2B5EF4-FFF2-40B4-BE49-F238E27FC236}">
                <a16:creationId xmlns:a16="http://schemas.microsoft.com/office/drawing/2014/main" id="{A48E67C6-D4E3-0EE8-62AE-90E1E1D17B18}"/>
              </a:ext>
            </a:extLst>
          </p:cNvPr>
          <p:cNvPicPr>
            <a:picLocks noChangeAspect="1"/>
          </p:cNvPicPr>
          <p:nvPr/>
        </p:nvPicPr>
        <p:blipFill>
          <a:blip r:embed="rId2"/>
          <a:stretch>
            <a:fillRect/>
          </a:stretch>
        </p:blipFill>
        <p:spPr>
          <a:xfrm>
            <a:off x="105156" y="3785872"/>
            <a:ext cx="8933688" cy="2487168"/>
          </a:xfrm>
          <a:prstGeom prst="rect">
            <a:avLst/>
          </a:prstGeom>
        </p:spPr>
      </p:pic>
    </p:spTree>
    <p:extLst>
      <p:ext uri="{BB962C8B-B14F-4D97-AF65-F5344CB8AC3E}">
        <p14:creationId xmlns:p14="http://schemas.microsoft.com/office/powerpoint/2010/main" val="3557733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FD61C53-2F51-A415-5FF4-5994E49F7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2411600"/>
            <a:ext cx="6023863" cy="436904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Posição de Conteúdo 2">
            <a:extLst>
              <a:ext uri="{FF2B5EF4-FFF2-40B4-BE49-F238E27FC236}">
                <a16:creationId xmlns:a16="http://schemas.microsoft.com/office/drawing/2014/main" id="{0475E583-E9BE-AF7D-49C2-95738CBF00FD}"/>
              </a:ext>
            </a:extLst>
          </p:cNvPr>
          <p:cNvSpPr txBox="1">
            <a:spLocks/>
          </p:cNvSpPr>
          <p:nvPr/>
        </p:nvSpPr>
        <p:spPr>
          <a:xfrm>
            <a:off x="638184" y="1538826"/>
            <a:ext cx="7564060" cy="2033049"/>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endParaRPr lang="pt-PT" sz="1800" dirty="0">
              <a:cs typeface="Times New Roman"/>
            </a:endParaRPr>
          </a:p>
        </p:txBody>
      </p:sp>
      <p:sp>
        <p:nvSpPr>
          <p:cNvPr id="2" name="Título 1">
            <a:extLst>
              <a:ext uri="{FF2B5EF4-FFF2-40B4-BE49-F238E27FC236}">
                <a16:creationId xmlns:a16="http://schemas.microsoft.com/office/drawing/2014/main" id="{B0F3BEA3-EFA4-F53E-09C7-E15FA7CDBBD6}"/>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Camadas Convolucionárias</a:t>
            </a:r>
          </a:p>
          <a:p>
            <a:pPr algn="ctr"/>
            <a:endParaRPr lang="en-US" sz="2400" b="1" dirty="0">
              <a:solidFill>
                <a:schemeClr val="bg1"/>
              </a:solidFill>
              <a:latin typeface="Calibri"/>
              <a:ea typeface="SimSun"/>
              <a:cs typeface="Calibri"/>
            </a:endParaRPr>
          </a:p>
          <a:p>
            <a:pPr algn="ctr"/>
            <a:endParaRPr lang="pt-BR" sz="2400" b="1" dirty="0">
              <a:solidFill>
                <a:schemeClr val="bg1"/>
              </a:solidFill>
            </a:endParaRPr>
          </a:p>
        </p:txBody>
      </p:sp>
      <p:sp>
        <p:nvSpPr>
          <p:cNvPr id="3" name="Marcador de Posição de Conteúdo 2">
            <a:extLst>
              <a:ext uri="{FF2B5EF4-FFF2-40B4-BE49-F238E27FC236}">
                <a16:creationId xmlns:a16="http://schemas.microsoft.com/office/drawing/2014/main" id="{685A3DC0-ED4D-69BA-A062-3E4375EFBEFE}"/>
              </a:ext>
            </a:extLst>
          </p:cNvPr>
          <p:cNvSpPr txBox="1">
            <a:spLocks/>
          </p:cNvSpPr>
          <p:nvPr/>
        </p:nvSpPr>
        <p:spPr>
          <a:xfrm>
            <a:off x="492886" y="1111548"/>
            <a:ext cx="8120761" cy="260010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cs typeface="Times New Roman"/>
              </a:rPr>
              <a:t>	Nesta camada, os dados de entrada são recebidos em forma de matriz, que, posteriormente, é usada para realizar o produto escalar, entre esta e outra matriz, a que chamamos de filtro</a:t>
            </a:r>
            <a:r>
              <a:rPr lang="en-US" sz="1800" dirty="0">
                <a:cs typeface="Times New Roman"/>
              </a:rPr>
              <a:t>/kernel</a:t>
            </a:r>
            <a:r>
              <a:rPr lang="pt-PT" sz="1800" dirty="0">
                <a:cs typeface="Times New Roman"/>
              </a:rPr>
              <a:t> (conjunto de parâmetros que a rede neuronal aprende).</a:t>
            </a:r>
            <a:endParaRPr lang="en-US" sz="1800" dirty="0">
              <a:cs typeface="Times New Roman"/>
            </a:endParaRPr>
          </a:p>
        </p:txBody>
      </p:sp>
      <p:sp>
        <p:nvSpPr>
          <p:cNvPr id="6" name="Marcador de Posição de Conteúdo 2">
            <a:extLst>
              <a:ext uri="{FF2B5EF4-FFF2-40B4-BE49-F238E27FC236}">
                <a16:creationId xmlns:a16="http://schemas.microsoft.com/office/drawing/2014/main" id="{30F466FC-4F9D-82AA-3A4C-336587571B82}"/>
              </a:ext>
            </a:extLst>
          </p:cNvPr>
          <p:cNvSpPr txBox="1">
            <a:spLocks/>
          </p:cNvSpPr>
          <p:nvPr/>
        </p:nvSpPr>
        <p:spPr>
          <a:xfrm>
            <a:off x="2914651" y="6609940"/>
            <a:ext cx="630221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https://towardsdatascience.com/classifying-skin-lesions-with-convolutional-neural-networks-fc1302c60d54</a:t>
            </a:r>
            <a:endParaRPr lang="pt-PT" sz="1100" dirty="0">
              <a:cs typeface="Times New Roman"/>
            </a:endParaRPr>
          </a:p>
        </p:txBody>
      </p:sp>
      <p:sp>
        <p:nvSpPr>
          <p:cNvPr id="7" name="CaixaDeTexto 6">
            <a:extLst>
              <a:ext uri="{FF2B5EF4-FFF2-40B4-BE49-F238E27FC236}">
                <a16:creationId xmlns:a16="http://schemas.microsoft.com/office/drawing/2014/main" id="{A4C53033-6DE6-1F8A-DB0B-89D1403D6E7A}"/>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62</a:t>
            </a:fld>
            <a:endParaRPr lang="pt-PT" dirty="0"/>
          </a:p>
        </p:txBody>
      </p:sp>
    </p:spTree>
    <p:extLst>
      <p:ext uri="{BB962C8B-B14F-4D97-AF65-F5344CB8AC3E}">
        <p14:creationId xmlns:p14="http://schemas.microsoft.com/office/powerpoint/2010/main" val="2882963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8" name="Title 1">
            <a:extLst>
              <a:ext uri="{FF2B5EF4-FFF2-40B4-BE49-F238E27FC236}">
                <a16:creationId xmlns:a16="http://schemas.microsoft.com/office/drawing/2014/main" id="{D9F2626C-59A3-4F1D-D41F-CF8475FF5FF6}"/>
              </a:ext>
            </a:extLst>
          </p:cNvPr>
          <p:cNvSpPr txBox="1">
            <a:spLocks/>
          </p:cNvSpPr>
          <p:nvPr/>
        </p:nvSpPr>
        <p:spPr>
          <a:xfrm>
            <a:off x="635482" y="958142"/>
            <a:ext cx="822168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endParaRPr lang="pt-PT" sz="2400" b="1" dirty="0"/>
          </a:p>
        </p:txBody>
      </p:sp>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638184" y="916256"/>
            <a:ext cx="7564060" cy="4124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Nas Redes Convolucionais são usados filtros (kernels), que dividem a informação em sub-blocos. Cada filtro extrai uma caraterística diferente.</a:t>
            </a:r>
          </a:p>
          <a:p>
            <a:pPr marL="0" indent="0" algn="just"/>
            <a:r>
              <a:rPr lang="pt-PT" sz="1800" dirty="0">
                <a:latin typeface="Calibri"/>
                <a:ea typeface="SimSun"/>
                <a:cs typeface="Times New Roman"/>
              </a:rPr>
              <a:t>	Neste caso abaixo é aplicado a convolução na matriz e a informação é filtrada identificam os padrões como cores e formas mas podia ser outro padrão como texturas.</a:t>
            </a:r>
          </a:p>
          <a:p>
            <a:pPr marL="285750" indent="-285750" algn="just">
              <a:buFont typeface="Arial" panose="020B0604020202020204" pitchFamily="34" charset="0"/>
              <a:buChar char="•"/>
            </a:pPr>
            <a:endParaRPr lang="pt-PT" sz="1800" dirty="0">
              <a:cs typeface="Times New Roman"/>
            </a:endParaRPr>
          </a:p>
        </p:txBody>
      </p:sp>
      <p:graphicFrame>
        <p:nvGraphicFramePr>
          <p:cNvPr id="17" name="Tabela 17">
            <a:extLst>
              <a:ext uri="{FF2B5EF4-FFF2-40B4-BE49-F238E27FC236}">
                <a16:creationId xmlns:a16="http://schemas.microsoft.com/office/drawing/2014/main" id="{99949731-A8B5-F733-1DB6-95BB18D8F606}"/>
              </a:ext>
            </a:extLst>
          </p:cNvPr>
          <p:cNvGraphicFramePr>
            <a:graphicFrameLocks noGrp="1"/>
          </p:cNvGraphicFramePr>
          <p:nvPr/>
        </p:nvGraphicFramePr>
        <p:xfrm>
          <a:off x="1311757" y="3468357"/>
          <a:ext cx="2766873" cy="1824684"/>
        </p:xfrm>
        <a:graphic>
          <a:graphicData uri="http://schemas.openxmlformats.org/drawingml/2006/table">
            <a:tbl>
              <a:tblPr firstRow="1" bandRow="1">
                <a:tableStyleId>{5C22544A-7EE6-4342-B048-85BDC9FD1C3A}</a:tableStyleId>
              </a:tblPr>
              <a:tblGrid>
                <a:gridCol w="922291">
                  <a:extLst>
                    <a:ext uri="{9D8B030D-6E8A-4147-A177-3AD203B41FA5}">
                      <a16:colId xmlns:a16="http://schemas.microsoft.com/office/drawing/2014/main" val="3651155935"/>
                    </a:ext>
                  </a:extLst>
                </a:gridCol>
                <a:gridCol w="922291">
                  <a:extLst>
                    <a:ext uri="{9D8B030D-6E8A-4147-A177-3AD203B41FA5}">
                      <a16:colId xmlns:a16="http://schemas.microsoft.com/office/drawing/2014/main" val="4261486911"/>
                    </a:ext>
                  </a:extLst>
                </a:gridCol>
                <a:gridCol w="922291">
                  <a:extLst>
                    <a:ext uri="{9D8B030D-6E8A-4147-A177-3AD203B41FA5}">
                      <a16:colId xmlns:a16="http://schemas.microsoft.com/office/drawing/2014/main" val="2264599746"/>
                    </a:ext>
                  </a:extLst>
                </a:gridCol>
              </a:tblGrid>
              <a:tr h="608228">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0394038"/>
                  </a:ext>
                </a:extLst>
              </a:tr>
              <a:tr h="608228">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1655637"/>
                  </a:ext>
                </a:extLst>
              </a:tr>
              <a:tr h="608228">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7105391"/>
                  </a:ext>
                </a:extLst>
              </a:tr>
            </a:tbl>
          </a:graphicData>
        </a:graphic>
      </p:graphicFrame>
      <p:pic>
        <p:nvPicPr>
          <p:cNvPr id="4" name="Imagem 3" descr="Uma imagem com banana, fruta, abóbora&#10;&#10;Descrição gerada automaticamente">
            <a:extLst>
              <a:ext uri="{FF2B5EF4-FFF2-40B4-BE49-F238E27FC236}">
                <a16:creationId xmlns:a16="http://schemas.microsoft.com/office/drawing/2014/main" id="{7BB23A41-FC50-15CE-076D-4676D62B3D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485950" flipH="1">
            <a:off x="1438171" y="4751376"/>
            <a:ext cx="631643" cy="489673"/>
          </a:xfrm>
          <a:prstGeom prst="rect">
            <a:avLst/>
          </a:prstGeom>
        </p:spPr>
      </p:pic>
      <p:pic>
        <p:nvPicPr>
          <p:cNvPr id="6" name="Imagem 5" descr="Uma imagem com banana, fruta, abóbora&#10;&#10;Descrição gerada automaticamente">
            <a:extLst>
              <a:ext uri="{FF2B5EF4-FFF2-40B4-BE49-F238E27FC236}">
                <a16:creationId xmlns:a16="http://schemas.microsoft.com/office/drawing/2014/main" id="{F960E15A-70DF-BECC-8FB9-3217BF4E738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rot="16200000">
            <a:off x="2429777" y="4178017"/>
            <a:ext cx="524389" cy="405363"/>
          </a:xfrm>
          <a:prstGeom prst="rect">
            <a:avLst/>
          </a:prstGeom>
        </p:spPr>
      </p:pic>
      <p:pic>
        <p:nvPicPr>
          <p:cNvPr id="7" name="Imagem 6" descr="Uma imagem com fruta, maçã, vermelho, planta&#10;&#10;Descrição gerada automaticamente">
            <a:extLst>
              <a:ext uri="{FF2B5EF4-FFF2-40B4-BE49-F238E27FC236}">
                <a16:creationId xmlns:a16="http://schemas.microsoft.com/office/drawing/2014/main" id="{EBAF1755-0F5A-C78E-6193-AD4074BF9414}"/>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rot="19019460">
            <a:off x="3231648" y="4097416"/>
            <a:ext cx="731550" cy="711231"/>
          </a:xfrm>
          <a:prstGeom prst="rect">
            <a:avLst/>
          </a:prstGeom>
        </p:spPr>
      </p:pic>
      <p:pic>
        <p:nvPicPr>
          <p:cNvPr id="10" name="Imagem 9" descr="Uma imagem com banana, fruta, abóbora&#10;&#10;Descrição gerada automaticamente">
            <a:extLst>
              <a:ext uri="{FF2B5EF4-FFF2-40B4-BE49-F238E27FC236}">
                <a16:creationId xmlns:a16="http://schemas.microsoft.com/office/drawing/2014/main" id="{6E4A9DDD-D0A1-E0D2-7F9C-11FF756AF025}"/>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304525" y="3468357"/>
            <a:ext cx="634298" cy="558936"/>
          </a:xfrm>
          <a:prstGeom prst="rect">
            <a:avLst/>
          </a:prstGeom>
        </p:spPr>
      </p:pic>
      <p:pic>
        <p:nvPicPr>
          <p:cNvPr id="11" name="Imagem 10" descr="Uma imagem com maçã, fruta, mesa, sentado&#10;&#10;Descrição gerada automaticamente">
            <a:extLst>
              <a:ext uri="{FF2B5EF4-FFF2-40B4-BE49-F238E27FC236}">
                <a16:creationId xmlns:a16="http://schemas.microsoft.com/office/drawing/2014/main" id="{14A2A54C-8EC7-583B-CFC3-0CE05B0F2313}"/>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flipH="1">
            <a:off x="3282786" y="4712508"/>
            <a:ext cx="629273" cy="607768"/>
          </a:xfrm>
          <a:prstGeom prst="rect">
            <a:avLst/>
          </a:prstGeom>
        </p:spPr>
      </p:pic>
      <p:pic>
        <p:nvPicPr>
          <p:cNvPr id="14" name="Imagem 13" descr="Uma imagem com fruta, maçã, vermelho, planta&#10;&#10;Descrição gerada automaticamente">
            <a:extLst>
              <a:ext uri="{FF2B5EF4-FFF2-40B4-BE49-F238E27FC236}">
                <a16:creationId xmlns:a16="http://schemas.microsoft.com/office/drawing/2014/main" id="{E1A41CE6-690B-5892-E24F-B86B229F1AB4}"/>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flipH="1">
            <a:off x="1501896" y="4132124"/>
            <a:ext cx="694332" cy="577199"/>
          </a:xfrm>
          <a:prstGeom prst="rect">
            <a:avLst/>
          </a:prstGeom>
        </p:spPr>
      </p:pic>
      <p:pic>
        <p:nvPicPr>
          <p:cNvPr id="19" name="Imagem 18" descr="Uma imagem com banana, fruta, abóbora&#10;&#10;Descrição gerada automaticamente">
            <a:extLst>
              <a:ext uri="{FF2B5EF4-FFF2-40B4-BE49-F238E27FC236}">
                <a16:creationId xmlns:a16="http://schemas.microsoft.com/office/drawing/2014/main" id="{9E72CDEB-A1C0-DF9B-D59C-873F1AC07CDA}"/>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rot="16200000" flipV="1">
            <a:off x="1551882" y="3348220"/>
            <a:ext cx="524389" cy="891770"/>
          </a:xfrm>
          <a:prstGeom prst="rect">
            <a:avLst/>
          </a:prstGeom>
        </p:spPr>
      </p:pic>
      <p:pic>
        <p:nvPicPr>
          <p:cNvPr id="20" name="Imagem 19" descr="Uma imagem com fruta, maçã, vermelho, planta&#10;&#10;Descrição gerada automaticamente">
            <a:extLst>
              <a:ext uri="{FF2B5EF4-FFF2-40B4-BE49-F238E27FC236}">
                <a16:creationId xmlns:a16="http://schemas.microsoft.com/office/drawing/2014/main" id="{C0F399E6-C0EE-F63B-5D5A-3280552FC280}"/>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flipH="1">
            <a:off x="2393049" y="4704744"/>
            <a:ext cx="694332" cy="577199"/>
          </a:xfrm>
          <a:prstGeom prst="rect">
            <a:avLst/>
          </a:prstGeom>
        </p:spPr>
      </p:pic>
      <p:pic>
        <p:nvPicPr>
          <p:cNvPr id="21" name="Imagem 20" descr="Uma imagem com banana, fruta, abóbora&#10;&#10;Descrição gerada automaticamente">
            <a:extLst>
              <a:ext uri="{FF2B5EF4-FFF2-40B4-BE49-F238E27FC236}">
                <a16:creationId xmlns:a16="http://schemas.microsoft.com/office/drawing/2014/main" id="{451466EE-DA3F-6309-1B05-38F4B11E711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7798186" flipH="1">
            <a:off x="2399654" y="3520274"/>
            <a:ext cx="631643" cy="489673"/>
          </a:xfrm>
          <a:prstGeom prst="rect">
            <a:avLst/>
          </a:prstGeom>
        </p:spPr>
      </p:pic>
      <p:graphicFrame>
        <p:nvGraphicFramePr>
          <p:cNvPr id="22" name="Tabela 17">
            <a:extLst>
              <a:ext uri="{FF2B5EF4-FFF2-40B4-BE49-F238E27FC236}">
                <a16:creationId xmlns:a16="http://schemas.microsoft.com/office/drawing/2014/main" id="{4656DD6D-3D93-134E-8744-A8B99FE3C18F}"/>
              </a:ext>
            </a:extLst>
          </p:cNvPr>
          <p:cNvGraphicFramePr>
            <a:graphicFrameLocks noGrp="1"/>
          </p:cNvGraphicFramePr>
          <p:nvPr/>
        </p:nvGraphicFramePr>
        <p:xfrm>
          <a:off x="5641467" y="2601246"/>
          <a:ext cx="2000148" cy="1380327"/>
        </p:xfrm>
        <a:graphic>
          <a:graphicData uri="http://schemas.openxmlformats.org/drawingml/2006/table">
            <a:tbl>
              <a:tblPr firstRow="1" bandRow="1">
                <a:tableStyleId>{5C22544A-7EE6-4342-B048-85BDC9FD1C3A}</a:tableStyleId>
              </a:tblPr>
              <a:tblGrid>
                <a:gridCol w="666716">
                  <a:extLst>
                    <a:ext uri="{9D8B030D-6E8A-4147-A177-3AD203B41FA5}">
                      <a16:colId xmlns:a16="http://schemas.microsoft.com/office/drawing/2014/main" val="3651155935"/>
                    </a:ext>
                  </a:extLst>
                </a:gridCol>
                <a:gridCol w="666716">
                  <a:extLst>
                    <a:ext uri="{9D8B030D-6E8A-4147-A177-3AD203B41FA5}">
                      <a16:colId xmlns:a16="http://schemas.microsoft.com/office/drawing/2014/main" val="4261486911"/>
                    </a:ext>
                  </a:extLst>
                </a:gridCol>
                <a:gridCol w="666716">
                  <a:extLst>
                    <a:ext uri="{9D8B030D-6E8A-4147-A177-3AD203B41FA5}">
                      <a16:colId xmlns:a16="http://schemas.microsoft.com/office/drawing/2014/main" val="2264599746"/>
                    </a:ext>
                  </a:extLst>
                </a:gridCol>
              </a:tblGrid>
              <a:tr h="460109">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690394038"/>
                  </a:ext>
                </a:extLst>
              </a:tr>
              <a:tr h="460109">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011655637"/>
                  </a:ext>
                </a:extLst>
              </a:tr>
              <a:tr h="460109">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solidFill>
                  </a:tcPr>
                </a:tc>
                <a:extLst>
                  <a:ext uri="{0D108BD9-81ED-4DB2-BD59-A6C34878D82A}">
                    <a16:rowId xmlns:a16="http://schemas.microsoft.com/office/drawing/2014/main" val="3087105391"/>
                  </a:ext>
                </a:extLst>
              </a:tr>
            </a:tbl>
          </a:graphicData>
        </a:graphic>
      </p:graphicFrame>
      <p:graphicFrame>
        <p:nvGraphicFramePr>
          <p:cNvPr id="23" name="Tabela 17">
            <a:extLst>
              <a:ext uri="{FF2B5EF4-FFF2-40B4-BE49-F238E27FC236}">
                <a16:creationId xmlns:a16="http://schemas.microsoft.com/office/drawing/2014/main" id="{C8A927C7-E15F-27F7-C2D7-E5376702D4FE}"/>
              </a:ext>
            </a:extLst>
          </p:cNvPr>
          <p:cNvGraphicFramePr>
            <a:graphicFrameLocks noGrp="1"/>
          </p:cNvGraphicFramePr>
          <p:nvPr/>
        </p:nvGraphicFramePr>
        <p:xfrm>
          <a:off x="5641467" y="4551764"/>
          <a:ext cx="2000148" cy="1380327"/>
        </p:xfrm>
        <a:graphic>
          <a:graphicData uri="http://schemas.openxmlformats.org/drawingml/2006/table">
            <a:tbl>
              <a:tblPr firstRow="1" bandRow="1">
                <a:tableStyleId>{5C22544A-7EE6-4342-B048-85BDC9FD1C3A}</a:tableStyleId>
              </a:tblPr>
              <a:tblGrid>
                <a:gridCol w="666716">
                  <a:extLst>
                    <a:ext uri="{9D8B030D-6E8A-4147-A177-3AD203B41FA5}">
                      <a16:colId xmlns:a16="http://schemas.microsoft.com/office/drawing/2014/main" val="3651155935"/>
                    </a:ext>
                  </a:extLst>
                </a:gridCol>
                <a:gridCol w="666716">
                  <a:extLst>
                    <a:ext uri="{9D8B030D-6E8A-4147-A177-3AD203B41FA5}">
                      <a16:colId xmlns:a16="http://schemas.microsoft.com/office/drawing/2014/main" val="4261486911"/>
                    </a:ext>
                  </a:extLst>
                </a:gridCol>
                <a:gridCol w="666716">
                  <a:extLst>
                    <a:ext uri="{9D8B030D-6E8A-4147-A177-3AD203B41FA5}">
                      <a16:colId xmlns:a16="http://schemas.microsoft.com/office/drawing/2014/main" val="2264599746"/>
                    </a:ext>
                  </a:extLst>
                </a:gridCol>
              </a:tblGrid>
              <a:tr h="460109">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0394038"/>
                  </a:ext>
                </a:extLst>
              </a:tr>
              <a:tr h="460109">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1655637"/>
                  </a:ext>
                </a:extLst>
              </a:tr>
              <a:tr h="460109">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7105391"/>
                  </a:ext>
                </a:extLst>
              </a:tr>
            </a:tbl>
          </a:graphicData>
        </a:graphic>
      </p:graphicFrame>
      <p:pic>
        <p:nvPicPr>
          <p:cNvPr id="27" name="Gráfico 26" descr="Maçã destaque">
            <a:extLst>
              <a:ext uri="{FF2B5EF4-FFF2-40B4-BE49-F238E27FC236}">
                <a16:creationId xmlns:a16="http://schemas.microsoft.com/office/drawing/2014/main" id="{DE6721C5-73BD-E9DB-DFD7-E334E1B1C0EF}"/>
              </a:ext>
            </a:extLst>
          </p:cNvPr>
          <p:cNvPicPr>
            <a:picLocks noChangeAspect="1"/>
          </p:cNvPicPr>
          <p:nvPr/>
        </p:nvPicPr>
        <p:blipFill>
          <a:blip r:embed="rId11" cstate="screen">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03797" y="5459981"/>
            <a:ext cx="472110" cy="472110"/>
          </a:xfrm>
          <a:prstGeom prst="rect">
            <a:avLst/>
          </a:prstGeom>
        </p:spPr>
      </p:pic>
      <p:pic>
        <p:nvPicPr>
          <p:cNvPr id="28" name="Gráfico 27" descr="Maçã destaque">
            <a:extLst>
              <a:ext uri="{FF2B5EF4-FFF2-40B4-BE49-F238E27FC236}">
                <a16:creationId xmlns:a16="http://schemas.microsoft.com/office/drawing/2014/main" id="{6B17139E-BF36-8C1E-832F-BE0F1B1F83C9}"/>
              </a:ext>
            </a:extLst>
          </p:cNvPr>
          <p:cNvPicPr>
            <a:picLocks noChangeAspect="1"/>
          </p:cNvPicPr>
          <p:nvPr/>
        </p:nvPicPr>
        <p:blipFill>
          <a:blip r:embed="rId11" cstate="screen">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48879" y="5003835"/>
            <a:ext cx="472110" cy="472110"/>
          </a:xfrm>
          <a:prstGeom prst="rect">
            <a:avLst/>
          </a:prstGeom>
        </p:spPr>
      </p:pic>
      <p:pic>
        <p:nvPicPr>
          <p:cNvPr id="29" name="Gráfico 28" descr="Maçã destaque">
            <a:extLst>
              <a:ext uri="{FF2B5EF4-FFF2-40B4-BE49-F238E27FC236}">
                <a16:creationId xmlns:a16="http://schemas.microsoft.com/office/drawing/2014/main" id="{A9C0949D-9970-D6B2-FA34-1618CDE3359B}"/>
              </a:ext>
            </a:extLst>
          </p:cNvPr>
          <p:cNvPicPr>
            <a:picLocks noChangeAspect="1"/>
          </p:cNvPicPr>
          <p:nvPr/>
        </p:nvPicPr>
        <p:blipFill>
          <a:blip r:embed="rId11" cstate="screen">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7726242" flipH="1">
            <a:off x="7111580" y="4972246"/>
            <a:ext cx="463841" cy="472110"/>
          </a:xfrm>
          <a:prstGeom prst="rect">
            <a:avLst/>
          </a:prstGeom>
        </p:spPr>
      </p:pic>
      <p:pic>
        <p:nvPicPr>
          <p:cNvPr id="30" name="Gráfico 29" descr="Maçã destaque">
            <a:extLst>
              <a:ext uri="{FF2B5EF4-FFF2-40B4-BE49-F238E27FC236}">
                <a16:creationId xmlns:a16="http://schemas.microsoft.com/office/drawing/2014/main" id="{09E0A435-E0C7-DA41-F9DD-2B215AC1128F}"/>
              </a:ext>
            </a:extLst>
          </p:cNvPr>
          <p:cNvPicPr>
            <a:picLocks noChangeAspect="1"/>
          </p:cNvPicPr>
          <p:nvPr/>
        </p:nvPicPr>
        <p:blipFill>
          <a:blip r:embed="rId11" cstate="screen">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58715" y="5470775"/>
            <a:ext cx="472110" cy="472110"/>
          </a:xfrm>
          <a:prstGeom prst="rect">
            <a:avLst/>
          </a:prstGeom>
        </p:spPr>
      </p:pic>
      <p:sp>
        <p:nvSpPr>
          <p:cNvPr id="31" name="Retângulo 30">
            <a:extLst>
              <a:ext uri="{FF2B5EF4-FFF2-40B4-BE49-F238E27FC236}">
                <a16:creationId xmlns:a16="http://schemas.microsoft.com/office/drawing/2014/main" id="{95C4E560-9877-A492-9656-F577267238C7}"/>
              </a:ext>
            </a:extLst>
          </p:cNvPr>
          <p:cNvSpPr/>
          <p:nvPr/>
        </p:nvSpPr>
        <p:spPr>
          <a:xfrm rot="19839415">
            <a:off x="7287460" y="5524058"/>
            <a:ext cx="105729" cy="76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33" name="Conexão reta unidirecional 32">
            <a:extLst>
              <a:ext uri="{FF2B5EF4-FFF2-40B4-BE49-F238E27FC236}">
                <a16:creationId xmlns:a16="http://schemas.microsoft.com/office/drawing/2014/main" id="{1E7DEA52-3821-84F7-27A4-660844B321FE}"/>
              </a:ext>
            </a:extLst>
          </p:cNvPr>
          <p:cNvCxnSpPr>
            <a:cxnSpLocks/>
          </p:cNvCxnSpPr>
          <p:nvPr/>
        </p:nvCxnSpPr>
        <p:spPr>
          <a:xfrm flipV="1">
            <a:off x="4237434" y="3318643"/>
            <a:ext cx="1139607" cy="62484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xão reta unidirecional 34">
            <a:extLst>
              <a:ext uri="{FF2B5EF4-FFF2-40B4-BE49-F238E27FC236}">
                <a16:creationId xmlns:a16="http://schemas.microsoft.com/office/drawing/2014/main" id="{F3E34EA4-731C-261A-CEB3-1FDEF8DFC3D8}"/>
              </a:ext>
            </a:extLst>
          </p:cNvPr>
          <p:cNvCxnSpPr>
            <a:cxnSpLocks/>
          </p:cNvCxnSpPr>
          <p:nvPr/>
        </p:nvCxnSpPr>
        <p:spPr>
          <a:xfrm>
            <a:off x="4237426" y="4679135"/>
            <a:ext cx="1139615" cy="6028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Imagem 44" descr="Uma imagem com chicote&#10;&#10;Descrição gerada automaticamente">
            <a:extLst>
              <a:ext uri="{FF2B5EF4-FFF2-40B4-BE49-F238E27FC236}">
                <a16:creationId xmlns:a16="http://schemas.microsoft.com/office/drawing/2014/main" id="{F437F69E-69A6-A858-4C2E-7A9A8A1B840A}"/>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rot="482740">
            <a:off x="7142926" y="4591949"/>
            <a:ext cx="364471" cy="363196"/>
          </a:xfrm>
          <a:prstGeom prst="rect">
            <a:avLst/>
          </a:prstGeom>
        </p:spPr>
      </p:pic>
      <p:pic>
        <p:nvPicPr>
          <p:cNvPr id="46" name="Imagem 45" descr="Uma imagem com chicote&#10;&#10;Descrição gerada automaticamente">
            <a:extLst>
              <a:ext uri="{FF2B5EF4-FFF2-40B4-BE49-F238E27FC236}">
                <a16:creationId xmlns:a16="http://schemas.microsoft.com/office/drawing/2014/main" id="{85A11DD6-37D0-E0CC-5FBE-5BC6EB75C943}"/>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rot="17978878">
            <a:off x="6475358" y="5078633"/>
            <a:ext cx="327308" cy="326163"/>
          </a:xfrm>
          <a:prstGeom prst="rect">
            <a:avLst/>
          </a:prstGeom>
        </p:spPr>
      </p:pic>
      <p:pic>
        <p:nvPicPr>
          <p:cNvPr id="48" name="Imagem 47" descr="Uma imagem com chicote&#10;&#10;Descrição gerada automaticamente">
            <a:extLst>
              <a:ext uri="{FF2B5EF4-FFF2-40B4-BE49-F238E27FC236}">
                <a16:creationId xmlns:a16="http://schemas.microsoft.com/office/drawing/2014/main" id="{D0E0A3F7-A021-41F9-D461-A3CEC23F2DB7}"/>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rot="482740" flipH="1">
            <a:off x="5743045" y="5514438"/>
            <a:ext cx="427654" cy="363196"/>
          </a:xfrm>
          <a:prstGeom prst="rect">
            <a:avLst/>
          </a:prstGeom>
        </p:spPr>
      </p:pic>
      <p:pic>
        <p:nvPicPr>
          <p:cNvPr id="49" name="Imagem 48" descr="Uma imagem com chicote&#10;&#10;Descrição gerada automaticamente">
            <a:extLst>
              <a:ext uri="{FF2B5EF4-FFF2-40B4-BE49-F238E27FC236}">
                <a16:creationId xmlns:a16="http://schemas.microsoft.com/office/drawing/2014/main" id="{AD78EA74-3FF0-6B0E-EDDD-BD7C6CF47B32}"/>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rot="16025854" flipH="1">
            <a:off x="6456187" y="4604336"/>
            <a:ext cx="412213" cy="363196"/>
          </a:xfrm>
          <a:prstGeom prst="rect">
            <a:avLst/>
          </a:prstGeom>
        </p:spPr>
      </p:pic>
      <p:pic>
        <p:nvPicPr>
          <p:cNvPr id="50" name="Imagem 49" descr="Uma imagem com chicote&#10;&#10;Descrição gerada automaticamente">
            <a:extLst>
              <a:ext uri="{FF2B5EF4-FFF2-40B4-BE49-F238E27FC236}">
                <a16:creationId xmlns:a16="http://schemas.microsoft.com/office/drawing/2014/main" id="{F7AB0F8E-F8CE-3215-3465-901D90E47E4B}"/>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rot="6321937" flipH="1">
            <a:off x="5828091" y="4627699"/>
            <a:ext cx="350068" cy="308440"/>
          </a:xfrm>
          <a:prstGeom prst="rect">
            <a:avLst/>
          </a:prstGeom>
        </p:spPr>
      </p:pic>
      <p:sp>
        <p:nvSpPr>
          <p:cNvPr id="5" name="Título 1">
            <a:extLst>
              <a:ext uri="{FF2B5EF4-FFF2-40B4-BE49-F238E27FC236}">
                <a16:creationId xmlns:a16="http://schemas.microsoft.com/office/drawing/2014/main" id="{41F97F56-0DCA-8F6E-C56C-7B40C2BFA855}"/>
              </a:ext>
            </a:extLst>
          </p:cNvPr>
          <p:cNvSpPr txBox="1">
            <a:spLocks/>
          </p:cNvSpPr>
          <p:nvPr/>
        </p:nvSpPr>
        <p:spPr>
          <a:xfrm>
            <a:off x="2984016" y="57344"/>
            <a:ext cx="4292763"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Filtros em Redes Convolucionais</a:t>
            </a:r>
          </a:p>
        </p:txBody>
      </p:sp>
      <p:sp>
        <p:nvSpPr>
          <p:cNvPr id="2" name="CaixaDeTexto 1">
            <a:extLst>
              <a:ext uri="{FF2B5EF4-FFF2-40B4-BE49-F238E27FC236}">
                <a16:creationId xmlns:a16="http://schemas.microsoft.com/office/drawing/2014/main" id="{DEFDB8B9-F8DB-DD97-0061-B877B3350495}"/>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63</a:t>
            </a:fld>
            <a:endParaRPr lang="pt-PT" dirty="0"/>
          </a:p>
        </p:txBody>
      </p:sp>
    </p:spTree>
    <p:extLst>
      <p:ext uri="{BB962C8B-B14F-4D97-AF65-F5344CB8AC3E}">
        <p14:creationId xmlns:p14="http://schemas.microsoft.com/office/powerpoint/2010/main" val="335885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2">
            <a:extLst>
              <a:ext uri="{FF2B5EF4-FFF2-40B4-BE49-F238E27FC236}">
                <a16:creationId xmlns:a16="http://schemas.microsoft.com/office/drawing/2014/main" id="{28EBE924-C10E-28D3-B670-3BC455BA8823}"/>
              </a:ext>
            </a:extLst>
          </p:cNvPr>
          <p:cNvGraphicFramePr>
            <a:graphicFrameLocks noGrp="1"/>
          </p:cNvGraphicFramePr>
          <p:nvPr/>
        </p:nvGraphicFramePr>
        <p:xfrm>
          <a:off x="3795465" y="3552825"/>
          <a:ext cx="1331850" cy="1460619"/>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443950">
                  <a:extLst>
                    <a:ext uri="{9D8B030D-6E8A-4147-A177-3AD203B41FA5}">
                      <a16:colId xmlns:a16="http://schemas.microsoft.com/office/drawing/2014/main" val="1207749984"/>
                    </a:ext>
                  </a:extLst>
                </a:gridCol>
                <a:gridCol w="443950">
                  <a:extLst>
                    <a:ext uri="{9D8B030D-6E8A-4147-A177-3AD203B41FA5}">
                      <a16:colId xmlns:a16="http://schemas.microsoft.com/office/drawing/2014/main" val="2901384851"/>
                    </a:ext>
                  </a:extLst>
                </a:gridCol>
                <a:gridCol w="443950">
                  <a:extLst>
                    <a:ext uri="{9D8B030D-6E8A-4147-A177-3AD203B41FA5}">
                      <a16:colId xmlns:a16="http://schemas.microsoft.com/office/drawing/2014/main" val="3153116082"/>
                    </a:ext>
                  </a:extLst>
                </a:gridCol>
              </a:tblGrid>
              <a:tr h="486873">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6B"/>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rgbClr val="FFFF6B"/>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6B"/>
                    </a:solidFill>
                  </a:tcPr>
                </a:tc>
                <a:extLst>
                  <a:ext uri="{0D108BD9-81ED-4DB2-BD59-A6C34878D82A}">
                    <a16:rowId xmlns:a16="http://schemas.microsoft.com/office/drawing/2014/main" val="2725812080"/>
                  </a:ext>
                </a:extLst>
              </a:tr>
              <a:tr h="486873">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6B"/>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FFFF6B"/>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6B"/>
                    </a:solidFill>
                  </a:tcPr>
                </a:tc>
                <a:extLst>
                  <a:ext uri="{0D108BD9-81ED-4DB2-BD59-A6C34878D82A}">
                    <a16:rowId xmlns:a16="http://schemas.microsoft.com/office/drawing/2014/main" val="2586158494"/>
                  </a:ext>
                </a:extLst>
              </a:tr>
              <a:tr h="486873">
                <a:tc>
                  <a:txBody>
                    <a:bodyPr/>
                    <a:lstStyle/>
                    <a:p>
                      <a:pPr algn="ctr"/>
                      <a:r>
                        <a:rPr lang="en-US" sz="1400" b="1" dirty="0"/>
                        <a:t>1</a:t>
                      </a:r>
                      <a:endParaRPr lang="pt-PT" sz="1400" b="1" dirty="0"/>
                    </a:p>
                  </a:txBody>
                  <a:tcPr>
                    <a:solidFill>
                      <a:srgbClr val="FFFF6B"/>
                    </a:solidFill>
                  </a:tcPr>
                </a:tc>
                <a:tc>
                  <a:txBody>
                    <a:bodyPr/>
                    <a:lstStyle/>
                    <a:p>
                      <a:pPr algn="ctr"/>
                      <a:r>
                        <a:rPr lang="en-US" sz="1400" b="1" dirty="0"/>
                        <a:t>0</a:t>
                      </a:r>
                      <a:endParaRPr lang="pt-PT" sz="1400" b="1" dirty="0"/>
                    </a:p>
                  </a:txBody>
                  <a:tcPr>
                    <a:solidFill>
                      <a:srgbClr val="FFFF6B"/>
                    </a:solidFill>
                  </a:tcPr>
                </a:tc>
                <a:tc>
                  <a:txBody>
                    <a:bodyPr/>
                    <a:lstStyle/>
                    <a:p>
                      <a:pPr algn="ctr"/>
                      <a:r>
                        <a:rPr lang="en-US" sz="1400" b="1" dirty="0"/>
                        <a:t>1</a:t>
                      </a:r>
                      <a:endParaRPr lang="pt-PT" sz="1400" b="1" dirty="0"/>
                    </a:p>
                  </a:txBody>
                  <a:tcPr>
                    <a:solidFill>
                      <a:srgbClr val="FFFF6B"/>
                    </a:solidFill>
                  </a:tcPr>
                </a:tc>
                <a:extLst>
                  <a:ext uri="{0D108BD9-81ED-4DB2-BD59-A6C34878D82A}">
                    <a16:rowId xmlns:a16="http://schemas.microsoft.com/office/drawing/2014/main" val="2090733828"/>
                  </a:ext>
                </a:extLst>
              </a:tr>
            </a:tbl>
          </a:graphicData>
        </a:graphic>
      </p:graphicFrame>
      <p:sp>
        <p:nvSpPr>
          <p:cNvPr id="5" name="Título 1">
            <a:extLst>
              <a:ext uri="{FF2B5EF4-FFF2-40B4-BE49-F238E27FC236}">
                <a16:creationId xmlns:a16="http://schemas.microsoft.com/office/drawing/2014/main" id="{80987848-9665-6E86-AD12-31DB7B4FDBF3}"/>
              </a:ext>
            </a:extLst>
          </p:cNvPr>
          <p:cNvSpPr txBox="1">
            <a:spLocks/>
          </p:cNvSpPr>
          <p:nvPr/>
        </p:nvSpPr>
        <p:spPr>
          <a:xfrm>
            <a:off x="2857500" y="57344"/>
            <a:ext cx="4331731"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Filtros em Redes Convolucionais</a:t>
            </a:r>
            <a:endParaRPr lang="en-US" sz="2400" dirty="0">
              <a:solidFill>
                <a:schemeClr val="bg1"/>
              </a:solidFill>
              <a:cs typeface="Calibri"/>
            </a:endParaRPr>
          </a:p>
          <a:p>
            <a:pPr algn="ctr"/>
            <a:endParaRPr lang="pt-BR" sz="2400" b="1" dirty="0">
              <a:solidFill>
                <a:schemeClr val="bg1"/>
              </a:solidFill>
            </a:endParaRPr>
          </a:p>
        </p:txBody>
      </p:sp>
      <p:pic>
        <p:nvPicPr>
          <p:cNvPr id="2050" name="Picture 2" descr="random numbers on Make a GIF">
            <a:extLst>
              <a:ext uri="{FF2B5EF4-FFF2-40B4-BE49-F238E27FC236}">
                <a16:creationId xmlns:a16="http://schemas.microsoft.com/office/drawing/2014/main" id="{F40FBF1B-ED22-23C5-2917-8CBF23473EE4}"/>
              </a:ext>
            </a:extLst>
          </p:cNvPr>
          <p:cNvPicPr>
            <a:picLocks noChangeAspect="1" noChangeArrowheads="1"/>
          </p:cNvPicPr>
          <p:nvPr/>
        </p:nvPicPr>
        <p:blipFill rotWithShape="1">
          <a:blip r:embed="rId2" cstate="screen">
            <a:duotone>
              <a:prstClr val="black"/>
              <a:srgbClr val="FFFF00">
                <a:tint val="45000"/>
                <a:satMod val="400000"/>
              </a:srgbClr>
            </a:duotone>
            <a:extLst>
              <a:ext uri="{28A0092B-C50C-407E-A947-70E740481C1C}">
                <a14:useLocalDpi xmlns:a14="http://schemas.microsoft.com/office/drawing/2010/main" val="0"/>
              </a:ext>
            </a:extLst>
          </a:blip>
          <a:srcRect t="28460" r="52187"/>
          <a:stretch/>
        </p:blipFill>
        <p:spPr bwMode="auto">
          <a:xfrm>
            <a:off x="3909766" y="3620411"/>
            <a:ext cx="207900" cy="281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andom numbers on Make a GIF">
            <a:extLst>
              <a:ext uri="{FF2B5EF4-FFF2-40B4-BE49-F238E27FC236}">
                <a16:creationId xmlns:a16="http://schemas.microsoft.com/office/drawing/2014/main" id="{5F064021-8AB9-B1FA-E024-C5E9566E4DC9}"/>
              </a:ext>
            </a:extLst>
          </p:cNvPr>
          <p:cNvPicPr>
            <a:picLocks noChangeAspect="1" noChangeArrowheads="1"/>
          </p:cNvPicPr>
          <p:nvPr/>
        </p:nvPicPr>
        <p:blipFill rotWithShape="1">
          <a:blip r:embed="rId2" cstate="screen">
            <a:duotone>
              <a:prstClr val="black"/>
              <a:srgbClr val="FFFF00">
                <a:tint val="45000"/>
                <a:satMod val="400000"/>
              </a:srgbClr>
            </a:duotone>
            <a:extLst>
              <a:ext uri="{28A0092B-C50C-407E-A947-70E740481C1C}">
                <a14:useLocalDpi xmlns:a14="http://schemas.microsoft.com/office/drawing/2010/main" val="0"/>
              </a:ext>
            </a:extLst>
          </a:blip>
          <a:srcRect t="28460" r="52187"/>
          <a:stretch/>
        </p:blipFill>
        <p:spPr bwMode="auto">
          <a:xfrm>
            <a:off x="4357440" y="3620411"/>
            <a:ext cx="207900" cy="2814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andom numbers on Make a GIF">
            <a:extLst>
              <a:ext uri="{FF2B5EF4-FFF2-40B4-BE49-F238E27FC236}">
                <a16:creationId xmlns:a16="http://schemas.microsoft.com/office/drawing/2014/main" id="{08E60807-9F58-F9C3-90DD-4BD96438CB7E}"/>
              </a:ext>
            </a:extLst>
          </p:cNvPr>
          <p:cNvPicPr>
            <a:picLocks noChangeAspect="1" noChangeArrowheads="1"/>
          </p:cNvPicPr>
          <p:nvPr/>
        </p:nvPicPr>
        <p:blipFill rotWithShape="1">
          <a:blip r:embed="rId2" cstate="screen">
            <a:duotone>
              <a:prstClr val="black"/>
              <a:srgbClr val="FFFF00">
                <a:tint val="45000"/>
                <a:satMod val="400000"/>
              </a:srgbClr>
            </a:duotone>
            <a:extLst>
              <a:ext uri="{28A0092B-C50C-407E-A947-70E740481C1C}">
                <a14:useLocalDpi xmlns:a14="http://schemas.microsoft.com/office/drawing/2010/main" val="0"/>
              </a:ext>
            </a:extLst>
          </a:blip>
          <a:srcRect t="28460" r="52187"/>
          <a:stretch/>
        </p:blipFill>
        <p:spPr bwMode="auto">
          <a:xfrm>
            <a:off x="4805114" y="3620411"/>
            <a:ext cx="207900" cy="2814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andom numbers on Make a GIF">
            <a:extLst>
              <a:ext uri="{FF2B5EF4-FFF2-40B4-BE49-F238E27FC236}">
                <a16:creationId xmlns:a16="http://schemas.microsoft.com/office/drawing/2014/main" id="{DF3931DC-F065-EB53-1D77-7AD81B82E47D}"/>
              </a:ext>
            </a:extLst>
          </p:cNvPr>
          <p:cNvPicPr>
            <a:picLocks noChangeAspect="1" noChangeArrowheads="1"/>
          </p:cNvPicPr>
          <p:nvPr/>
        </p:nvPicPr>
        <p:blipFill rotWithShape="1">
          <a:blip r:embed="rId2" cstate="screen">
            <a:duotone>
              <a:prstClr val="black"/>
              <a:srgbClr val="FFFF00">
                <a:tint val="45000"/>
                <a:satMod val="400000"/>
              </a:srgbClr>
            </a:duotone>
            <a:extLst>
              <a:ext uri="{28A0092B-C50C-407E-A947-70E740481C1C}">
                <a14:useLocalDpi xmlns:a14="http://schemas.microsoft.com/office/drawing/2010/main" val="0"/>
              </a:ext>
            </a:extLst>
          </a:blip>
          <a:srcRect t="28460" r="52187"/>
          <a:stretch/>
        </p:blipFill>
        <p:spPr bwMode="auto">
          <a:xfrm>
            <a:off x="3909766" y="4120586"/>
            <a:ext cx="207900" cy="281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andom numbers on Make a GIF">
            <a:extLst>
              <a:ext uri="{FF2B5EF4-FFF2-40B4-BE49-F238E27FC236}">
                <a16:creationId xmlns:a16="http://schemas.microsoft.com/office/drawing/2014/main" id="{2CF3FD63-961A-BC5E-03E0-C302113E17C7}"/>
              </a:ext>
            </a:extLst>
          </p:cNvPr>
          <p:cNvPicPr>
            <a:picLocks noChangeAspect="1" noChangeArrowheads="1"/>
          </p:cNvPicPr>
          <p:nvPr/>
        </p:nvPicPr>
        <p:blipFill rotWithShape="1">
          <a:blip r:embed="rId2" cstate="screen">
            <a:duotone>
              <a:prstClr val="black"/>
              <a:srgbClr val="FFFF00">
                <a:tint val="45000"/>
                <a:satMod val="400000"/>
              </a:srgbClr>
            </a:duotone>
            <a:extLst>
              <a:ext uri="{28A0092B-C50C-407E-A947-70E740481C1C}">
                <a14:useLocalDpi xmlns:a14="http://schemas.microsoft.com/office/drawing/2010/main" val="0"/>
              </a:ext>
            </a:extLst>
          </a:blip>
          <a:srcRect t="28460" r="52187"/>
          <a:stretch/>
        </p:blipFill>
        <p:spPr bwMode="auto">
          <a:xfrm>
            <a:off x="4347090" y="4120586"/>
            <a:ext cx="207900" cy="2814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andom numbers on Make a GIF">
            <a:extLst>
              <a:ext uri="{FF2B5EF4-FFF2-40B4-BE49-F238E27FC236}">
                <a16:creationId xmlns:a16="http://schemas.microsoft.com/office/drawing/2014/main" id="{62491212-2427-BC67-4426-476297800CB4}"/>
              </a:ext>
            </a:extLst>
          </p:cNvPr>
          <p:cNvPicPr>
            <a:picLocks noChangeAspect="1" noChangeArrowheads="1"/>
          </p:cNvPicPr>
          <p:nvPr/>
        </p:nvPicPr>
        <p:blipFill rotWithShape="1">
          <a:blip r:embed="rId2" cstate="screen">
            <a:duotone>
              <a:prstClr val="black"/>
              <a:srgbClr val="FFFF00">
                <a:tint val="45000"/>
                <a:satMod val="400000"/>
              </a:srgbClr>
            </a:duotone>
            <a:extLst>
              <a:ext uri="{28A0092B-C50C-407E-A947-70E740481C1C}">
                <a14:useLocalDpi xmlns:a14="http://schemas.microsoft.com/office/drawing/2010/main" val="0"/>
              </a:ext>
            </a:extLst>
          </a:blip>
          <a:srcRect t="28460" r="52187"/>
          <a:stretch/>
        </p:blipFill>
        <p:spPr bwMode="auto">
          <a:xfrm>
            <a:off x="4805114" y="4120586"/>
            <a:ext cx="207900" cy="281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andom numbers on Make a GIF">
            <a:extLst>
              <a:ext uri="{FF2B5EF4-FFF2-40B4-BE49-F238E27FC236}">
                <a16:creationId xmlns:a16="http://schemas.microsoft.com/office/drawing/2014/main" id="{57F625FD-2039-97AA-9B53-8D9755FC7F70}"/>
              </a:ext>
            </a:extLst>
          </p:cNvPr>
          <p:cNvPicPr>
            <a:picLocks noChangeAspect="1" noChangeArrowheads="1"/>
          </p:cNvPicPr>
          <p:nvPr/>
        </p:nvPicPr>
        <p:blipFill rotWithShape="1">
          <a:blip r:embed="rId2" cstate="screen">
            <a:duotone>
              <a:prstClr val="black"/>
              <a:srgbClr val="FFFF00">
                <a:tint val="45000"/>
                <a:satMod val="400000"/>
              </a:srgbClr>
            </a:duotone>
            <a:extLst>
              <a:ext uri="{28A0092B-C50C-407E-A947-70E740481C1C}">
                <a14:useLocalDpi xmlns:a14="http://schemas.microsoft.com/office/drawing/2010/main" val="0"/>
              </a:ext>
            </a:extLst>
          </a:blip>
          <a:srcRect t="28460" r="52187"/>
          <a:stretch/>
        </p:blipFill>
        <p:spPr bwMode="auto">
          <a:xfrm>
            <a:off x="3909766" y="4605458"/>
            <a:ext cx="207900" cy="2814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andom numbers on Make a GIF">
            <a:extLst>
              <a:ext uri="{FF2B5EF4-FFF2-40B4-BE49-F238E27FC236}">
                <a16:creationId xmlns:a16="http://schemas.microsoft.com/office/drawing/2014/main" id="{E6BBD581-B58B-1FF6-4F37-BFD639A37B38}"/>
              </a:ext>
            </a:extLst>
          </p:cNvPr>
          <p:cNvPicPr>
            <a:picLocks noChangeAspect="1" noChangeArrowheads="1"/>
          </p:cNvPicPr>
          <p:nvPr/>
        </p:nvPicPr>
        <p:blipFill rotWithShape="1">
          <a:blip r:embed="rId2" cstate="screen">
            <a:duotone>
              <a:prstClr val="black"/>
              <a:srgbClr val="FFFF00">
                <a:tint val="45000"/>
                <a:satMod val="400000"/>
              </a:srgbClr>
            </a:duotone>
            <a:extLst>
              <a:ext uri="{28A0092B-C50C-407E-A947-70E740481C1C}">
                <a14:useLocalDpi xmlns:a14="http://schemas.microsoft.com/office/drawing/2010/main" val="0"/>
              </a:ext>
            </a:extLst>
          </a:blip>
          <a:srcRect t="28460" r="52187"/>
          <a:stretch/>
        </p:blipFill>
        <p:spPr bwMode="auto">
          <a:xfrm>
            <a:off x="4357440" y="4601630"/>
            <a:ext cx="207900" cy="2814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andom numbers on Make a GIF">
            <a:extLst>
              <a:ext uri="{FF2B5EF4-FFF2-40B4-BE49-F238E27FC236}">
                <a16:creationId xmlns:a16="http://schemas.microsoft.com/office/drawing/2014/main" id="{740DEA1A-DCA4-F602-90A6-9470BA97C047}"/>
              </a:ext>
            </a:extLst>
          </p:cNvPr>
          <p:cNvPicPr>
            <a:picLocks noChangeAspect="1" noChangeArrowheads="1"/>
          </p:cNvPicPr>
          <p:nvPr/>
        </p:nvPicPr>
        <p:blipFill rotWithShape="1">
          <a:blip r:embed="rId2" cstate="screen">
            <a:duotone>
              <a:prstClr val="black"/>
              <a:srgbClr val="FFFF00">
                <a:tint val="45000"/>
                <a:satMod val="400000"/>
              </a:srgbClr>
            </a:duotone>
            <a:extLst>
              <a:ext uri="{28A0092B-C50C-407E-A947-70E740481C1C}">
                <a14:useLocalDpi xmlns:a14="http://schemas.microsoft.com/office/drawing/2010/main" val="0"/>
              </a:ext>
            </a:extLst>
          </a:blip>
          <a:srcRect t="28460" r="52187"/>
          <a:stretch/>
        </p:blipFill>
        <p:spPr bwMode="auto">
          <a:xfrm>
            <a:off x="4805114" y="4601630"/>
            <a:ext cx="207900" cy="281404"/>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Posição de Conteúdo 2">
            <a:extLst>
              <a:ext uri="{FF2B5EF4-FFF2-40B4-BE49-F238E27FC236}">
                <a16:creationId xmlns:a16="http://schemas.microsoft.com/office/drawing/2014/main" id="{5ADEE745-6AFF-E67C-0E09-12CF012C89F3}"/>
              </a:ext>
            </a:extLst>
          </p:cNvPr>
          <p:cNvSpPr txBox="1">
            <a:spLocks/>
          </p:cNvSpPr>
          <p:nvPr/>
        </p:nvSpPr>
        <p:spPr>
          <a:xfrm>
            <a:off x="679360" y="1248430"/>
            <a:ext cx="7564060" cy="168039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Tal como nos valores dos pesos, explicados anteriormente, inicialmente, os valores dos filtros são atribuídos aleatoriamente. </a:t>
            </a:r>
          </a:p>
          <a:p>
            <a:pPr marL="0" indent="0" algn="just"/>
            <a:r>
              <a:rPr lang="pt-PT" sz="1800" dirty="0">
                <a:latin typeface="Calibri"/>
                <a:ea typeface="SimSun"/>
                <a:cs typeface="Times New Roman"/>
              </a:rPr>
              <a:t>	Para além disso, as Redes Neuronais Convolucionais também têm a capacidade de aprender e modificar os valores dos filtros</a:t>
            </a:r>
            <a:r>
              <a:rPr lang="pt-PT" sz="1800" dirty="0">
                <a:latin typeface="Calibri"/>
                <a:ea typeface="SimSun"/>
                <a:cs typeface="Calibri"/>
              </a:rPr>
              <a:t>, estes não têm de ser deduzidos pelo utilizador.</a:t>
            </a:r>
            <a:endParaRPr lang="pt-PT" sz="1800" dirty="0">
              <a:cs typeface="Times New Roman"/>
            </a:endParaRPr>
          </a:p>
          <a:p>
            <a:pPr marL="0" indent="0" algn="just"/>
            <a:endParaRPr lang="pt-PT" sz="1800" dirty="0">
              <a:latin typeface="Calibri"/>
              <a:ea typeface="SimSun"/>
              <a:cs typeface="Times New Roman"/>
            </a:endParaRPr>
          </a:p>
          <a:p>
            <a:pPr marL="285750" indent="-285750" algn="just">
              <a:buFont typeface="Arial" panose="020B0604020202020204" pitchFamily="34" charset="0"/>
              <a:buChar char="•"/>
            </a:pPr>
            <a:endParaRPr lang="pt-PT" sz="1800" dirty="0">
              <a:cs typeface="Times New Roman"/>
            </a:endParaRPr>
          </a:p>
        </p:txBody>
      </p:sp>
      <p:sp>
        <p:nvSpPr>
          <p:cNvPr id="14" name="CaixaDeTexto 13">
            <a:extLst>
              <a:ext uri="{FF2B5EF4-FFF2-40B4-BE49-F238E27FC236}">
                <a16:creationId xmlns:a16="http://schemas.microsoft.com/office/drawing/2014/main" id="{348A1341-63B7-C010-E3C9-18D162BF774D}"/>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64</a:t>
            </a:fld>
            <a:endParaRPr lang="pt-PT" dirty="0"/>
          </a:p>
        </p:txBody>
      </p:sp>
    </p:spTree>
    <p:extLst>
      <p:ext uri="{BB962C8B-B14F-4D97-AF65-F5344CB8AC3E}">
        <p14:creationId xmlns:p14="http://schemas.microsoft.com/office/powerpoint/2010/main" val="3535913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F558DF5-FA36-0776-AB14-132FE00B05A4}"/>
              </a:ext>
            </a:extLst>
          </p:cNvPr>
          <p:cNvSpPr txBox="1">
            <a:spLocks/>
          </p:cNvSpPr>
          <p:nvPr/>
        </p:nvSpPr>
        <p:spPr>
          <a:xfrm>
            <a:off x="2857500" y="57344"/>
            <a:ext cx="4331731"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Filtros em Redes Convolucionais</a:t>
            </a:r>
            <a:endParaRPr lang="en-US" sz="2400" dirty="0">
              <a:solidFill>
                <a:schemeClr val="bg1"/>
              </a:solidFill>
              <a:cs typeface="Calibri"/>
            </a:endParaRPr>
          </a:p>
          <a:p>
            <a:pPr algn="ctr"/>
            <a:endParaRPr lang="pt-BR" sz="2400" b="1" dirty="0">
              <a:solidFill>
                <a:schemeClr val="bg1"/>
              </a:solidFill>
            </a:endParaRPr>
          </a:p>
        </p:txBody>
      </p:sp>
      <p:sp>
        <p:nvSpPr>
          <p:cNvPr id="9" name="Marcador de Posição de Conteúdo 2">
            <a:extLst>
              <a:ext uri="{FF2B5EF4-FFF2-40B4-BE49-F238E27FC236}">
                <a16:creationId xmlns:a16="http://schemas.microsoft.com/office/drawing/2014/main" id="{44A9BEC0-2183-9963-0C91-54865B139120}"/>
              </a:ext>
            </a:extLst>
          </p:cNvPr>
          <p:cNvSpPr txBox="1">
            <a:spLocks/>
          </p:cNvSpPr>
          <p:nvPr/>
        </p:nvSpPr>
        <p:spPr>
          <a:xfrm>
            <a:off x="385499" y="1053269"/>
            <a:ext cx="8173410" cy="2015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t>	Um filtro em uma CNN é como uma matriz de pesos com a qual multiplicamos uma parte da imagem de entrada para gerar uma saída convolucional. </a:t>
            </a:r>
          </a:p>
          <a:p>
            <a:pPr marL="285750" indent="-285750" algn="just">
              <a:buFont typeface="Arial" panose="020B0604020202020204" pitchFamily="34" charset="0"/>
              <a:buChar char="•"/>
            </a:pPr>
            <a:r>
              <a:rPr lang="pt-PT" sz="1800" dirty="0"/>
              <a:t>Supondo que temos uma imagem de tamanho 6*6, atribuímos aleatoriamente um filtro de tamanho 3*3, que é então multiplicado por diferentes seções 3*3 da imagem para formar o que é conhecido como saída convolucional, neste caso de 4*4.</a:t>
            </a:r>
          </a:p>
        </p:txBody>
      </p:sp>
      <p:sp>
        <p:nvSpPr>
          <p:cNvPr id="10" name="Marcador de Posição de Conteúdo 2">
            <a:extLst>
              <a:ext uri="{FF2B5EF4-FFF2-40B4-BE49-F238E27FC236}">
                <a16:creationId xmlns:a16="http://schemas.microsoft.com/office/drawing/2014/main" id="{09567463-7E04-9075-7532-00B5EF40DCEA}"/>
              </a:ext>
            </a:extLst>
          </p:cNvPr>
          <p:cNvSpPr txBox="1">
            <a:spLocks/>
          </p:cNvSpPr>
          <p:nvPr/>
        </p:nvSpPr>
        <p:spPr>
          <a:xfrm>
            <a:off x="3362325" y="5934075"/>
            <a:ext cx="5781675" cy="39133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400" dirty="0"/>
              <a:t>O tamanho do filtro geralmente é menor que o tamanho da imagem original.</a:t>
            </a:r>
          </a:p>
        </p:txBody>
      </p:sp>
      <p:cxnSp>
        <p:nvCxnSpPr>
          <p:cNvPr id="12" name="Straight Arrow Connector 11">
            <a:extLst>
              <a:ext uri="{FF2B5EF4-FFF2-40B4-BE49-F238E27FC236}">
                <a16:creationId xmlns:a16="http://schemas.microsoft.com/office/drawing/2014/main" id="{B637F9EC-3989-20A9-BA1E-E2D885A31D1E}"/>
              </a:ext>
            </a:extLst>
          </p:cNvPr>
          <p:cNvCxnSpPr>
            <a:cxnSpLocks/>
          </p:cNvCxnSpPr>
          <p:nvPr/>
        </p:nvCxnSpPr>
        <p:spPr>
          <a:xfrm flipH="1" flipV="1">
            <a:off x="4700490" y="5271688"/>
            <a:ext cx="295216" cy="66238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2" name="Marcador de Posição de Conteúdo 2">
            <a:extLst>
              <a:ext uri="{FF2B5EF4-FFF2-40B4-BE49-F238E27FC236}">
                <a16:creationId xmlns:a16="http://schemas.microsoft.com/office/drawing/2014/main" id="{FED41BAC-E2EE-D2BC-6AB1-7EE97E1D27F6}"/>
              </a:ext>
            </a:extLst>
          </p:cNvPr>
          <p:cNvSpPr txBox="1">
            <a:spLocks/>
          </p:cNvSpPr>
          <p:nvPr/>
        </p:nvSpPr>
        <p:spPr>
          <a:xfrm>
            <a:off x="2288691" y="3182348"/>
            <a:ext cx="695325"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Entrada</a:t>
            </a:r>
          </a:p>
        </p:txBody>
      </p:sp>
      <p:sp>
        <p:nvSpPr>
          <p:cNvPr id="26" name="Marcador de Posição de Conteúdo 2">
            <a:extLst>
              <a:ext uri="{FF2B5EF4-FFF2-40B4-BE49-F238E27FC236}">
                <a16:creationId xmlns:a16="http://schemas.microsoft.com/office/drawing/2014/main" id="{7FBE5EDE-D1A9-21DF-C1BB-86720FA95EB5}"/>
              </a:ext>
            </a:extLst>
          </p:cNvPr>
          <p:cNvSpPr txBox="1">
            <a:spLocks/>
          </p:cNvSpPr>
          <p:nvPr/>
        </p:nvSpPr>
        <p:spPr>
          <a:xfrm>
            <a:off x="4290856" y="3681866"/>
            <a:ext cx="704850"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Filtro</a:t>
            </a:r>
          </a:p>
        </p:txBody>
      </p:sp>
      <p:sp>
        <p:nvSpPr>
          <p:cNvPr id="31" name="Marcador de Posição de Conteúdo 2">
            <a:extLst>
              <a:ext uri="{FF2B5EF4-FFF2-40B4-BE49-F238E27FC236}">
                <a16:creationId xmlns:a16="http://schemas.microsoft.com/office/drawing/2014/main" id="{B3ABFE88-03C8-9EF8-106E-D651C2B48884}"/>
              </a:ext>
            </a:extLst>
          </p:cNvPr>
          <p:cNvSpPr txBox="1">
            <a:spLocks/>
          </p:cNvSpPr>
          <p:nvPr/>
        </p:nvSpPr>
        <p:spPr>
          <a:xfrm>
            <a:off x="3661314" y="4263251"/>
            <a:ext cx="479292" cy="52779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3600" b="1" dirty="0"/>
              <a:t>*</a:t>
            </a:r>
          </a:p>
        </p:txBody>
      </p:sp>
      <p:sp>
        <p:nvSpPr>
          <p:cNvPr id="32" name="Marcador de Posição de Conteúdo 2">
            <a:extLst>
              <a:ext uri="{FF2B5EF4-FFF2-40B4-BE49-F238E27FC236}">
                <a16:creationId xmlns:a16="http://schemas.microsoft.com/office/drawing/2014/main" id="{34FC4CF3-2C93-434F-C9D6-2FE4D2968EED}"/>
              </a:ext>
            </a:extLst>
          </p:cNvPr>
          <p:cNvSpPr txBox="1">
            <a:spLocks/>
          </p:cNvSpPr>
          <p:nvPr/>
        </p:nvSpPr>
        <p:spPr>
          <a:xfrm>
            <a:off x="5071014" y="4119871"/>
            <a:ext cx="704850" cy="74152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3600" b="1" dirty="0"/>
              <a:t>=</a:t>
            </a:r>
          </a:p>
        </p:txBody>
      </p:sp>
      <p:sp>
        <p:nvSpPr>
          <p:cNvPr id="33" name="Marcador de Posição de Conteúdo 2">
            <a:extLst>
              <a:ext uri="{FF2B5EF4-FFF2-40B4-BE49-F238E27FC236}">
                <a16:creationId xmlns:a16="http://schemas.microsoft.com/office/drawing/2014/main" id="{E046841E-80EA-9F8D-CD77-86D60F52A443}"/>
              </a:ext>
            </a:extLst>
          </p:cNvPr>
          <p:cNvSpPr txBox="1">
            <a:spLocks/>
          </p:cNvSpPr>
          <p:nvPr/>
        </p:nvSpPr>
        <p:spPr>
          <a:xfrm>
            <a:off x="6131803" y="3605005"/>
            <a:ext cx="704850"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Saída</a:t>
            </a:r>
          </a:p>
        </p:txBody>
      </p:sp>
      <p:graphicFrame>
        <p:nvGraphicFramePr>
          <p:cNvPr id="40" name="Table 40">
            <a:extLst>
              <a:ext uri="{FF2B5EF4-FFF2-40B4-BE49-F238E27FC236}">
                <a16:creationId xmlns:a16="http://schemas.microsoft.com/office/drawing/2014/main" id="{507F75A3-C0A3-F79B-1E91-842707AB65BD}"/>
              </a:ext>
            </a:extLst>
          </p:cNvPr>
          <p:cNvGraphicFramePr>
            <a:graphicFrameLocks noGrp="1"/>
          </p:cNvGraphicFramePr>
          <p:nvPr>
            <p:extLst>
              <p:ext uri="{D42A27DB-BD31-4B8C-83A1-F6EECF244321}">
                <p14:modId xmlns:p14="http://schemas.microsoft.com/office/powerpoint/2010/main" val="4049062276"/>
              </p:ext>
            </p:extLst>
          </p:nvPr>
        </p:nvGraphicFramePr>
        <p:xfrm>
          <a:off x="1726419" y="3561648"/>
          <a:ext cx="1895184" cy="1931004"/>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15864">
                  <a:extLst>
                    <a:ext uri="{9D8B030D-6E8A-4147-A177-3AD203B41FA5}">
                      <a16:colId xmlns:a16="http://schemas.microsoft.com/office/drawing/2014/main" val="2518962432"/>
                    </a:ext>
                  </a:extLst>
                </a:gridCol>
                <a:gridCol w="315864">
                  <a:extLst>
                    <a:ext uri="{9D8B030D-6E8A-4147-A177-3AD203B41FA5}">
                      <a16:colId xmlns:a16="http://schemas.microsoft.com/office/drawing/2014/main" val="2669885580"/>
                    </a:ext>
                  </a:extLst>
                </a:gridCol>
                <a:gridCol w="315864">
                  <a:extLst>
                    <a:ext uri="{9D8B030D-6E8A-4147-A177-3AD203B41FA5}">
                      <a16:colId xmlns:a16="http://schemas.microsoft.com/office/drawing/2014/main" val="916108308"/>
                    </a:ext>
                  </a:extLst>
                </a:gridCol>
                <a:gridCol w="315864">
                  <a:extLst>
                    <a:ext uri="{9D8B030D-6E8A-4147-A177-3AD203B41FA5}">
                      <a16:colId xmlns:a16="http://schemas.microsoft.com/office/drawing/2014/main" val="1231980650"/>
                    </a:ext>
                  </a:extLst>
                </a:gridCol>
                <a:gridCol w="315864">
                  <a:extLst>
                    <a:ext uri="{9D8B030D-6E8A-4147-A177-3AD203B41FA5}">
                      <a16:colId xmlns:a16="http://schemas.microsoft.com/office/drawing/2014/main" val="2318824891"/>
                    </a:ext>
                  </a:extLst>
                </a:gridCol>
                <a:gridCol w="315864">
                  <a:extLst>
                    <a:ext uri="{9D8B030D-6E8A-4147-A177-3AD203B41FA5}">
                      <a16:colId xmlns:a16="http://schemas.microsoft.com/office/drawing/2014/main" val="515535748"/>
                    </a:ext>
                  </a:extLst>
                </a:gridCol>
              </a:tblGrid>
              <a:tr h="321834">
                <a:tc>
                  <a:txBody>
                    <a:bodyPr/>
                    <a:lstStyle/>
                    <a:p>
                      <a:pPr algn="ctr"/>
                      <a:r>
                        <a:rPr lang="en-US" sz="1400" b="1" dirty="0"/>
                        <a:t>4</a:t>
                      </a:r>
                      <a:endParaRPr lang="pt-PT" sz="14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r>
                        <a:rPr lang="en-US" sz="1400" b="1" dirty="0"/>
                        <a:t>9</a:t>
                      </a:r>
                      <a:endParaRPr lang="pt-PT" sz="14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r>
                        <a:rPr lang="en-US" sz="1400" b="1" dirty="0"/>
                        <a:t>2</a:t>
                      </a:r>
                      <a:endParaRPr lang="pt-PT" sz="14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r>
                        <a:rPr lang="en-US" sz="1400" b="1" dirty="0"/>
                        <a:t>5</a:t>
                      </a:r>
                      <a:endParaRPr lang="pt-PT" sz="14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r>
                        <a:rPr lang="en-US" sz="1400" b="1" dirty="0"/>
                        <a:t>8</a:t>
                      </a:r>
                      <a:endParaRPr lang="pt-PT" sz="14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r>
                        <a:rPr lang="en-US" sz="1400" b="1" dirty="0"/>
                        <a:t>3</a:t>
                      </a:r>
                      <a:endParaRPr lang="pt-PT" sz="1400" b="1" dirty="0"/>
                    </a:p>
                  </a:txBody>
                  <a:tcPr>
                    <a:lnB w="12700" cap="flat" cmpd="sng" algn="ctr">
                      <a:solidFill>
                        <a:schemeClr val="tx1"/>
                      </a:solidFill>
                      <a:prstDash val="solid"/>
                      <a:round/>
                      <a:headEnd type="none" w="med" len="med"/>
                      <a:tailEnd type="none" w="med" len="med"/>
                    </a:lnB>
                    <a:solidFill>
                      <a:srgbClr val="B6E2AC"/>
                    </a:solidFill>
                  </a:tcPr>
                </a:tc>
                <a:extLst>
                  <a:ext uri="{0D108BD9-81ED-4DB2-BD59-A6C34878D82A}">
                    <a16:rowId xmlns:a16="http://schemas.microsoft.com/office/drawing/2014/main" val="1726110294"/>
                  </a:ext>
                </a:extLst>
              </a:tr>
              <a:tr h="321834">
                <a:tc>
                  <a:txBody>
                    <a:bodyPr/>
                    <a:lstStyle/>
                    <a:p>
                      <a:pPr algn="ctr"/>
                      <a:r>
                        <a:rPr lang="en-US" sz="1400" b="1" dirty="0"/>
                        <a:t>5</a:t>
                      </a: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r>
                        <a:rPr lang="en-US" sz="1400" b="1" dirty="0"/>
                        <a:t>6</a:t>
                      </a: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r>
                        <a:rPr lang="en-US" sz="1400" b="1" dirty="0"/>
                        <a:t>2</a:t>
                      </a: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r>
                        <a:rPr lang="en-US" sz="1400" b="1" dirty="0"/>
                        <a:t>4</a:t>
                      </a: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r>
                        <a:rPr lang="en-US" sz="1400" b="1" dirty="0"/>
                        <a:t>3</a:t>
                      </a:r>
                      <a:endParaRPr lang="pt-PT" sz="1400" b="1" dirty="0"/>
                    </a:p>
                  </a:txBody>
                  <a:tcPr>
                    <a:lnT w="12700" cap="flat" cmpd="sng" algn="ctr">
                      <a:solidFill>
                        <a:schemeClr val="tx1"/>
                      </a:solidFill>
                      <a:prstDash val="solid"/>
                      <a:round/>
                      <a:headEnd type="none" w="med" len="med"/>
                      <a:tailEnd type="none" w="med" len="med"/>
                    </a:lnT>
                    <a:solidFill>
                      <a:srgbClr val="B6E2AC"/>
                    </a:solidFill>
                  </a:tcPr>
                </a:tc>
                <a:extLst>
                  <a:ext uri="{0D108BD9-81ED-4DB2-BD59-A6C34878D82A}">
                    <a16:rowId xmlns:a16="http://schemas.microsoft.com/office/drawing/2014/main" val="2217004145"/>
                  </a:ext>
                </a:extLst>
              </a:tr>
              <a:tr h="321834">
                <a:tc>
                  <a:txBody>
                    <a:bodyPr/>
                    <a:lstStyle/>
                    <a:p>
                      <a:pPr algn="ctr"/>
                      <a:r>
                        <a:rPr lang="en-US" sz="1400" b="1" dirty="0"/>
                        <a:t>2</a:t>
                      </a:r>
                      <a:endParaRPr lang="pt-PT" sz="1400" b="1" dirty="0"/>
                    </a:p>
                  </a:txBody>
                  <a:tcPr>
                    <a:solidFill>
                      <a:srgbClr val="B6E2AC"/>
                    </a:solidFill>
                  </a:tcPr>
                </a:tc>
                <a:tc>
                  <a:txBody>
                    <a:bodyPr/>
                    <a:lstStyle/>
                    <a:p>
                      <a:pPr algn="ctr"/>
                      <a:r>
                        <a:rPr lang="en-US" sz="1400" b="1" dirty="0"/>
                        <a:t>4</a:t>
                      </a:r>
                      <a:endParaRPr lang="pt-PT" sz="1400" b="1" dirty="0"/>
                    </a:p>
                  </a:txBody>
                  <a:tcPr>
                    <a:solidFill>
                      <a:srgbClr val="B6E2AC"/>
                    </a:solidFill>
                  </a:tcPr>
                </a:tc>
                <a:tc>
                  <a:txBody>
                    <a:bodyPr/>
                    <a:lstStyle/>
                    <a:p>
                      <a:pPr algn="ctr"/>
                      <a:r>
                        <a:rPr lang="en-US" sz="1400" b="1" dirty="0"/>
                        <a:t>5</a:t>
                      </a:r>
                      <a:endParaRPr lang="pt-PT" sz="1400" b="1" dirty="0"/>
                    </a:p>
                  </a:txBody>
                  <a:tcPr>
                    <a:solidFill>
                      <a:srgbClr val="B6E2AC"/>
                    </a:solidFill>
                  </a:tcPr>
                </a:tc>
                <a:tc>
                  <a:txBody>
                    <a:bodyPr/>
                    <a:lstStyle/>
                    <a:p>
                      <a:pPr algn="ctr"/>
                      <a:r>
                        <a:rPr lang="en-US" sz="1400" b="1" dirty="0"/>
                        <a:t>4</a:t>
                      </a:r>
                      <a:endParaRPr lang="pt-PT" sz="1400" b="1" dirty="0"/>
                    </a:p>
                  </a:txBody>
                  <a:tcPr>
                    <a:solidFill>
                      <a:srgbClr val="B6E2AC"/>
                    </a:solidFill>
                  </a:tcPr>
                </a:tc>
                <a:tc>
                  <a:txBody>
                    <a:bodyPr/>
                    <a:lstStyle/>
                    <a:p>
                      <a:pPr algn="ctr"/>
                      <a:r>
                        <a:rPr lang="en-US" sz="1400" b="1" dirty="0"/>
                        <a:t>5</a:t>
                      </a:r>
                      <a:endParaRPr lang="pt-PT" sz="1400" b="1" dirty="0"/>
                    </a:p>
                  </a:txBody>
                  <a:tcPr>
                    <a:solidFill>
                      <a:srgbClr val="B6E2AC"/>
                    </a:solidFill>
                  </a:tcPr>
                </a:tc>
                <a:tc>
                  <a:txBody>
                    <a:bodyPr/>
                    <a:lstStyle/>
                    <a:p>
                      <a:pPr algn="ctr"/>
                      <a:r>
                        <a:rPr lang="en-US" sz="1400" b="1" dirty="0"/>
                        <a:t>2</a:t>
                      </a:r>
                      <a:endParaRPr lang="pt-PT" sz="1400" b="1" dirty="0"/>
                    </a:p>
                  </a:txBody>
                  <a:tcPr>
                    <a:solidFill>
                      <a:srgbClr val="B6E2AC"/>
                    </a:solidFill>
                  </a:tcPr>
                </a:tc>
                <a:extLst>
                  <a:ext uri="{0D108BD9-81ED-4DB2-BD59-A6C34878D82A}">
                    <a16:rowId xmlns:a16="http://schemas.microsoft.com/office/drawing/2014/main" val="3263989996"/>
                  </a:ext>
                </a:extLst>
              </a:tr>
              <a:tr h="321834">
                <a:tc>
                  <a:txBody>
                    <a:bodyPr/>
                    <a:lstStyle/>
                    <a:p>
                      <a:pPr algn="ctr"/>
                      <a:r>
                        <a:rPr lang="en-US" sz="1400" b="1" dirty="0"/>
                        <a:t>5</a:t>
                      </a:r>
                      <a:endParaRPr lang="pt-PT" sz="1400" b="1" dirty="0"/>
                    </a:p>
                  </a:txBody>
                  <a:tcPr>
                    <a:solidFill>
                      <a:srgbClr val="B6E2AC"/>
                    </a:solidFill>
                  </a:tcPr>
                </a:tc>
                <a:tc>
                  <a:txBody>
                    <a:bodyPr/>
                    <a:lstStyle/>
                    <a:p>
                      <a:pPr algn="ctr"/>
                      <a:r>
                        <a:rPr lang="en-US" sz="1400" b="1" dirty="0"/>
                        <a:t>6</a:t>
                      </a:r>
                      <a:endParaRPr lang="pt-PT" sz="1400" b="1" dirty="0"/>
                    </a:p>
                  </a:txBody>
                  <a:tcPr>
                    <a:solidFill>
                      <a:srgbClr val="B6E2AC"/>
                    </a:solidFill>
                  </a:tcPr>
                </a:tc>
                <a:tc>
                  <a:txBody>
                    <a:bodyPr/>
                    <a:lstStyle/>
                    <a:p>
                      <a:pPr algn="ctr"/>
                      <a:r>
                        <a:rPr lang="en-US" sz="1400" b="1" dirty="0"/>
                        <a:t>5</a:t>
                      </a:r>
                      <a:endParaRPr lang="pt-PT" sz="1400" b="1" dirty="0"/>
                    </a:p>
                  </a:txBody>
                  <a:tcPr>
                    <a:solidFill>
                      <a:srgbClr val="B6E2AC"/>
                    </a:solidFill>
                  </a:tcPr>
                </a:tc>
                <a:tc>
                  <a:txBody>
                    <a:bodyPr/>
                    <a:lstStyle/>
                    <a:p>
                      <a:pPr algn="ctr"/>
                      <a:r>
                        <a:rPr lang="en-US" sz="1400" b="1" dirty="0"/>
                        <a:t>4</a:t>
                      </a:r>
                      <a:endParaRPr lang="pt-PT" sz="1400" b="1" dirty="0"/>
                    </a:p>
                  </a:txBody>
                  <a:tcPr>
                    <a:solidFill>
                      <a:srgbClr val="B6E2AC"/>
                    </a:solidFill>
                  </a:tcPr>
                </a:tc>
                <a:tc>
                  <a:txBody>
                    <a:bodyPr/>
                    <a:lstStyle/>
                    <a:p>
                      <a:pPr algn="ctr"/>
                      <a:r>
                        <a:rPr lang="en-US" sz="1400" b="1" dirty="0"/>
                        <a:t>7</a:t>
                      </a:r>
                      <a:endParaRPr lang="pt-PT" sz="1400" b="1" dirty="0"/>
                    </a:p>
                  </a:txBody>
                  <a:tcPr>
                    <a:solidFill>
                      <a:srgbClr val="B6E2AC"/>
                    </a:solidFill>
                  </a:tcPr>
                </a:tc>
                <a:tc>
                  <a:txBody>
                    <a:bodyPr/>
                    <a:lstStyle/>
                    <a:p>
                      <a:pPr algn="ctr"/>
                      <a:r>
                        <a:rPr lang="en-US" sz="1400" b="1" dirty="0"/>
                        <a:t>8</a:t>
                      </a:r>
                      <a:endParaRPr lang="pt-PT" sz="1400" b="1" dirty="0"/>
                    </a:p>
                  </a:txBody>
                  <a:tcPr>
                    <a:solidFill>
                      <a:srgbClr val="B6E2AC"/>
                    </a:solidFill>
                  </a:tcPr>
                </a:tc>
                <a:extLst>
                  <a:ext uri="{0D108BD9-81ED-4DB2-BD59-A6C34878D82A}">
                    <a16:rowId xmlns:a16="http://schemas.microsoft.com/office/drawing/2014/main" val="796079912"/>
                  </a:ext>
                </a:extLst>
              </a:tr>
              <a:tr h="321834">
                <a:tc>
                  <a:txBody>
                    <a:bodyPr/>
                    <a:lstStyle/>
                    <a:p>
                      <a:pPr algn="ctr"/>
                      <a:r>
                        <a:rPr lang="en-US" sz="1400" b="1" dirty="0"/>
                        <a:t>5</a:t>
                      </a:r>
                      <a:endParaRPr lang="pt-PT" sz="1400" b="1" dirty="0"/>
                    </a:p>
                  </a:txBody>
                  <a:tcPr>
                    <a:solidFill>
                      <a:srgbClr val="B6E2AC"/>
                    </a:solidFill>
                  </a:tcPr>
                </a:tc>
                <a:tc>
                  <a:txBody>
                    <a:bodyPr/>
                    <a:lstStyle/>
                    <a:p>
                      <a:pPr algn="ctr"/>
                      <a:r>
                        <a:rPr lang="en-US" sz="1400" b="1" dirty="0"/>
                        <a:t>7</a:t>
                      </a:r>
                      <a:endParaRPr lang="pt-PT" sz="1400" b="1" dirty="0"/>
                    </a:p>
                  </a:txBody>
                  <a:tcPr>
                    <a:solidFill>
                      <a:srgbClr val="B6E2AC"/>
                    </a:solidFill>
                  </a:tcPr>
                </a:tc>
                <a:tc>
                  <a:txBody>
                    <a:bodyPr/>
                    <a:lstStyle/>
                    <a:p>
                      <a:pPr algn="ctr"/>
                      <a:r>
                        <a:rPr lang="en-US" sz="1400" b="1" dirty="0"/>
                        <a:t>7</a:t>
                      </a:r>
                      <a:endParaRPr lang="pt-PT" sz="1400" b="1" dirty="0"/>
                    </a:p>
                  </a:txBody>
                  <a:tcPr>
                    <a:solidFill>
                      <a:srgbClr val="B6E2AC"/>
                    </a:solidFill>
                  </a:tcPr>
                </a:tc>
                <a:tc>
                  <a:txBody>
                    <a:bodyPr/>
                    <a:lstStyle/>
                    <a:p>
                      <a:pPr algn="ctr"/>
                      <a:r>
                        <a:rPr lang="en-US" sz="1400" b="1" dirty="0"/>
                        <a:t>9</a:t>
                      </a:r>
                      <a:endParaRPr lang="pt-PT" sz="1400" b="1" dirty="0"/>
                    </a:p>
                  </a:txBody>
                  <a:tcPr>
                    <a:solidFill>
                      <a:srgbClr val="B6E2AC"/>
                    </a:solidFill>
                  </a:tcPr>
                </a:tc>
                <a:tc>
                  <a:txBody>
                    <a:bodyPr/>
                    <a:lstStyle/>
                    <a:p>
                      <a:pPr algn="ctr"/>
                      <a:r>
                        <a:rPr lang="en-US" sz="1400" b="1" dirty="0"/>
                        <a:t>2</a:t>
                      </a:r>
                      <a:endParaRPr lang="pt-PT" sz="1400" b="1" dirty="0"/>
                    </a:p>
                  </a:txBody>
                  <a:tcPr>
                    <a:solidFill>
                      <a:srgbClr val="B6E2AC"/>
                    </a:solidFill>
                  </a:tcPr>
                </a:tc>
                <a:tc>
                  <a:txBody>
                    <a:bodyPr/>
                    <a:lstStyle/>
                    <a:p>
                      <a:pPr algn="ctr"/>
                      <a:r>
                        <a:rPr lang="en-US" sz="1400" b="1" dirty="0"/>
                        <a:t>1</a:t>
                      </a:r>
                      <a:endParaRPr lang="pt-PT" sz="1400" b="1" dirty="0"/>
                    </a:p>
                  </a:txBody>
                  <a:tcPr>
                    <a:solidFill>
                      <a:srgbClr val="B6E2AC"/>
                    </a:solidFill>
                  </a:tcPr>
                </a:tc>
                <a:extLst>
                  <a:ext uri="{0D108BD9-81ED-4DB2-BD59-A6C34878D82A}">
                    <a16:rowId xmlns:a16="http://schemas.microsoft.com/office/drawing/2014/main" val="2159162958"/>
                  </a:ext>
                </a:extLst>
              </a:tr>
              <a:tr h="321834">
                <a:tc>
                  <a:txBody>
                    <a:bodyPr/>
                    <a:lstStyle/>
                    <a:p>
                      <a:pPr algn="ctr"/>
                      <a:r>
                        <a:rPr lang="en-US" sz="1400" b="1" dirty="0"/>
                        <a:t>5</a:t>
                      </a:r>
                      <a:endParaRPr lang="pt-PT" sz="1400" b="1" dirty="0"/>
                    </a:p>
                  </a:txBody>
                  <a:tcPr>
                    <a:solidFill>
                      <a:srgbClr val="B6E2AC"/>
                    </a:solidFill>
                  </a:tcPr>
                </a:tc>
                <a:tc>
                  <a:txBody>
                    <a:bodyPr/>
                    <a:lstStyle/>
                    <a:p>
                      <a:pPr algn="ctr"/>
                      <a:r>
                        <a:rPr lang="en-US" sz="1400" b="1" dirty="0"/>
                        <a:t>8</a:t>
                      </a:r>
                      <a:endParaRPr lang="pt-PT" sz="1400" b="1" dirty="0"/>
                    </a:p>
                  </a:txBody>
                  <a:tcPr>
                    <a:solidFill>
                      <a:srgbClr val="B6E2AC"/>
                    </a:solidFill>
                  </a:tcPr>
                </a:tc>
                <a:tc>
                  <a:txBody>
                    <a:bodyPr/>
                    <a:lstStyle/>
                    <a:p>
                      <a:pPr algn="ctr"/>
                      <a:r>
                        <a:rPr lang="en-US" sz="1400" b="1" dirty="0"/>
                        <a:t>5</a:t>
                      </a:r>
                      <a:endParaRPr lang="pt-PT" sz="1400" b="1" dirty="0"/>
                    </a:p>
                  </a:txBody>
                  <a:tcPr>
                    <a:solidFill>
                      <a:srgbClr val="B6E2AC"/>
                    </a:solidFill>
                  </a:tcPr>
                </a:tc>
                <a:tc>
                  <a:txBody>
                    <a:bodyPr/>
                    <a:lstStyle/>
                    <a:p>
                      <a:pPr algn="ctr"/>
                      <a:r>
                        <a:rPr lang="en-US" sz="1400" b="1" dirty="0"/>
                        <a:t>3</a:t>
                      </a:r>
                      <a:endParaRPr lang="pt-PT" sz="1400" b="1" dirty="0"/>
                    </a:p>
                  </a:txBody>
                  <a:tcPr>
                    <a:solidFill>
                      <a:srgbClr val="B6E2AC"/>
                    </a:solidFill>
                  </a:tcPr>
                </a:tc>
                <a:tc>
                  <a:txBody>
                    <a:bodyPr/>
                    <a:lstStyle/>
                    <a:p>
                      <a:pPr algn="ctr"/>
                      <a:r>
                        <a:rPr lang="en-US" sz="1400" b="1" dirty="0"/>
                        <a:t>8</a:t>
                      </a:r>
                      <a:endParaRPr lang="pt-PT" sz="1400" b="1" dirty="0"/>
                    </a:p>
                  </a:txBody>
                  <a:tcPr>
                    <a:solidFill>
                      <a:srgbClr val="B6E2AC"/>
                    </a:solidFill>
                  </a:tcPr>
                </a:tc>
                <a:tc>
                  <a:txBody>
                    <a:bodyPr/>
                    <a:lstStyle/>
                    <a:p>
                      <a:pPr algn="ctr"/>
                      <a:r>
                        <a:rPr lang="en-US" sz="1400" b="1" dirty="0"/>
                        <a:t>4</a:t>
                      </a:r>
                      <a:endParaRPr lang="pt-PT" sz="1400" b="1" dirty="0"/>
                    </a:p>
                  </a:txBody>
                  <a:tcPr>
                    <a:solidFill>
                      <a:srgbClr val="B6E2AC"/>
                    </a:solidFill>
                  </a:tcPr>
                </a:tc>
                <a:extLst>
                  <a:ext uri="{0D108BD9-81ED-4DB2-BD59-A6C34878D82A}">
                    <a16:rowId xmlns:a16="http://schemas.microsoft.com/office/drawing/2014/main" val="32216387"/>
                  </a:ext>
                </a:extLst>
              </a:tr>
            </a:tbl>
          </a:graphicData>
        </a:graphic>
      </p:graphicFrame>
      <p:sp>
        <p:nvSpPr>
          <p:cNvPr id="41" name="Marcador de Posição de Conteúdo 2">
            <a:extLst>
              <a:ext uri="{FF2B5EF4-FFF2-40B4-BE49-F238E27FC236}">
                <a16:creationId xmlns:a16="http://schemas.microsoft.com/office/drawing/2014/main" id="{5BA709CD-9990-2A99-AF41-3D6465967E22}"/>
              </a:ext>
            </a:extLst>
          </p:cNvPr>
          <p:cNvSpPr txBox="1">
            <a:spLocks/>
          </p:cNvSpPr>
          <p:nvPr/>
        </p:nvSpPr>
        <p:spPr>
          <a:xfrm>
            <a:off x="2326348" y="5490656"/>
            <a:ext cx="695325"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400" dirty="0"/>
              <a:t>6*6</a:t>
            </a:r>
          </a:p>
        </p:txBody>
      </p:sp>
      <p:graphicFrame>
        <p:nvGraphicFramePr>
          <p:cNvPr id="42" name="Table 42">
            <a:extLst>
              <a:ext uri="{FF2B5EF4-FFF2-40B4-BE49-F238E27FC236}">
                <a16:creationId xmlns:a16="http://schemas.microsoft.com/office/drawing/2014/main" id="{E3376591-2C4F-5861-4386-F2E9547516B1}"/>
              </a:ext>
            </a:extLst>
          </p:cNvPr>
          <p:cNvGraphicFramePr>
            <a:graphicFrameLocks noGrp="1"/>
          </p:cNvGraphicFramePr>
          <p:nvPr>
            <p:extLst>
              <p:ext uri="{D42A27DB-BD31-4B8C-83A1-F6EECF244321}">
                <p14:modId xmlns:p14="http://schemas.microsoft.com/office/powerpoint/2010/main" val="1610061108"/>
              </p:ext>
            </p:extLst>
          </p:nvPr>
        </p:nvGraphicFramePr>
        <p:xfrm>
          <a:off x="4126193" y="4069949"/>
          <a:ext cx="1034175"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44725">
                  <a:extLst>
                    <a:ext uri="{9D8B030D-6E8A-4147-A177-3AD203B41FA5}">
                      <a16:colId xmlns:a16="http://schemas.microsoft.com/office/drawing/2014/main" val="1207749984"/>
                    </a:ext>
                  </a:extLst>
                </a:gridCol>
                <a:gridCol w="344725">
                  <a:extLst>
                    <a:ext uri="{9D8B030D-6E8A-4147-A177-3AD203B41FA5}">
                      <a16:colId xmlns:a16="http://schemas.microsoft.com/office/drawing/2014/main" val="2901384851"/>
                    </a:ext>
                  </a:extLst>
                </a:gridCol>
                <a:gridCol w="344725">
                  <a:extLst>
                    <a:ext uri="{9D8B030D-6E8A-4147-A177-3AD203B41FA5}">
                      <a16:colId xmlns:a16="http://schemas.microsoft.com/office/drawing/2014/main" val="3153116082"/>
                    </a:ext>
                  </a:extLst>
                </a:gridCol>
              </a:tblGrid>
              <a:tr h="263160">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69AA4C"/>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rgbClr val="69AA4C"/>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69AA4C"/>
                    </a:solidFill>
                  </a:tcPr>
                </a:tc>
                <a:extLst>
                  <a:ext uri="{0D108BD9-81ED-4DB2-BD59-A6C34878D82A}">
                    <a16:rowId xmlns:a16="http://schemas.microsoft.com/office/drawing/2014/main" val="2725812080"/>
                  </a:ext>
                </a:extLst>
              </a:tr>
              <a:tr h="263160">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69AA4C"/>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69AA4C"/>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69AA4C"/>
                    </a:solidFill>
                  </a:tcPr>
                </a:tc>
                <a:extLst>
                  <a:ext uri="{0D108BD9-81ED-4DB2-BD59-A6C34878D82A}">
                    <a16:rowId xmlns:a16="http://schemas.microsoft.com/office/drawing/2014/main" val="2586158494"/>
                  </a:ext>
                </a:extLst>
              </a:tr>
              <a:tr h="263160">
                <a:tc>
                  <a:txBody>
                    <a:bodyPr/>
                    <a:lstStyle/>
                    <a:p>
                      <a:pPr algn="ctr"/>
                      <a:r>
                        <a:rPr lang="en-US" sz="1400" b="1" dirty="0"/>
                        <a:t>1</a:t>
                      </a:r>
                      <a:endParaRPr lang="pt-PT" sz="1400" b="1" dirty="0"/>
                    </a:p>
                  </a:txBody>
                  <a:tcPr>
                    <a:solidFill>
                      <a:srgbClr val="69AA4C"/>
                    </a:solidFill>
                  </a:tcPr>
                </a:tc>
                <a:tc>
                  <a:txBody>
                    <a:bodyPr/>
                    <a:lstStyle/>
                    <a:p>
                      <a:pPr algn="ctr"/>
                      <a:r>
                        <a:rPr lang="en-US" sz="1400" b="1" dirty="0"/>
                        <a:t>0</a:t>
                      </a:r>
                      <a:endParaRPr lang="pt-PT" sz="1400" b="1" dirty="0"/>
                    </a:p>
                  </a:txBody>
                  <a:tcPr>
                    <a:solidFill>
                      <a:srgbClr val="69AA4C"/>
                    </a:solidFill>
                  </a:tcPr>
                </a:tc>
                <a:tc>
                  <a:txBody>
                    <a:bodyPr/>
                    <a:lstStyle/>
                    <a:p>
                      <a:pPr algn="ctr"/>
                      <a:r>
                        <a:rPr lang="en-US" sz="1400" b="1" dirty="0"/>
                        <a:t>-1</a:t>
                      </a:r>
                      <a:endParaRPr lang="pt-PT" sz="1400" b="1" dirty="0"/>
                    </a:p>
                  </a:txBody>
                  <a:tcPr>
                    <a:solidFill>
                      <a:srgbClr val="69AA4C"/>
                    </a:solidFill>
                  </a:tcPr>
                </a:tc>
                <a:extLst>
                  <a:ext uri="{0D108BD9-81ED-4DB2-BD59-A6C34878D82A}">
                    <a16:rowId xmlns:a16="http://schemas.microsoft.com/office/drawing/2014/main" val="2090733828"/>
                  </a:ext>
                </a:extLst>
              </a:tr>
            </a:tbl>
          </a:graphicData>
        </a:graphic>
      </p:graphicFrame>
      <p:sp>
        <p:nvSpPr>
          <p:cNvPr id="44" name="TextBox 43">
            <a:extLst>
              <a:ext uri="{FF2B5EF4-FFF2-40B4-BE49-F238E27FC236}">
                <a16:creationId xmlns:a16="http://schemas.microsoft.com/office/drawing/2014/main" id="{72F5AA7D-38C0-0093-2759-16EAFBC6F487}"/>
              </a:ext>
            </a:extLst>
          </p:cNvPr>
          <p:cNvSpPr txBox="1"/>
          <p:nvPr/>
        </p:nvSpPr>
        <p:spPr>
          <a:xfrm>
            <a:off x="4151059" y="4963911"/>
            <a:ext cx="987304" cy="307777"/>
          </a:xfrm>
          <a:prstGeom prst="rect">
            <a:avLst/>
          </a:prstGeom>
          <a:noFill/>
        </p:spPr>
        <p:txBody>
          <a:bodyPr wrap="square">
            <a:spAutoFit/>
          </a:bodyPr>
          <a:lstStyle/>
          <a:p>
            <a:pPr marL="0" indent="0" algn="ctr"/>
            <a:r>
              <a:rPr lang="pt-PT" sz="1400" dirty="0"/>
              <a:t>3*3</a:t>
            </a:r>
          </a:p>
        </p:txBody>
      </p:sp>
      <p:graphicFrame>
        <p:nvGraphicFramePr>
          <p:cNvPr id="45" name="Table 45">
            <a:extLst>
              <a:ext uri="{FF2B5EF4-FFF2-40B4-BE49-F238E27FC236}">
                <a16:creationId xmlns:a16="http://schemas.microsoft.com/office/drawing/2014/main" id="{321AFCBC-CF65-5DC3-1894-7C9D6F111058}"/>
              </a:ext>
            </a:extLst>
          </p:cNvPr>
          <p:cNvGraphicFramePr>
            <a:graphicFrameLocks noGrp="1"/>
          </p:cNvGraphicFramePr>
          <p:nvPr>
            <p:extLst>
              <p:ext uri="{D42A27DB-BD31-4B8C-83A1-F6EECF244321}">
                <p14:modId xmlns:p14="http://schemas.microsoft.com/office/powerpoint/2010/main" val="2524546430"/>
              </p:ext>
            </p:extLst>
          </p:nvPr>
        </p:nvGraphicFramePr>
        <p:xfrm>
          <a:off x="5815820" y="3929367"/>
          <a:ext cx="1336816" cy="12192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34204">
                  <a:extLst>
                    <a:ext uri="{9D8B030D-6E8A-4147-A177-3AD203B41FA5}">
                      <a16:colId xmlns:a16="http://schemas.microsoft.com/office/drawing/2014/main" val="4178711224"/>
                    </a:ext>
                  </a:extLst>
                </a:gridCol>
                <a:gridCol w="334204">
                  <a:extLst>
                    <a:ext uri="{9D8B030D-6E8A-4147-A177-3AD203B41FA5}">
                      <a16:colId xmlns:a16="http://schemas.microsoft.com/office/drawing/2014/main" val="3608340611"/>
                    </a:ext>
                  </a:extLst>
                </a:gridCol>
                <a:gridCol w="334204">
                  <a:extLst>
                    <a:ext uri="{9D8B030D-6E8A-4147-A177-3AD203B41FA5}">
                      <a16:colId xmlns:a16="http://schemas.microsoft.com/office/drawing/2014/main" val="3647737145"/>
                    </a:ext>
                  </a:extLst>
                </a:gridCol>
                <a:gridCol w="334204">
                  <a:extLst>
                    <a:ext uri="{9D8B030D-6E8A-4147-A177-3AD203B41FA5}">
                      <a16:colId xmlns:a16="http://schemas.microsoft.com/office/drawing/2014/main" val="2748418915"/>
                    </a:ext>
                  </a:extLst>
                </a:gridCol>
              </a:tblGrid>
              <a:tr h="250028">
                <a:tc>
                  <a:txBody>
                    <a:bodyPr/>
                    <a:lstStyle/>
                    <a:p>
                      <a:pPr algn="ctr"/>
                      <a:r>
                        <a:rPr lang="en-US" sz="1400" b="1" dirty="0"/>
                        <a:t>2</a:t>
                      </a:r>
                      <a:endParaRPr lang="pt-PT" sz="1400" b="1" dirty="0"/>
                    </a:p>
                  </a:txBody>
                  <a:tcPr>
                    <a:lnB w="12700" cap="flat" cmpd="sng" algn="ctr">
                      <a:solidFill>
                        <a:schemeClr val="tx1"/>
                      </a:solidFill>
                      <a:prstDash val="solid"/>
                      <a:round/>
                      <a:headEnd type="none" w="med" len="med"/>
                      <a:tailEnd type="none" w="med" len="med"/>
                    </a:lnB>
                    <a:solidFill>
                      <a:srgbClr val="FFD767"/>
                    </a:solidFill>
                  </a:tcPr>
                </a:tc>
                <a:tc>
                  <a:txBody>
                    <a:bodyPr/>
                    <a:lstStyle/>
                    <a:p>
                      <a:pPr algn="ctr"/>
                      <a:r>
                        <a:rPr lang="en-US" sz="1400" b="1" dirty="0"/>
                        <a:t>6</a:t>
                      </a:r>
                      <a:endParaRPr lang="pt-PT" sz="1400" b="1" dirty="0"/>
                    </a:p>
                  </a:txBody>
                  <a:tcPr>
                    <a:lnB w="12700" cap="flat" cmpd="sng" algn="ctr">
                      <a:solidFill>
                        <a:schemeClr val="tx1"/>
                      </a:solidFill>
                      <a:prstDash val="solid"/>
                      <a:round/>
                      <a:headEnd type="none" w="med" len="med"/>
                      <a:tailEnd type="none" w="med" len="med"/>
                    </a:lnB>
                    <a:solidFill>
                      <a:srgbClr val="FFD767"/>
                    </a:solidFill>
                  </a:tcPr>
                </a:tc>
                <a:tc>
                  <a:txBody>
                    <a:bodyPr/>
                    <a:lstStyle/>
                    <a:p>
                      <a:pPr algn="ctr"/>
                      <a:r>
                        <a:rPr lang="en-US" sz="1400" b="1" dirty="0"/>
                        <a:t>-4</a:t>
                      </a:r>
                      <a:endParaRPr lang="pt-PT" sz="1400" b="1" dirty="0"/>
                    </a:p>
                  </a:txBody>
                  <a:tcPr>
                    <a:lnB w="12700" cap="flat" cmpd="sng" algn="ctr">
                      <a:solidFill>
                        <a:schemeClr val="tx1"/>
                      </a:solidFill>
                      <a:prstDash val="solid"/>
                      <a:round/>
                      <a:headEnd type="none" w="med" len="med"/>
                      <a:tailEnd type="none" w="med" len="med"/>
                    </a:lnB>
                    <a:solidFill>
                      <a:srgbClr val="FFD767"/>
                    </a:solidFill>
                  </a:tcPr>
                </a:tc>
                <a:tc>
                  <a:txBody>
                    <a:bodyPr/>
                    <a:lstStyle/>
                    <a:p>
                      <a:pPr algn="ctr"/>
                      <a:r>
                        <a:rPr lang="en-US" sz="1400" b="1" dirty="0"/>
                        <a:t>5</a:t>
                      </a:r>
                      <a:endParaRPr lang="pt-PT" sz="1400" b="1" dirty="0"/>
                    </a:p>
                  </a:txBody>
                  <a:tcPr>
                    <a:lnB w="12700" cap="flat" cmpd="sng" algn="ctr">
                      <a:solidFill>
                        <a:schemeClr val="tx1"/>
                      </a:solidFill>
                      <a:prstDash val="solid"/>
                      <a:round/>
                      <a:headEnd type="none" w="med" len="med"/>
                      <a:tailEnd type="none" w="med" len="med"/>
                    </a:lnB>
                    <a:solidFill>
                      <a:srgbClr val="FFD767"/>
                    </a:solidFill>
                  </a:tcPr>
                </a:tc>
                <a:extLst>
                  <a:ext uri="{0D108BD9-81ED-4DB2-BD59-A6C34878D82A}">
                    <a16:rowId xmlns:a16="http://schemas.microsoft.com/office/drawing/2014/main" val="279623577"/>
                  </a:ext>
                </a:extLst>
              </a:tr>
              <a:tr h="250028">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D767"/>
                    </a:solidFill>
                  </a:tcPr>
                </a:tc>
                <a:tc>
                  <a:txBody>
                    <a:bodyPr/>
                    <a:lstStyle/>
                    <a:p>
                      <a:pPr algn="ctr"/>
                      <a:r>
                        <a:rPr lang="en-US" sz="1400" b="1" dirty="0"/>
                        <a:t>4</a:t>
                      </a:r>
                      <a:endParaRPr lang="pt-PT" sz="1400" b="1" dirty="0"/>
                    </a:p>
                  </a:txBody>
                  <a:tcPr>
                    <a:lnT w="12700" cap="flat" cmpd="sng" algn="ctr">
                      <a:solidFill>
                        <a:schemeClr val="tx1"/>
                      </a:solidFill>
                      <a:prstDash val="solid"/>
                      <a:round/>
                      <a:headEnd type="none" w="med" len="med"/>
                      <a:tailEnd type="none" w="med" len="med"/>
                    </a:lnT>
                    <a:solidFill>
                      <a:srgbClr val="FFD767"/>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D767"/>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FFD767"/>
                    </a:solidFill>
                  </a:tcPr>
                </a:tc>
                <a:extLst>
                  <a:ext uri="{0D108BD9-81ED-4DB2-BD59-A6C34878D82A}">
                    <a16:rowId xmlns:a16="http://schemas.microsoft.com/office/drawing/2014/main" val="3250395326"/>
                  </a:ext>
                </a:extLst>
              </a:tr>
              <a:tr h="250028">
                <a:tc>
                  <a:txBody>
                    <a:bodyPr/>
                    <a:lstStyle/>
                    <a:p>
                      <a:pPr algn="ctr"/>
                      <a:r>
                        <a:rPr lang="en-US" sz="1400" b="1" dirty="0"/>
                        <a:t>-5</a:t>
                      </a:r>
                      <a:endParaRPr lang="pt-PT" sz="1400" b="1" dirty="0"/>
                    </a:p>
                  </a:txBody>
                  <a:tcPr>
                    <a:solidFill>
                      <a:srgbClr val="FFD767"/>
                    </a:solidFill>
                  </a:tcPr>
                </a:tc>
                <a:tc>
                  <a:txBody>
                    <a:bodyPr/>
                    <a:lstStyle/>
                    <a:p>
                      <a:pPr algn="ctr"/>
                      <a:r>
                        <a:rPr lang="en-US" sz="1400" b="1" dirty="0"/>
                        <a:t>0</a:t>
                      </a:r>
                      <a:endParaRPr lang="pt-PT" sz="1400" b="1" dirty="0"/>
                    </a:p>
                  </a:txBody>
                  <a:tcPr>
                    <a:solidFill>
                      <a:srgbClr val="FFD767"/>
                    </a:solidFill>
                  </a:tcPr>
                </a:tc>
                <a:tc>
                  <a:txBody>
                    <a:bodyPr/>
                    <a:lstStyle/>
                    <a:p>
                      <a:pPr algn="ctr"/>
                      <a:r>
                        <a:rPr lang="en-US" sz="1400" b="1" dirty="0"/>
                        <a:t>3</a:t>
                      </a:r>
                      <a:endParaRPr lang="pt-PT" sz="1400" b="1" dirty="0"/>
                    </a:p>
                  </a:txBody>
                  <a:tcPr>
                    <a:solidFill>
                      <a:srgbClr val="FFD767"/>
                    </a:solidFill>
                  </a:tcPr>
                </a:tc>
                <a:tc>
                  <a:txBody>
                    <a:bodyPr/>
                    <a:lstStyle/>
                    <a:p>
                      <a:pPr algn="ctr"/>
                      <a:r>
                        <a:rPr lang="en-US" sz="1400" b="1" dirty="0"/>
                        <a:t>6</a:t>
                      </a:r>
                      <a:endParaRPr lang="pt-PT" sz="1400" b="1" dirty="0"/>
                    </a:p>
                  </a:txBody>
                  <a:tcPr>
                    <a:solidFill>
                      <a:srgbClr val="FFD767"/>
                    </a:solidFill>
                  </a:tcPr>
                </a:tc>
                <a:extLst>
                  <a:ext uri="{0D108BD9-81ED-4DB2-BD59-A6C34878D82A}">
                    <a16:rowId xmlns:a16="http://schemas.microsoft.com/office/drawing/2014/main" val="1220898922"/>
                  </a:ext>
                </a:extLst>
              </a:tr>
              <a:tr h="250028">
                <a:tc>
                  <a:txBody>
                    <a:bodyPr/>
                    <a:lstStyle/>
                    <a:p>
                      <a:pPr algn="ctr"/>
                      <a:r>
                        <a:rPr lang="en-US" sz="1400" b="1" dirty="0"/>
                        <a:t>-2</a:t>
                      </a:r>
                      <a:endParaRPr lang="pt-PT" sz="1400" b="1" dirty="0"/>
                    </a:p>
                  </a:txBody>
                  <a:tcPr>
                    <a:solidFill>
                      <a:srgbClr val="FFD767"/>
                    </a:solidFill>
                  </a:tcPr>
                </a:tc>
                <a:tc>
                  <a:txBody>
                    <a:bodyPr/>
                    <a:lstStyle/>
                    <a:p>
                      <a:pPr algn="ctr"/>
                      <a:r>
                        <a:rPr lang="en-US" sz="1400" b="1" dirty="0"/>
                        <a:t>7</a:t>
                      </a:r>
                      <a:endParaRPr lang="pt-PT" sz="1400" b="1" dirty="0"/>
                    </a:p>
                  </a:txBody>
                  <a:tcPr>
                    <a:solidFill>
                      <a:srgbClr val="FFD767"/>
                    </a:solidFill>
                  </a:tcPr>
                </a:tc>
                <a:tc>
                  <a:txBody>
                    <a:bodyPr/>
                    <a:lstStyle/>
                    <a:p>
                      <a:pPr algn="ctr"/>
                      <a:r>
                        <a:rPr lang="en-US" sz="1400" b="1" dirty="0"/>
                        <a:t>0</a:t>
                      </a:r>
                      <a:endParaRPr lang="pt-PT" sz="1400" b="1" dirty="0"/>
                    </a:p>
                  </a:txBody>
                  <a:tcPr>
                    <a:solidFill>
                      <a:srgbClr val="FFD767"/>
                    </a:solidFill>
                  </a:tcPr>
                </a:tc>
                <a:tc>
                  <a:txBody>
                    <a:bodyPr/>
                    <a:lstStyle/>
                    <a:p>
                      <a:pPr algn="ctr"/>
                      <a:r>
                        <a:rPr lang="en-US" sz="1400" b="1" dirty="0"/>
                        <a:t>3</a:t>
                      </a:r>
                      <a:endParaRPr lang="pt-PT" sz="1400" b="1" dirty="0"/>
                    </a:p>
                  </a:txBody>
                  <a:tcPr>
                    <a:solidFill>
                      <a:srgbClr val="FFD767"/>
                    </a:solidFill>
                  </a:tcPr>
                </a:tc>
                <a:extLst>
                  <a:ext uri="{0D108BD9-81ED-4DB2-BD59-A6C34878D82A}">
                    <a16:rowId xmlns:a16="http://schemas.microsoft.com/office/drawing/2014/main" val="3607813072"/>
                  </a:ext>
                </a:extLst>
              </a:tr>
            </a:tbl>
          </a:graphicData>
        </a:graphic>
      </p:graphicFrame>
      <p:sp>
        <p:nvSpPr>
          <p:cNvPr id="46" name="TextBox 45">
            <a:extLst>
              <a:ext uri="{FF2B5EF4-FFF2-40B4-BE49-F238E27FC236}">
                <a16:creationId xmlns:a16="http://schemas.microsoft.com/office/drawing/2014/main" id="{6064EE0C-4722-722D-AE84-583F8344E3FF}"/>
              </a:ext>
            </a:extLst>
          </p:cNvPr>
          <p:cNvSpPr txBox="1"/>
          <p:nvPr/>
        </p:nvSpPr>
        <p:spPr>
          <a:xfrm>
            <a:off x="5990576" y="5158854"/>
            <a:ext cx="987304" cy="307777"/>
          </a:xfrm>
          <a:prstGeom prst="rect">
            <a:avLst/>
          </a:prstGeom>
          <a:noFill/>
        </p:spPr>
        <p:txBody>
          <a:bodyPr wrap="square">
            <a:spAutoFit/>
          </a:bodyPr>
          <a:lstStyle/>
          <a:p>
            <a:pPr marL="0" indent="0" algn="ctr"/>
            <a:r>
              <a:rPr lang="pt-PT" sz="1400" dirty="0"/>
              <a:t>4*4</a:t>
            </a:r>
          </a:p>
        </p:txBody>
      </p:sp>
      <p:pic>
        <p:nvPicPr>
          <p:cNvPr id="48" name="Imagem 11" descr="A picture containing text&#10;&#10;Description automatically generated">
            <a:extLst>
              <a:ext uri="{FF2B5EF4-FFF2-40B4-BE49-F238E27FC236}">
                <a16:creationId xmlns:a16="http://schemas.microsoft.com/office/drawing/2014/main" id="{5DD103FA-7EA8-2117-6657-57FD7B64708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3" name="CaixaDeTexto 2">
            <a:extLst>
              <a:ext uri="{FF2B5EF4-FFF2-40B4-BE49-F238E27FC236}">
                <a16:creationId xmlns:a16="http://schemas.microsoft.com/office/drawing/2014/main" id="{86A42C8D-EDE1-2061-F7E0-C1042A9E1CA8}"/>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65</a:t>
            </a:fld>
            <a:endParaRPr lang="pt-PT" dirty="0"/>
          </a:p>
        </p:txBody>
      </p:sp>
    </p:spTree>
    <p:extLst>
      <p:ext uri="{BB962C8B-B14F-4D97-AF65-F5344CB8AC3E}">
        <p14:creationId xmlns:p14="http://schemas.microsoft.com/office/powerpoint/2010/main" val="3712380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366E515-0E61-33CF-E457-DC529C21DF79}"/>
              </a:ext>
            </a:extLst>
          </p:cNvPr>
          <p:cNvSpPr txBox="1">
            <a:spLocks/>
          </p:cNvSpPr>
          <p:nvPr/>
        </p:nvSpPr>
        <p:spPr>
          <a:xfrm>
            <a:off x="2794000" y="57344"/>
            <a:ext cx="4395231"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Filtros em Redes Convolucionais</a:t>
            </a:r>
            <a:endParaRPr lang="en-US" sz="2400" dirty="0">
              <a:solidFill>
                <a:schemeClr val="bg1"/>
              </a:solidFill>
              <a:cs typeface="Calibri"/>
            </a:endParaRPr>
          </a:p>
          <a:p>
            <a:pPr algn="ctr"/>
            <a:endParaRPr lang="pt-BR" sz="2400" b="1" dirty="0">
              <a:solidFill>
                <a:schemeClr val="bg1"/>
              </a:solidFill>
            </a:endParaRPr>
          </a:p>
        </p:txBody>
      </p:sp>
      <p:pic>
        <p:nvPicPr>
          <p:cNvPr id="9" name="Imagem 11" descr="A picture containing text&#10;&#10;Description automatically generated">
            <a:extLst>
              <a:ext uri="{FF2B5EF4-FFF2-40B4-BE49-F238E27FC236}">
                <a16:creationId xmlns:a16="http://schemas.microsoft.com/office/drawing/2014/main" id="{229E5BDF-875C-83E2-84F3-28B1D948407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10" name="Marcador de Posição de Conteúdo 2">
            <a:extLst>
              <a:ext uri="{FF2B5EF4-FFF2-40B4-BE49-F238E27FC236}">
                <a16:creationId xmlns:a16="http://schemas.microsoft.com/office/drawing/2014/main" id="{FD78D10B-8BAF-A526-B1A5-BC4C83564013}"/>
              </a:ext>
            </a:extLst>
          </p:cNvPr>
          <p:cNvSpPr txBox="1">
            <a:spLocks/>
          </p:cNvSpPr>
          <p:nvPr/>
        </p:nvSpPr>
        <p:spPr>
          <a:xfrm>
            <a:off x="258182" y="1061968"/>
            <a:ext cx="8627636" cy="91802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t>	Utilizando um exemplo mais simples, temos o seguinte. Como no exemplo anterior, usamos um filtro de matriz 3*3, mas, desta vez, este é usado para filtrar uma entrada de matriz 5*5.</a:t>
            </a:r>
          </a:p>
        </p:txBody>
      </p:sp>
      <p:sp>
        <p:nvSpPr>
          <p:cNvPr id="22" name="Marcador de Posição de Conteúdo 2">
            <a:extLst>
              <a:ext uri="{FF2B5EF4-FFF2-40B4-BE49-F238E27FC236}">
                <a16:creationId xmlns:a16="http://schemas.microsoft.com/office/drawing/2014/main" id="{4A776E1E-25EF-022A-C8F0-98E1AD913618}"/>
              </a:ext>
            </a:extLst>
          </p:cNvPr>
          <p:cNvSpPr txBox="1">
            <a:spLocks/>
          </p:cNvSpPr>
          <p:nvPr/>
        </p:nvSpPr>
        <p:spPr>
          <a:xfrm>
            <a:off x="3137766" y="1892950"/>
            <a:ext cx="695325"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Entrada</a:t>
            </a:r>
          </a:p>
        </p:txBody>
      </p:sp>
      <p:sp>
        <p:nvSpPr>
          <p:cNvPr id="23" name="Marcador de Posição de Conteúdo 2">
            <a:extLst>
              <a:ext uri="{FF2B5EF4-FFF2-40B4-BE49-F238E27FC236}">
                <a16:creationId xmlns:a16="http://schemas.microsoft.com/office/drawing/2014/main" id="{2ACD88F1-36EF-6513-4C9C-279CBEF40A37}"/>
              </a:ext>
            </a:extLst>
          </p:cNvPr>
          <p:cNvSpPr txBox="1">
            <a:spLocks/>
          </p:cNvSpPr>
          <p:nvPr/>
        </p:nvSpPr>
        <p:spPr>
          <a:xfrm>
            <a:off x="5124122" y="2131167"/>
            <a:ext cx="704850"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Filtro</a:t>
            </a:r>
          </a:p>
        </p:txBody>
      </p:sp>
      <p:graphicFrame>
        <p:nvGraphicFramePr>
          <p:cNvPr id="25" name="Table 45">
            <a:extLst>
              <a:ext uri="{FF2B5EF4-FFF2-40B4-BE49-F238E27FC236}">
                <a16:creationId xmlns:a16="http://schemas.microsoft.com/office/drawing/2014/main" id="{81C9A963-1500-AE8C-F9C5-5D06767EC779}"/>
              </a:ext>
            </a:extLst>
          </p:cNvPr>
          <p:cNvGraphicFramePr>
            <a:graphicFrameLocks noGrp="1"/>
          </p:cNvGraphicFramePr>
          <p:nvPr>
            <p:extLst>
              <p:ext uri="{D42A27DB-BD31-4B8C-83A1-F6EECF244321}">
                <p14:modId xmlns:p14="http://schemas.microsoft.com/office/powerpoint/2010/main" val="2458279423"/>
              </p:ext>
            </p:extLst>
          </p:nvPr>
        </p:nvGraphicFramePr>
        <p:xfrm>
          <a:off x="2652312" y="2241713"/>
          <a:ext cx="1666235" cy="15240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33247">
                  <a:extLst>
                    <a:ext uri="{9D8B030D-6E8A-4147-A177-3AD203B41FA5}">
                      <a16:colId xmlns:a16="http://schemas.microsoft.com/office/drawing/2014/main" val="4178711224"/>
                    </a:ext>
                  </a:extLst>
                </a:gridCol>
                <a:gridCol w="333247">
                  <a:extLst>
                    <a:ext uri="{9D8B030D-6E8A-4147-A177-3AD203B41FA5}">
                      <a16:colId xmlns:a16="http://schemas.microsoft.com/office/drawing/2014/main" val="3608340611"/>
                    </a:ext>
                  </a:extLst>
                </a:gridCol>
                <a:gridCol w="333247">
                  <a:extLst>
                    <a:ext uri="{9D8B030D-6E8A-4147-A177-3AD203B41FA5}">
                      <a16:colId xmlns:a16="http://schemas.microsoft.com/office/drawing/2014/main" val="3647737145"/>
                    </a:ext>
                  </a:extLst>
                </a:gridCol>
                <a:gridCol w="333247">
                  <a:extLst>
                    <a:ext uri="{9D8B030D-6E8A-4147-A177-3AD203B41FA5}">
                      <a16:colId xmlns:a16="http://schemas.microsoft.com/office/drawing/2014/main" val="2748418915"/>
                    </a:ext>
                  </a:extLst>
                </a:gridCol>
                <a:gridCol w="333247">
                  <a:extLst>
                    <a:ext uri="{9D8B030D-6E8A-4147-A177-3AD203B41FA5}">
                      <a16:colId xmlns:a16="http://schemas.microsoft.com/office/drawing/2014/main" val="3517356795"/>
                    </a:ext>
                  </a:extLst>
                </a:gridCol>
              </a:tblGrid>
              <a:tr h="250028">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623577"/>
                  </a:ext>
                </a:extLst>
              </a:tr>
              <a:tr h="250028">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50395326"/>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extLst>
                  <a:ext uri="{0D108BD9-81ED-4DB2-BD59-A6C34878D82A}">
                    <a16:rowId xmlns:a16="http://schemas.microsoft.com/office/drawing/2014/main" val="1220898922"/>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extLst>
                  <a:ext uri="{0D108BD9-81ED-4DB2-BD59-A6C34878D82A}">
                    <a16:rowId xmlns:a16="http://schemas.microsoft.com/office/drawing/2014/main" val="3607813072"/>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extLst>
                  <a:ext uri="{0D108BD9-81ED-4DB2-BD59-A6C34878D82A}">
                    <a16:rowId xmlns:a16="http://schemas.microsoft.com/office/drawing/2014/main" val="401910261"/>
                  </a:ext>
                </a:extLst>
              </a:tr>
            </a:tbl>
          </a:graphicData>
        </a:graphic>
      </p:graphicFrame>
      <p:graphicFrame>
        <p:nvGraphicFramePr>
          <p:cNvPr id="26" name="Table 42">
            <a:extLst>
              <a:ext uri="{FF2B5EF4-FFF2-40B4-BE49-F238E27FC236}">
                <a16:creationId xmlns:a16="http://schemas.microsoft.com/office/drawing/2014/main" id="{54F8AEC8-9350-0531-F78F-F2D1E236F3E7}"/>
              </a:ext>
            </a:extLst>
          </p:cNvPr>
          <p:cNvGraphicFramePr>
            <a:graphicFrameLocks noGrp="1"/>
          </p:cNvGraphicFramePr>
          <p:nvPr>
            <p:extLst>
              <p:ext uri="{D42A27DB-BD31-4B8C-83A1-F6EECF244321}">
                <p14:modId xmlns:p14="http://schemas.microsoft.com/office/powerpoint/2010/main" val="972491373"/>
              </p:ext>
            </p:extLst>
          </p:nvPr>
        </p:nvGraphicFramePr>
        <p:xfrm>
          <a:off x="5036267" y="2492663"/>
          <a:ext cx="880560"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93520">
                  <a:extLst>
                    <a:ext uri="{9D8B030D-6E8A-4147-A177-3AD203B41FA5}">
                      <a16:colId xmlns:a16="http://schemas.microsoft.com/office/drawing/2014/main" val="1207749984"/>
                    </a:ext>
                  </a:extLst>
                </a:gridCol>
                <a:gridCol w="293520">
                  <a:extLst>
                    <a:ext uri="{9D8B030D-6E8A-4147-A177-3AD203B41FA5}">
                      <a16:colId xmlns:a16="http://schemas.microsoft.com/office/drawing/2014/main" val="2901384851"/>
                    </a:ext>
                  </a:extLst>
                </a:gridCol>
                <a:gridCol w="293520">
                  <a:extLst>
                    <a:ext uri="{9D8B030D-6E8A-4147-A177-3AD203B41FA5}">
                      <a16:colId xmlns:a16="http://schemas.microsoft.com/office/drawing/2014/main" val="3153116082"/>
                    </a:ext>
                  </a:extLst>
                </a:gridCol>
              </a:tblGrid>
              <a:tr h="286237">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25812080"/>
                  </a:ext>
                </a:extLst>
              </a:tr>
              <a:tr h="286237">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2586158494"/>
                  </a:ext>
                </a:extLst>
              </a:tr>
              <a:tr h="286237">
                <a:tc>
                  <a:txBody>
                    <a:bodyPr/>
                    <a:lstStyle/>
                    <a:p>
                      <a:pPr algn="ctr"/>
                      <a:r>
                        <a:rPr lang="en-US" sz="1400" b="1" dirty="0"/>
                        <a:t>1</a:t>
                      </a:r>
                      <a:endParaRPr lang="pt-PT" sz="1400" b="1" dirty="0"/>
                    </a:p>
                  </a:txBody>
                  <a:tcPr>
                    <a:solidFill>
                      <a:srgbClr val="FFFF00"/>
                    </a:solidFill>
                  </a:tcPr>
                </a:tc>
                <a:tc>
                  <a:txBody>
                    <a:bodyPr/>
                    <a:lstStyle/>
                    <a:p>
                      <a:pPr algn="ctr"/>
                      <a:r>
                        <a:rPr lang="en-US" sz="1400" b="1" dirty="0"/>
                        <a:t>0</a:t>
                      </a:r>
                      <a:endParaRPr lang="pt-PT" sz="1400" b="1" dirty="0"/>
                    </a:p>
                  </a:txBody>
                  <a:tcPr>
                    <a:solidFill>
                      <a:srgbClr val="FFFF00"/>
                    </a:solidFill>
                  </a:tcPr>
                </a:tc>
                <a:tc>
                  <a:txBody>
                    <a:bodyPr/>
                    <a:lstStyle/>
                    <a:p>
                      <a:pPr algn="ctr"/>
                      <a:r>
                        <a:rPr lang="en-US" sz="1400" b="1" dirty="0"/>
                        <a:t>1</a:t>
                      </a:r>
                      <a:endParaRPr lang="pt-PT" sz="1400" b="1" dirty="0"/>
                    </a:p>
                  </a:txBody>
                  <a:tcPr>
                    <a:solidFill>
                      <a:srgbClr val="FFFF00"/>
                    </a:solidFill>
                  </a:tcPr>
                </a:tc>
                <a:extLst>
                  <a:ext uri="{0D108BD9-81ED-4DB2-BD59-A6C34878D82A}">
                    <a16:rowId xmlns:a16="http://schemas.microsoft.com/office/drawing/2014/main" val="2090733828"/>
                  </a:ext>
                </a:extLst>
              </a:tr>
            </a:tbl>
          </a:graphicData>
        </a:graphic>
      </p:graphicFrame>
      <p:graphicFrame>
        <p:nvGraphicFramePr>
          <p:cNvPr id="28" name="Table 45">
            <a:extLst>
              <a:ext uri="{FF2B5EF4-FFF2-40B4-BE49-F238E27FC236}">
                <a16:creationId xmlns:a16="http://schemas.microsoft.com/office/drawing/2014/main" id="{18F79AAC-F149-CEBA-7606-1EC6C3B306F0}"/>
              </a:ext>
            </a:extLst>
          </p:cNvPr>
          <p:cNvGraphicFramePr>
            <a:graphicFrameLocks noGrp="1"/>
          </p:cNvGraphicFramePr>
          <p:nvPr>
            <p:extLst>
              <p:ext uri="{D42A27DB-BD31-4B8C-83A1-F6EECF244321}">
                <p14:modId xmlns:p14="http://schemas.microsoft.com/office/powerpoint/2010/main" val="1039385951"/>
              </p:ext>
            </p:extLst>
          </p:nvPr>
        </p:nvGraphicFramePr>
        <p:xfrm>
          <a:off x="2304649" y="4889816"/>
          <a:ext cx="1666235" cy="15240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33247">
                  <a:extLst>
                    <a:ext uri="{9D8B030D-6E8A-4147-A177-3AD203B41FA5}">
                      <a16:colId xmlns:a16="http://schemas.microsoft.com/office/drawing/2014/main" val="4178711224"/>
                    </a:ext>
                  </a:extLst>
                </a:gridCol>
                <a:gridCol w="333247">
                  <a:extLst>
                    <a:ext uri="{9D8B030D-6E8A-4147-A177-3AD203B41FA5}">
                      <a16:colId xmlns:a16="http://schemas.microsoft.com/office/drawing/2014/main" val="3608340611"/>
                    </a:ext>
                  </a:extLst>
                </a:gridCol>
                <a:gridCol w="333247">
                  <a:extLst>
                    <a:ext uri="{9D8B030D-6E8A-4147-A177-3AD203B41FA5}">
                      <a16:colId xmlns:a16="http://schemas.microsoft.com/office/drawing/2014/main" val="3647737145"/>
                    </a:ext>
                  </a:extLst>
                </a:gridCol>
                <a:gridCol w="333247">
                  <a:extLst>
                    <a:ext uri="{9D8B030D-6E8A-4147-A177-3AD203B41FA5}">
                      <a16:colId xmlns:a16="http://schemas.microsoft.com/office/drawing/2014/main" val="2748418915"/>
                    </a:ext>
                  </a:extLst>
                </a:gridCol>
                <a:gridCol w="333247">
                  <a:extLst>
                    <a:ext uri="{9D8B030D-6E8A-4147-A177-3AD203B41FA5}">
                      <a16:colId xmlns:a16="http://schemas.microsoft.com/office/drawing/2014/main" val="3517356795"/>
                    </a:ext>
                  </a:extLst>
                </a:gridCol>
              </a:tblGrid>
              <a:tr h="250028">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623577"/>
                  </a:ext>
                </a:extLst>
              </a:tr>
              <a:tr h="250028">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chemeClr val="accent6">
                        <a:lumMod val="40000"/>
                        <a:lumOff val="60000"/>
                      </a:schemeClr>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accent6">
                        <a:lumMod val="40000"/>
                        <a:lumOff val="60000"/>
                      </a:schemeClr>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accent6">
                        <a:lumMod val="40000"/>
                        <a:lumOff val="60000"/>
                      </a:schemeClr>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50395326"/>
                  </a:ext>
                </a:extLst>
              </a:tr>
              <a:tr h="250028">
                <a:tc>
                  <a:txBody>
                    <a:bodyPr/>
                    <a:lstStyle/>
                    <a:p>
                      <a:pPr algn="ctr"/>
                      <a:r>
                        <a:rPr lang="en-US" sz="1400" b="1" dirty="0"/>
                        <a:t>0</a:t>
                      </a:r>
                      <a:endParaRPr lang="pt-PT" sz="1400" b="1" dirty="0"/>
                    </a:p>
                  </a:txBody>
                  <a:tcPr>
                    <a:solidFill>
                      <a:schemeClr val="accent6">
                        <a:lumMod val="40000"/>
                        <a:lumOff val="60000"/>
                      </a:schemeClr>
                    </a:solidFill>
                  </a:tcPr>
                </a:tc>
                <a:tc>
                  <a:txBody>
                    <a:bodyPr/>
                    <a:lstStyle/>
                    <a:p>
                      <a:pPr algn="ctr"/>
                      <a:r>
                        <a:rPr lang="en-US" sz="1400" b="1" dirty="0"/>
                        <a:t>0</a:t>
                      </a:r>
                      <a:endParaRPr lang="pt-PT" sz="1400" b="1" dirty="0"/>
                    </a:p>
                  </a:txBody>
                  <a:tcPr>
                    <a:solidFill>
                      <a:schemeClr val="accent6">
                        <a:lumMod val="40000"/>
                        <a:lumOff val="60000"/>
                      </a:schemeClr>
                    </a:solidFill>
                  </a:tcPr>
                </a:tc>
                <a:tc>
                  <a:txBody>
                    <a:bodyPr/>
                    <a:lstStyle/>
                    <a:p>
                      <a:pPr algn="ctr"/>
                      <a:r>
                        <a:rPr lang="en-US" sz="1400" b="1" dirty="0"/>
                        <a:t>1</a:t>
                      </a:r>
                      <a:endParaRPr lang="pt-PT" sz="1400" b="1" dirty="0"/>
                    </a:p>
                  </a:txBody>
                  <a:tcPr>
                    <a:solidFill>
                      <a:schemeClr val="accent6">
                        <a:lumMod val="40000"/>
                        <a:lumOff val="60000"/>
                      </a:schemeClr>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extLst>
                  <a:ext uri="{0D108BD9-81ED-4DB2-BD59-A6C34878D82A}">
                    <a16:rowId xmlns:a16="http://schemas.microsoft.com/office/drawing/2014/main" val="1220898922"/>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extLst>
                  <a:ext uri="{0D108BD9-81ED-4DB2-BD59-A6C34878D82A}">
                    <a16:rowId xmlns:a16="http://schemas.microsoft.com/office/drawing/2014/main" val="3607813072"/>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extLst>
                  <a:ext uri="{0D108BD9-81ED-4DB2-BD59-A6C34878D82A}">
                    <a16:rowId xmlns:a16="http://schemas.microsoft.com/office/drawing/2014/main" val="401910261"/>
                  </a:ext>
                </a:extLst>
              </a:tr>
            </a:tbl>
          </a:graphicData>
        </a:graphic>
      </p:graphicFrame>
      <p:sp>
        <p:nvSpPr>
          <p:cNvPr id="29" name="TextBox 28">
            <a:extLst>
              <a:ext uri="{FF2B5EF4-FFF2-40B4-BE49-F238E27FC236}">
                <a16:creationId xmlns:a16="http://schemas.microsoft.com/office/drawing/2014/main" id="{37483938-9402-97C9-6E41-85CD0950CFF3}"/>
              </a:ext>
            </a:extLst>
          </p:cNvPr>
          <p:cNvSpPr txBox="1"/>
          <p:nvPr/>
        </p:nvSpPr>
        <p:spPr>
          <a:xfrm>
            <a:off x="381158" y="4016132"/>
            <a:ext cx="8301494" cy="646331"/>
          </a:xfrm>
          <a:prstGeom prst="rect">
            <a:avLst/>
          </a:prstGeom>
          <a:noFill/>
        </p:spPr>
        <p:txBody>
          <a:bodyPr wrap="square">
            <a:spAutoFit/>
          </a:bodyPr>
          <a:lstStyle/>
          <a:p>
            <a:pPr indent="228600" algn="just"/>
            <a:r>
              <a:rPr lang="pt-PT" sz="1800" dirty="0">
                <a:cs typeface="Times New Roman"/>
              </a:rPr>
              <a:t>Este filtro é então multiplicado por diferentes seções 3*3 da entrada, somando-se os valores no fim para formar a matriz de saída. Começando pela primeira secção temos:</a:t>
            </a:r>
          </a:p>
        </p:txBody>
      </p:sp>
      <p:cxnSp>
        <p:nvCxnSpPr>
          <p:cNvPr id="30" name="Straight Arrow Connector 29">
            <a:extLst>
              <a:ext uri="{FF2B5EF4-FFF2-40B4-BE49-F238E27FC236}">
                <a16:creationId xmlns:a16="http://schemas.microsoft.com/office/drawing/2014/main" id="{2F96CACC-843E-9E68-8B06-B64FF310FAB6}"/>
              </a:ext>
            </a:extLst>
          </p:cNvPr>
          <p:cNvCxnSpPr>
            <a:cxnSpLocks/>
          </p:cNvCxnSpPr>
          <p:nvPr/>
        </p:nvCxnSpPr>
        <p:spPr>
          <a:xfrm>
            <a:off x="4390699" y="5660659"/>
            <a:ext cx="7334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31" name="Table 42">
            <a:extLst>
              <a:ext uri="{FF2B5EF4-FFF2-40B4-BE49-F238E27FC236}">
                <a16:creationId xmlns:a16="http://schemas.microsoft.com/office/drawing/2014/main" id="{0EDCD54F-DF38-E213-36EB-E947BF3F0271}"/>
              </a:ext>
            </a:extLst>
          </p:cNvPr>
          <p:cNvGraphicFramePr>
            <a:graphicFrameLocks noGrp="1"/>
          </p:cNvGraphicFramePr>
          <p:nvPr>
            <p:extLst>
              <p:ext uri="{D42A27DB-BD31-4B8C-83A1-F6EECF244321}">
                <p14:modId xmlns:p14="http://schemas.microsoft.com/office/powerpoint/2010/main" val="3051796443"/>
              </p:ext>
            </p:extLst>
          </p:nvPr>
        </p:nvGraphicFramePr>
        <p:xfrm>
          <a:off x="5581323" y="5194616"/>
          <a:ext cx="880560"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93520">
                  <a:extLst>
                    <a:ext uri="{9D8B030D-6E8A-4147-A177-3AD203B41FA5}">
                      <a16:colId xmlns:a16="http://schemas.microsoft.com/office/drawing/2014/main" val="1207749984"/>
                    </a:ext>
                  </a:extLst>
                </a:gridCol>
                <a:gridCol w="293520">
                  <a:extLst>
                    <a:ext uri="{9D8B030D-6E8A-4147-A177-3AD203B41FA5}">
                      <a16:colId xmlns:a16="http://schemas.microsoft.com/office/drawing/2014/main" val="2901384851"/>
                    </a:ext>
                  </a:extLst>
                </a:gridCol>
                <a:gridCol w="293520">
                  <a:extLst>
                    <a:ext uri="{9D8B030D-6E8A-4147-A177-3AD203B41FA5}">
                      <a16:colId xmlns:a16="http://schemas.microsoft.com/office/drawing/2014/main" val="3153116082"/>
                    </a:ext>
                  </a:extLst>
                </a:gridCol>
              </a:tblGrid>
              <a:tr h="286237">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C5E0B4"/>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C5E0B4"/>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C5E0B4"/>
                    </a:solidFill>
                  </a:tcPr>
                </a:tc>
                <a:extLst>
                  <a:ext uri="{0D108BD9-81ED-4DB2-BD59-A6C34878D82A}">
                    <a16:rowId xmlns:a16="http://schemas.microsoft.com/office/drawing/2014/main" val="2725812080"/>
                  </a:ext>
                </a:extLst>
              </a:tr>
              <a:tr h="286237">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C5E0B4"/>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C5E0B4"/>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C5E0B4"/>
                    </a:solidFill>
                  </a:tcPr>
                </a:tc>
                <a:extLst>
                  <a:ext uri="{0D108BD9-81ED-4DB2-BD59-A6C34878D82A}">
                    <a16:rowId xmlns:a16="http://schemas.microsoft.com/office/drawing/2014/main" val="2586158494"/>
                  </a:ext>
                </a:extLst>
              </a:tr>
              <a:tr h="286237">
                <a:tc>
                  <a:txBody>
                    <a:bodyPr/>
                    <a:lstStyle/>
                    <a:p>
                      <a:pPr algn="ctr"/>
                      <a:r>
                        <a:rPr lang="en-US" sz="1400" b="1" dirty="0"/>
                        <a:t>0</a:t>
                      </a:r>
                      <a:endParaRPr lang="pt-PT" sz="1400" b="1" dirty="0"/>
                    </a:p>
                  </a:txBody>
                  <a:tcPr>
                    <a:solidFill>
                      <a:srgbClr val="C5E0B4"/>
                    </a:solidFill>
                  </a:tcPr>
                </a:tc>
                <a:tc>
                  <a:txBody>
                    <a:bodyPr/>
                    <a:lstStyle/>
                    <a:p>
                      <a:pPr algn="ctr"/>
                      <a:r>
                        <a:rPr lang="en-US" sz="1400" b="1" dirty="0"/>
                        <a:t>0</a:t>
                      </a:r>
                      <a:endParaRPr lang="pt-PT" sz="1400" b="1" dirty="0"/>
                    </a:p>
                  </a:txBody>
                  <a:tcPr>
                    <a:solidFill>
                      <a:srgbClr val="C5E0B4"/>
                    </a:solidFill>
                  </a:tcPr>
                </a:tc>
                <a:tc>
                  <a:txBody>
                    <a:bodyPr/>
                    <a:lstStyle/>
                    <a:p>
                      <a:pPr algn="ctr"/>
                      <a:r>
                        <a:rPr lang="en-US" sz="1400" b="1" dirty="0"/>
                        <a:t>1</a:t>
                      </a:r>
                      <a:endParaRPr lang="pt-PT" sz="1400" b="1" dirty="0"/>
                    </a:p>
                  </a:txBody>
                  <a:tcPr>
                    <a:solidFill>
                      <a:srgbClr val="C5E0B4"/>
                    </a:solidFill>
                  </a:tcPr>
                </a:tc>
                <a:extLst>
                  <a:ext uri="{0D108BD9-81ED-4DB2-BD59-A6C34878D82A}">
                    <a16:rowId xmlns:a16="http://schemas.microsoft.com/office/drawing/2014/main" val="2090733828"/>
                  </a:ext>
                </a:extLst>
              </a:tr>
            </a:tbl>
          </a:graphicData>
        </a:graphic>
      </p:graphicFrame>
      <p:sp>
        <p:nvSpPr>
          <p:cNvPr id="3" name="CaixaDeTexto 2">
            <a:extLst>
              <a:ext uri="{FF2B5EF4-FFF2-40B4-BE49-F238E27FC236}">
                <a16:creationId xmlns:a16="http://schemas.microsoft.com/office/drawing/2014/main" id="{D17BAD4C-1D03-B1F7-9012-882081682499}"/>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66</a:t>
            </a:fld>
            <a:endParaRPr lang="pt-PT" dirty="0"/>
          </a:p>
        </p:txBody>
      </p:sp>
    </p:spTree>
    <p:extLst>
      <p:ext uri="{BB962C8B-B14F-4D97-AF65-F5344CB8AC3E}">
        <p14:creationId xmlns:p14="http://schemas.microsoft.com/office/powerpoint/2010/main" val="3791561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e Conteúdo 2">
            <a:extLst>
              <a:ext uri="{FF2B5EF4-FFF2-40B4-BE49-F238E27FC236}">
                <a16:creationId xmlns:a16="http://schemas.microsoft.com/office/drawing/2014/main" id="{3F192E34-1DA5-1694-2FA7-98A6E5079DC3}"/>
              </a:ext>
            </a:extLst>
          </p:cNvPr>
          <p:cNvSpPr txBox="1">
            <a:spLocks/>
          </p:cNvSpPr>
          <p:nvPr/>
        </p:nvSpPr>
        <p:spPr>
          <a:xfrm>
            <a:off x="2215502" y="2169364"/>
            <a:ext cx="479292" cy="52779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3600" b="1" dirty="0"/>
              <a:t>*</a:t>
            </a:r>
          </a:p>
        </p:txBody>
      </p:sp>
      <p:cxnSp>
        <p:nvCxnSpPr>
          <p:cNvPr id="7" name="Straight Arrow Connector 6">
            <a:extLst>
              <a:ext uri="{FF2B5EF4-FFF2-40B4-BE49-F238E27FC236}">
                <a16:creationId xmlns:a16="http://schemas.microsoft.com/office/drawing/2014/main" id="{4ED11529-E2C8-9A6B-7167-C4394D3AD28F}"/>
              </a:ext>
            </a:extLst>
          </p:cNvPr>
          <p:cNvCxnSpPr>
            <a:cxnSpLocks/>
          </p:cNvCxnSpPr>
          <p:nvPr/>
        </p:nvCxnSpPr>
        <p:spPr>
          <a:xfrm>
            <a:off x="3724276" y="2428521"/>
            <a:ext cx="7334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8" name="Table 42">
            <a:extLst>
              <a:ext uri="{FF2B5EF4-FFF2-40B4-BE49-F238E27FC236}">
                <a16:creationId xmlns:a16="http://schemas.microsoft.com/office/drawing/2014/main" id="{79D88DB7-2CF4-B9B3-4087-7128B475D3E1}"/>
              </a:ext>
            </a:extLst>
          </p:cNvPr>
          <p:cNvGraphicFramePr>
            <a:graphicFrameLocks noGrp="1"/>
          </p:cNvGraphicFramePr>
          <p:nvPr>
            <p:extLst>
              <p:ext uri="{D42A27DB-BD31-4B8C-83A1-F6EECF244321}">
                <p14:modId xmlns:p14="http://schemas.microsoft.com/office/powerpoint/2010/main" val="2767246249"/>
              </p:ext>
            </p:extLst>
          </p:nvPr>
        </p:nvGraphicFramePr>
        <p:xfrm>
          <a:off x="4561739" y="1976459"/>
          <a:ext cx="1034175"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44725">
                  <a:extLst>
                    <a:ext uri="{9D8B030D-6E8A-4147-A177-3AD203B41FA5}">
                      <a16:colId xmlns:a16="http://schemas.microsoft.com/office/drawing/2014/main" val="1207749984"/>
                    </a:ext>
                  </a:extLst>
                </a:gridCol>
                <a:gridCol w="344725">
                  <a:extLst>
                    <a:ext uri="{9D8B030D-6E8A-4147-A177-3AD203B41FA5}">
                      <a16:colId xmlns:a16="http://schemas.microsoft.com/office/drawing/2014/main" val="2901384851"/>
                    </a:ext>
                  </a:extLst>
                </a:gridCol>
                <a:gridCol w="344725">
                  <a:extLst>
                    <a:ext uri="{9D8B030D-6E8A-4147-A177-3AD203B41FA5}">
                      <a16:colId xmlns:a16="http://schemas.microsoft.com/office/drawing/2014/main" val="3153116082"/>
                    </a:ext>
                  </a:extLst>
                </a:gridCol>
              </a:tblGrid>
              <a:tr h="263160">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0" dirty="0"/>
                        <a:t>0</a:t>
                      </a:r>
                      <a:endParaRPr lang="pt-PT" sz="1400" b="0"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725812080"/>
                  </a:ext>
                </a:extLst>
              </a:tr>
              <a:tr h="263160">
                <a:tc>
                  <a:txBody>
                    <a:bodyPr/>
                    <a:lstStyle/>
                    <a:p>
                      <a:pPr algn="ctr"/>
                      <a:r>
                        <a:rPr lang="en-US" sz="1400" b="0" dirty="0"/>
                        <a:t>0</a:t>
                      </a:r>
                      <a:endParaRPr lang="pt-PT" sz="1400" b="0"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400" b="0" dirty="0"/>
                        <a:t>0</a:t>
                      </a:r>
                      <a:endParaRPr lang="pt-PT" sz="1400" b="0"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2586158494"/>
                  </a:ext>
                </a:extLst>
              </a:tr>
              <a:tr h="263160">
                <a:tc>
                  <a:txBody>
                    <a:bodyPr/>
                    <a:lstStyle/>
                    <a:p>
                      <a:pPr algn="ctr"/>
                      <a:r>
                        <a:rPr lang="en-US" sz="1400" b="0" dirty="0"/>
                        <a:t>0</a:t>
                      </a:r>
                      <a:endParaRPr lang="pt-PT" sz="1400" b="0" dirty="0"/>
                    </a:p>
                  </a:txBody>
                  <a:tcPr>
                    <a:solidFill>
                      <a:schemeClr val="accent2">
                        <a:lumMod val="40000"/>
                        <a:lumOff val="60000"/>
                      </a:schemeClr>
                    </a:solidFill>
                  </a:tcPr>
                </a:tc>
                <a:tc>
                  <a:txBody>
                    <a:bodyPr/>
                    <a:lstStyle/>
                    <a:p>
                      <a:pPr algn="ctr"/>
                      <a:r>
                        <a:rPr lang="en-US" sz="1400" b="0" dirty="0"/>
                        <a:t>0</a:t>
                      </a:r>
                      <a:endParaRPr lang="pt-PT" sz="1400" b="0" dirty="0"/>
                    </a:p>
                  </a:txBody>
                  <a:tcPr>
                    <a:solidFill>
                      <a:schemeClr val="accent2">
                        <a:lumMod val="40000"/>
                        <a:lumOff val="60000"/>
                      </a:schemeClr>
                    </a:solidFill>
                  </a:tcPr>
                </a:tc>
                <a:tc>
                  <a:txBody>
                    <a:bodyPr/>
                    <a:lstStyle/>
                    <a:p>
                      <a:pPr algn="ctr"/>
                      <a:r>
                        <a:rPr lang="en-US" sz="1400" b="1" dirty="0"/>
                        <a:t>1</a:t>
                      </a:r>
                      <a:endParaRPr lang="pt-PT" sz="1400" b="1" dirty="0"/>
                    </a:p>
                  </a:txBody>
                  <a:tcPr>
                    <a:solidFill>
                      <a:schemeClr val="accent2">
                        <a:lumMod val="40000"/>
                        <a:lumOff val="60000"/>
                      </a:schemeClr>
                    </a:solidFill>
                  </a:tcPr>
                </a:tc>
                <a:extLst>
                  <a:ext uri="{0D108BD9-81ED-4DB2-BD59-A6C34878D82A}">
                    <a16:rowId xmlns:a16="http://schemas.microsoft.com/office/drawing/2014/main" val="2090733828"/>
                  </a:ext>
                </a:extLst>
              </a:tr>
            </a:tbl>
          </a:graphicData>
        </a:graphic>
      </p:graphicFrame>
      <p:cxnSp>
        <p:nvCxnSpPr>
          <p:cNvPr id="9" name="Straight Arrow Connector 8">
            <a:extLst>
              <a:ext uri="{FF2B5EF4-FFF2-40B4-BE49-F238E27FC236}">
                <a16:creationId xmlns:a16="http://schemas.microsoft.com/office/drawing/2014/main" id="{30C94272-B014-5C09-9754-A6A2C3D6AD0A}"/>
              </a:ext>
            </a:extLst>
          </p:cNvPr>
          <p:cNvCxnSpPr>
            <a:cxnSpLocks/>
          </p:cNvCxnSpPr>
          <p:nvPr/>
        </p:nvCxnSpPr>
        <p:spPr>
          <a:xfrm>
            <a:off x="5686426" y="2433659"/>
            <a:ext cx="7334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Marcador de Posição de Conteúdo 2">
            <a:extLst>
              <a:ext uri="{FF2B5EF4-FFF2-40B4-BE49-F238E27FC236}">
                <a16:creationId xmlns:a16="http://schemas.microsoft.com/office/drawing/2014/main" id="{0D55899F-301E-07CC-DFFB-5EB0A0D6A9C4}"/>
              </a:ext>
            </a:extLst>
          </p:cNvPr>
          <p:cNvSpPr txBox="1">
            <a:spLocks/>
          </p:cNvSpPr>
          <p:nvPr/>
        </p:nvSpPr>
        <p:spPr>
          <a:xfrm>
            <a:off x="5644275" y="2075091"/>
            <a:ext cx="772334" cy="26372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400" b="1" dirty="0"/>
              <a:t>Soma</a:t>
            </a:r>
          </a:p>
        </p:txBody>
      </p:sp>
      <p:graphicFrame>
        <p:nvGraphicFramePr>
          <p:cNvPr id="13" name="Table 42">
            <a:extLst>
              <a:ext uri="{FF2B5EF4-FFF2-40B4-BE49-F238E27FC236}">
                <a16:creationId xmlns:a16="http://schemas.microsoft.com/office/drawing/2014/main" id="{A4FECB1C-8875-3439-4136-B40FFCD2ECDE}"/>
              </a:ext>
            </a:extLst>
          </p:cNvPr>
          <p:cNvGraphicFramePr>
            <a:graphicFrameLocks noGrp="1"/>
          </p:cNvGraphicFramePr>
          <p:nvPr>
            <p:extLst>
              <p:ext uri="{D42A27DB-BD31-4B8C-83A1-F6EECF244321}">
                <p14:modId xmlns:p14="http://schemas.microsoft.com/office/powerpoint/2010/main" val="2798771517"/>
              </p:ext>
            </p:extLst>
          </p:nvPr>
        </p:nvGraphicFramePr>
        <p:xfrm>
          <a:off x="1289342" y="1976459"/>
          <a:ext cx="880560"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93520">
                  <a:extLst>
                    <a:ext uri="{9D8B030D-6E8A-4147-A177-3AD203B41FA5}">
                      <a16:colId xmlns:a16="http://schemas.microsoft.com/office/drawing/2014/main" val="1207749984"/>
                    </a:ext>
                  </a:extLst>
                </a:gridCol>
                <a:gridCol w="293520">
                  <a:extLst>
                    <a:ext uri="{9D8B030D-6E8A-4147-A177-3AD203B41FA5}">
                      <a16:colId xmlns:a16="http://schemas.microsoft.com/office/drawing/2014/main" val="2901384851"/>
                    </a:ext>
                  </a:extLst>
                </a:gridCol>
                <a:gridCol w="293520">
                  <a:extLst>
                    <a:ext uri="{9D8B030D-6E8A-4147-A177-3AD203B41FA5}">
                      <a16:colId xmlns:a16="http://schemas.microsoft.com/office/drawing/2014/main" val="3153116082"/>
                    </a:ext>
                  </a:extLst>
                </a:gridCol>
              </a:tblGrid>
              <a:tr h="286237">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C5E0B4"/>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C5E0B4"/>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C5E0B4"/>
                    </a:solidFill>
                  </a:tcPr>
                </a:tc>
                <a:extLst>
                  <a:ext uri="{0D108BD9-81ED-4DB2-BD59-A6C34878D82A}">
                    <a16:rowId xmlns:a16="http://schemas.microsoft.com/office/drawing/2014/main" val="2725812080"/>
                  </a:ext>
                </a:extLst>
              </a:tr>
              <a:tr h="286237">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C5E0B4"/>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C5E0B4"/>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C5E0B4"/>
                    </a:solidFill>
                  </a:tcPr>
                </a:tc>
                <a:extLst>
                  <a:ext uri="{0D108BD9-81ED-4DB2-BD59-A6C34878D82A}">
                    <a16:rowId xmlns:a16="http://schemas.microsoft.com/office/drawing/2014/main" val="2586158494"/>
                  </a:ext>
                </a:extLst>
              </a:tr>
              <a:tr h="286237">
                <a:tc>
                  <a:txBody>
                    <a:bodyPr/>
                    <a:lstStyle/>
                    <a:p>
                      <a:pPr algn="ctr"/>
                      <a:r>
                        <a:rPr lang="en-US" sz="1400" b="1" dirty="0"/>
                        <a:t>0</a:t>
                      </a:r>
                      <a:endParaRPr lang="pt-PT" sz="1400" b="1" dirty="0"/>
                    </a:p>
                  </a:txBody>
                  <a:tcPr>
                    <a:solidFill>
                      <a:srgbClr val="C5E0B4"/>
                    </a:solidFill>
                  </a:tcPr>
                </a:tc>
                <a:tc>
                  <a:txBody>
                    <a:bodyPr/>
                    <a:lstStyle/>
                    <a:p>
                      <a:pPr algn="ctr"/>
                      <a:r>
                        <a:rPr lang="en-US" sz="1400" b="1" dirty="0"/>
                        <a:t>0</a:t>
                      </a:r>
                      <a:endParaRPr lang="pt-PT" sz="1400" b="1" dirty="0"/>
                    </a:p>
                  </a:txBody>
                  <a:tcPr>
                    <a:solidFill>
                      <a:srgbClr val="C5E0B4"/>
                    </a:solidFill>
                  </a:tcPr>
                </a:tc>
                <a:tc>
                  <a:txBody>
                    <a:bodyPr/>
                    <a:lstStyle/>
                    <a:p>
                      <a:pPr algn="ctr"/>
                      <a:r>
                        <a:rPr lang="en-US" sz="1400" b="1" dirty="0"/>
                        <a:t>1</a:t>
                      </a:r>
                      <a:endParaRPr lang="pt-PT" sz="1400" b="1" dirty="0"/>
                    </a:p>
                  </a:txBody>
                  <a:tcPr>
                    <a:solidFill>
                      <a:srgbClr val="C5E0B4"/>
                    </a:solidFill>
                  </a:tcPr>
                </a:tc>
                <a:extLst>
                  <a:ext uri="{0D108BD9-81ED-4DB2-BD59-A6C34878D82A}">
                    <a16:rowId xmlns:a16="http://schemas.microsoft.com/office/drawing/2014/main" val="2090733828"/>
                  </a:ext>
                </a:extLst>
              </a:tr>
            </a:tbl>
          </a:graphicData>
        </a:graphic>
      </p:graphicFrame>
      <p:graphicFrame>
        <p:nvGraphicFramePr>
          <p:cNvPr id="14" name="Table 42">
            <a:extLst>
              <a:ext uri="{FF2B5EF4-FFF2-40B4-BE49-F238E27FC236}">
                <a16:creationId xmlns:a16="http://schemas.microsoft.com/office/drawing/2014/main" id="{9292D6DD-12B9-9B6A-90DB-4D91A79B5338}"/>
              </a:ext>
            </a:extLst>
          </p:cNvPr>
          <p:cNvGraphicFramePr>
            <a:graphicFrameLocks noGrp="1"/>
          </p:cNvGraphicFramePr>
          <p:nvPr>
            <p:extLst>
              <p:ext uri="{D42A27DB-BD31-4B8C-83A1-F6EECF244321}">
                <p14:modId xmlns:p14="http://schemas.microsoft.com/office/powerpoint/2010/main" val="3119874474"/>
              </p:ext>
            </p:extLst>
          </p:nvPr>
        </p:nvGraphicFramePr>
        <p:xfrm>
          <a:off x="2707428" y="1976459"/>
          <a:ext cx="880560"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93520">
                  <a:extLst>
                    <a:ext uri="{9D8B030D-6E8A-4147-A177-3AD203B41FA5}">
                      <a16:colId xmlns:a16="http://schemas.microsoft.com/office/drawing/2014/main" val="1207749984"/>
                    </a:ext>
                  </a:extLst>
                </a:gridCol>
                <a:gridCol w="293520">
                  <a:extLst>
                    <a:ext uri="{9D8B030D-6E8A-4147-A177-3AD203B41FA5}">
                      <a16:colId xmlns:a16="http://schemas.microsoft.com/office/drawing/2014/main" val="2901384851"/>
                    </a:ext>
                  </a:extLst>
                </a:gridCol>
                <a:gridCol w="293520">
                  <a:extLst>
                    <a:ext uri="{9D8B030D-6E8A-4147-A177-3AD203B41FA5}">
                      <a16:colId xmlns:a16="http://schemas.microsoft.com/office/drawing/2014/main" val="3153116082"/>
                    </a:ext>
                  </a:extLst>
                </a:gridCol>
              </a:tblGrid>
              <a:tr h="286237">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25812080"/>
                  </a:ext>
                </a:extLst>
              </a:tr>
              <a:tr h="286237">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2586158494"/>
                  </a:ext>
                </a:extLst>
              </a:tr>
              <a:tr h="286237">
                <a:tc>
                  <a:txBody>
                    <a:bodyPr/>
                    <a:lstStyle/>
                    <a:p>
                      <a:pPr algn="ctr"/>
                      <a:r>
                        <a:rPr lang="en-US" sz="1400" b="1" dirty="0"/>
                        <a:t>1</a:t>
                      </a:r>
                      <a:endParaRPr lang="pt-PT" sz="1400" b="1" dirty="0"/>
                    </a:p>
                  </a:txBody>
                  <a:tcPr>
                    <a:solidFill>
                      <a:srgbClr val="FFFF00"/>
                    </a:solidFill>
                  </a:tcPr>
                </a:tc>
                <a:tc>
                  <a:txBody>
                    <a:bodyPr/>
                    <a:lstStyle/>
                    <a:p>
                      <a:pPr algn="ctr"/>
                      <a:r>
                        <a:rPr lang="en-US" sz="1400" b="1" dirty="0"/>
                        <a:t>0</a:t>
                      </a:r>
                      <a:endParaRPr lang="pt-PT" sz="1400" b="1" dirty="0"/>
                    </a:p>
                  </a:txBody>
                  <a:tcPr>
                    <a:solidFill>
                      <a:srgbClr val="FFFF00"/>
                    </a:solidFill>
                  </a:tcPr>
                </a:tc>
                <a:tc>
                  <a:txBody>
                    <a:bodyPr/>
                    <a:lstStyle/>
                    <a:p>
                      <a:pPr algn="ctr"/>
                      <a:r>
                        <a:rPr lang="en-US" sz="1400" b="1" dirty="0"/>
                        <a:t>1</a:t>
                      </a:r>
                      <a:endParaRPr lang="pt-PT" sz="1400" b="1" dirty="0"/>
                    </a:p>
                  </a:txBody>
                  <a:tcPr>
                    <a:solidFill>
                      <a:srgbClr val="FFFF00"/>
                    </a:solidFill>
                  </a:tcPr>
                </a:tc>
                <a:extLst>
                  <a:ext uri="{0D108BD9-81ED-4DB2-BD59-A6C34878D82A}">
                    <a16:rowId xmlns:a16="http://schemas.microsoft.com/office/drawing/2014/main" val="2090733828"/>
                  </a:ext>
                </a:extLst>
              </a:tr>
            </a:tbl>
          </a:graphicData>
        </a:graphic>
      </p:graphicFrame>
      <p:graphicFrame>
        <p:nvGraphicFramePr>
          <p:cNvPr id="15" name="Table 42">
            <a:extLst>
              <a:ext uri="{FF2B5EF4-FFF2-40B4-BE49-F238E27FC236}">
                <a16:creationId xmlns:a16="http://schemas.microsoft.com/office/drawing/2014/main" id="{88859E6A-93C7-0CBC-B826-CEAAD7C7A0BC}"/>
              </a:ext>
            </a:extLst>
          </p:cNvPr>
          <p:cNvGraphicFramePr>
            <a:graphicFrameLocks noGrp="1"/>
          </p:cNvGraphicFramePr>
          <p:nvPr>
            <p:extLst>
              <p:ext uri="{D42A27DB-BD31-4B8C-83A1-F6EECF244321}">
                <p14:modId xmlns:p14="http://schemas.microsoft.com/office/powerpoint/2010/main" val="280984159"/>
              </p:ext>
            </p:extLst>
          </p:nvPr>
        </p:nvGraphicFramePr>
        <p:xfrm>
          <a:off x="6555000" y="1976459"/>
          <a:ext cx="1034175"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44725">
                  <a:extLst>
                    <a:ext uri="{9D8B030D-6E8A-4147-A177-3AD203B41FA5}">
                      <a16:colId xmlns:a16="http://schemas.microsoft.com/office/drawing/2014/main" val="1207749984"/>
                    </a:ext>
                  </a:extLst>
                </a:gridCol>
                <a:gridCol w="344725">
                  <a:extLst>
                    <a:ext uri="{9D8B030D-6E8A-4147-A177-3AD203B41FA5}">
                      <a16:colId xmlns:a16="http://schemas.microsoft.com/office/drawing/2014/main" val="2901384851"/>
                    </a:ext>
                  </a:extLst>
                </a:gridCol>
                <a:gridCol w="344725">
                  <a:extLst>
                    <a:ext uri="{9D8B030D-6E8A-4147-A177-3AD203B41FA5}">
                      <a16:colId xmlns:a16="http://schemas.microsoft.com/office/drawing/2014/main" val="3153116082"/>
                    </a:ext>
                  </a:extLst>
                </a:gridCol>
              </a:tblGrid>
              <a:tr h="263160">
                <a:tc>
                  <a:txBody>
                    <a:bodyPr/>
                    <a:lstStyle/>
                    <a:p>
                      <a:pPr algn="ctr"/>
                      <a:r>
                        <a:rPr lang="en-US" sz="1400" b="1" dirty="0"/>
                        <a:t>4</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5812080"/>
                  </a:ext>
                </a:extLst>
              </a:tr>
              <a:tr h="263160">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586158494"/>
                  </a:ext>
                </a:extLst>
              </a:tr>
              <a:tr h="263160">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2090733828"/>
                  </a:ext>
                </a:extLst>
              </a:tr>
            </a:tbl>
          </a:graphicData>
        </a:graphic>
      </p:graphicFrame>
      <p:sp>
        <p:nvSpPr>
          <p:cNvPr id="17" name="TextBox 16">
            <a:extLst>
              <a:ext uri="{FF2B5EF4-FFF2-40B4-BE49-F238E27FC236}">
                <a16:creationId xmlns:a16="http://schemas.microsoft.com/office/drawing/2014/main" id="{C394B527-41D9-9F0A-96A2-397F42CDD686}"/>
              </a:ext>
            </a:extLst>
          </p:cNvPr>
          <p:cNvSpPr txBox="1"/>
          <p:nvPr/>
        </p:nvSpPr>
        <p:spPr>
          <a:xfrm>
            <a:off x="421253" y="1190570"/>
            <a:ext cx="8301494" cy="369332"/>
          </a:xfrm>
          <a:prstGeom prst="rect">
            <a:avLst/>
          </a:prstGeom>
          <a:noFill/>
        </p:spPr>
        <p:txBody>
          <a:bodyPr wrap="square">
            <a:spAutoFit/>
          </a:bodyPr>
          <a:lstStyle/>
          <a:p>
            <a:pPr indent="342900" algn="just"/>
            <a:r>
              <a:rPr lang="pt-PT" sz="1800" dirty="0">
                <a:cs typeface="Times New Roman"/>
              </a:rPr>
              <a:t>Sendo assim temos, para a primeira secção:</a:t>
            </a:r>
          </a:p>
        </p:txBody>
      </p:sp>
      <p:sp>
        <p:nvSpPr>
          <p:cNvPr id="18" name="TextBox 17">
            <a:extLst>
              <a:ext uri="{FF2B5EF4-FFF2-40B4-BE49-F238E27FC236}">
                <a16:creationId xmlns:a16="http://schemas.microsoft.com/office/drawing/2014/main" id="{B8713524-C385-4D87-B985-1BAE7502840F}"/>
              </a:ext>
            </a:extLst>
          </p:cNvPr>
          <p:cNvSpPr txBox="1"/>
          <p:nvPr/>
        </p:nvSpPr>
        <p:spPr>
          <a:xfrm>
            <a:off x="421253" y="3662652"/>
            <a:ext cx="8301494" cy="369332"/>
          </a:xfrm>
          <a:prstGeom prst="rect">
            <a:avLst/>
          </a:prstGeom>
          <a:noFill/>
        </p:spPr>
        <p:txBody>
          <a:bodyPr wrap="square">
            <a:spAutoFit/>
          </a:bodyPr>
          <a:lstStyle/>
          <a:p>
            <a:pPr indent="342900" algn="just"/>
            <a:r>
              <a:rPr lang="pt-PT" sz="1800" dirty="0">
                <a:cs typeface="Times New Roman"/>
              </a:rPr>
              <a:t>Seguindo o exemplo da primeira, </a:t>
            </a:r>
            <a:r>
              <a:rPr lang="pt-PT" dirty="0">
                <a:cs typeface="Times New Roman"/>
              </a:rPr>
              <a:t>para a </a:t>
            </a:r>
            <a:r>
              <a:rPr lang="pt-PT" sz="1800" dirty="0">
                <a:cs typeface="Times New Roman"/>
              </a:rPr>
              <a:t>segunda secção temos:</a:t>
            </a:r>
          </a:p>
        </p:txBody>
      </p:sp>
      <p:sp>
        <p:nvSpPr>
          <p:cNvPr id="19" name="Marcador de Posição de Conteúdo 2">
            <a:extLst>
              <a:ext uri="{FF2B5EF4-FFF2-40B4-BE49-F238E27FC236}">
                <a16:creationId xmlns:a16="http://schemas.microsoft.com/office/drawing/2014/main" id="{C4021B33-F0A7-DCEC-883F-F3A1201B61EA}"/>
              </a:ext>
            </a:extLst>
          </p:cNvPr>
          <p:cNvSpPr txBox="1">
            <a:spLocks/>
          </p:cNvSpPr>
          <p:nvPr/>
        </p:nvSpPr>
        <p:spPr>
          <a:xfrm>
            <a:off x="2215502" y="4828247"/>
            <a:ext cx="479292" cy="52779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3600" b="1" dirty="0"/>
              <a:t>*</a:t>
            </a:r>
          </a:p>
        </p:txBody>
      </p:sp>
      <p:cxnSp>
        <p:nvCxnSpPr>
          <p:cNvPr id="20" name="Straight Arrow Connector 19">
            <a:extLst>
              <a:ext uri="{FF2B5EF4-FFF2-40B4-BE49-F238E27FC236}">
                <a16:creationId xmlns:a16="http://schemas.microsoft.com/office/drawing/2014/main" id="{394FB648-ABE6-8E53-7841-7316946BDBDA}"/>
              </a:ext>
            </a:extLst>
          </p:cNvPr>
          <p:cNvCxnSpPr>
            <a:cxnSpLocks/>
          </p:cNvCxnSpPr>
          <p:nvPr/>
        </p:nvCxnSpPr>
        <p:spPr>
          <a:xfrm>
            <a:off x="3724276" y="5087404"/>
            <a:ext cx="7334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21" name="Table 42">
            <a:extLst>
              <a:ext uri="{FF2B5EF4-FFF2-40B4-BE49-F238E27FC236}">
                <a16:creationId xmlns:a16="http://schemas.microsoft.com/office/drawing/2014/main" id="{51E4832D-FEFF-0883-7E9B-2D1740DDA682}"/>
              </a:ext>
            </a:extLst>
          </p:cNvPr>
          <p:cNvGraphicFramePr>
            <a:graphicFrameLocks noGrp="1"/>
          </p:cNvGraphicFramePr>
          <p:nvPr>
            <p:extLst>
              <p:ext uri="{D42A27DB-BD31-4B8C-83A1-F6EECF244321}">
                <p14:modId xmlns:p14="http://schemas.microsoft.com/office/powerpoint/2010/main" val="3318673430"/>
              </p:ext>
            </p:extLst>
          </p:nvPr>
        </p:nvGraphicFramePr>
        <p:xfrm>
          <a:off x="4561739" y="4635342"/>
          <a:ext cx="1034175"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44725">
                  <a:extLst>
                    <a:ext uri="{9D8B030D-6E8A-4147-A177-3AD203B41FA5}">
                      <a16:colId xmlns:a16="http://schemas.microsoft.com/office/drawing/2014/main" val="1207749984"/>
                    </a:ext>
                  </a:extLst>
                </a:gridCol>
                <a:gridCol w="344725">
                  <a:extLst>
                    <a:ext uri="{9D8B030D-6E8A-4147-A177-3AD203B41FA5}">
                      <a16:colId xmlns:a16="http://schemas.microsoft.com/office/drawing/2014/main" val="2901384851"/>
                    </a:ext>
                  </a:extLst>
                </a:gridCol>
                <a:gridCol w="344725">
                  <a:extLst>
                    <a:ext uri="{9D8B030D-6E8A-4147-A177-3AD203B41FA5}">
                      <a16:colId xmlns:a16="http://schemas.microsoft.com/office/drawing/2014/main" val="3153116082"/>
                    </a:ext>
                  </a:extLst>
                </a:gridCol>
              </a:tblGrid>
              <a:tr h="263160">
                <a:tc>
                  <a:txBody>
                    <a:bodyPr/>
                    <a:lstStyle/>
                    <a:p>
                      <a:pPr algn="ctr"/>
                      <a:r>
                        <a:rPr lang="en-US" sz="1400" b="0" dirty="0"/>
                        <a:t>0</a:t>
                      </a:r>
                      <a:endParaRPr lang="pt-PT" sz="1400" b="0"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0" dirty="0"/>
                        <a:t>0</a:t>
                      </a:r>
                      <a:endParaRPr lang="pt-PT" sz="1400" b="0"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725812080"/>
                  </a:ext>
                </a:extLst>
              </a:tr>
              <a:tr h="263160">
                <a:tc>
                  <a:txBody>
                    <a:bodyPr/>
                    <a:lstStyle/>
                    <a:p>
                      <a:pPr algn="ctr"/>
                      <a:r>
                        <a:rPr lang="en-US" sz="1400" b="0" dirty="0"/>
                        <a:t>0</a:t>
                      </a:r>
                      <a:endParaRPr lang="pt-PT" sz="1400" b="0"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400" b="0" dirty="0"/>
                        <a:t>0</a:t>
                      </a:r>
                      <a:endParaRPr lang="pt-PT" sz="1400" b="0"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400" b="0" dirty="0"/>
                        <a:t>0</a:t>
                      </a:r>
                      <a:endParaRPr lang="pt-PT" sz="1400" b="0"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2586158494"/>
                  </a:ext>
                </a:extLst>
              </a:tr>
              <a:tr h="263160">
                <a:tc>
                  <a:txBody>
                    <a:bodyPr/>
                    <a:lstStyle/>
                    <a:p>
                      <a:pPr algn="ctr"/>
                      <a:r>
                        <a:rPr lang="en-US" sz="1400" b="0" dirty="0"/>
                        <a:t>0</a:t>
                      </a:r>
                      <a:endParaRPr lang="pt-PT" sz="1400" b="0" dirty="0"/>
                    </a:p>
                  </a:txBody>
                  <a:tcPr>
                    <a:solidFill>
                      <a:schemeClr val="accent2">
                        <a:lumMod val="40000"/>
                        <a:lumOff val="60000"/>
                      </a:schemeClr>
                    </a:solidFill>
                  </a:tcPr>
                </a:tc>
                <a:tc>
                  <a:txBody>
                    <a:bodyPr/>
                    <a:lstStyle/>
                    <a:p>
                      <a:pPr algn="ctr"/>
                      <a:r>
                        <a:rPr lang="en-US" sz="1400" b="0" dirty="0"/>
                        <a:t>0</a:t>
                      </a:r>
                      <a:endParaRPr lang="pt-PT" sz="1400" b="0" dirty="0"/>
                    </a:p>
                  </a:txBody>
                  <a:tcPr>
                    <a:solidFill>
                      <a:schemeClr val="accent2">
                        <a:lumMod val="40000"/>
                        <a:lumOff val="60000"/>
                      </a:schemeClr>
                    </a:solidFill>
                  </a:tcPr>
                </a:tc>
                <a:tc>
                  <a:txBody>
                    <a:bodyPr/>
                    <a:lstStyle/>
                    <a:p>
                      <a:pPr algn="ctr"/>
                      <a:r>
                        <a:rPr lang="en-US" sz="1400" b="1" dirty="0"/>
                        <a:t>1</a:t>
                      </a:r>
                      <a:endParaRPr lang="pt-PT" sz="1400" b="1" dirty="0"/>
                    </a:p>
                  </a:txBody>
                  <a:tcPr>
                    <a:solidFill>
                      <a:schemeClr val="accent2">
                        <a:lumMod val="40000"/>
                        <a:lumOff val="60000"/>
                      </a:schemeClr>
                    </a:solidFill>
                  </a:tcPr>
                </a:tc>
                <a:extLst>
                  <a:ext uri="{0D108BD9-81ED-4DB2-BD59-A6C34878D82A}">
                    <a16:rowId xmlns:a16="http://schemas.microsoft.com/office/drawing/2014/main" val="2090733828"/>
                  </a:ext>
                </a:extLst>
              </a:tr>
            </a:tbl>
          </a:graphicData>
        </a:graphic>
      </p:graphicFrame>
      <p:cxnSp>
        <p:nvCxnSpPr>
          <p:cNvPr id="22" name="Straight Arrow Connector 21">
            <a:extLst>
              <a:ext uri="{FF2B5EF4-FFF2-40B4-BE49-F238E27FC236}">
                <a16:creationId xmlns:a16="http://schemas.microsoft.com/office/drawing/2014/main" id="{AA85E1E0-D14A-066B-3D8B-1C8E34D89510}"/>
              </a:ext>
            </a:extLst>
          </p:cNvPr>
          <p:cNvCxnSpPr>
            <a:cxnSpLocks/>
          </p:cNvCxnSpPr>
          <p:nvPr/>
        </p:nvCxnSpPr>
        <p:spPr>
          <a:xfrm>
            <a:off x="5686426" y="5092542"/>
            <a:ext cx="7334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Marcador de Posição de Conteúdo 2">
            <a:extLst>
              <a:ext uri="{FF2B5EF4-FFF2-40B4-BE49-F238E27FC236}">
                <a16:creationId xmlns:a16="http://schemas.microsoft.com/office/drawing/2014/main" id="{0C302DF5-ADE2-DA10-F38B-385D0BC8DA57}"/>
              </a:ext>
            </a:extLst>
          </p:cNvPr>
          <p:cNvSpPr txBox="1">
            <a:spLocks/>
          </p:cNvSpPr>
          <p:nvPr/>
        </p:nvSpPr>
        <p:spPr>
          <a:xfrm>
            <a:off x="5644275" y="4733974"/>
            <a:ext cx="772334" cy="26372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400" b="1" dirty="0"/>
              <a:t>Soma</a:t>
            </a:r>
          </a:p>
        </p:txBody>
      </p:sp>
      <p:graphicFrame>
        <p:nvGraphicFramePr>
          <p:cNvPr id="24" name="Table 42">
            <a:extLst>
              <a:ext uri="{FF2B5EF4-FFF2-40B4-BE49-F238E27FC236}">
                <a16:creationId xmlns:a16="http://schemas.microsoft.com/office/drawing/2014/main" id="{E1134DCD-CB9D-20EE-441A-72FD0AF852F6}"/>
              </a:ext>
            </a:extLst>
          </p:cNvPr>
          <p:cNvGraphicFramePr>
            <a:graphicFrameLocks noGrp="1"/>
          </p:cNvGraphicFramePr>
          <p:nvPr>
            <p:extLst>
              <p:ext uri="{D42A27DB-BD31-4B8C-83A1-F6EECF244321}">
                <p14:modId xmlns:p14="http://schemas.microsoft.com/office/powerpoint/2010/main" val="1086592896"/>
              </p:ext>
            </p:extLst>
          </p:nvPr>
        </p:nvGraphicFramePr>
        <p:xfrm>
          <a:off x="1289342" y="4635342"/>
          <a:ext cx="880560"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93520">
                  <a:extLst>
                    <a:ext uri="{9D8B030D-6E8A-4147-A177-3AD203B41FA5}">
                      <a16:colId xmlns:a16="http://schemas.microsoft.com/office/drawing/2014/main" val="1207749984"/>
                    </a:ext>
                  </a:extLst>
                </a:gridCol>
                <a:gridCol w="293520">
                  <a:extLst>
                    <a:ext uri="{9D8B030D-6E8A-4147-A177-3AD203B41FA5}">
                      <a16:colId xmlns:a16="http://schemas.microsoft.com/office/drawing/2014/main" val="2901384851"/>
                    </a:ext>
                  </a:extLst>
                </a:gridCol>
                <a:gridCol w="293520">
                  <a:extLst>
                    <a:ext uri="{9D8B030D-6E8A-4147-A177-3AD203B41FA5}">
                      <a16:colId xmlns:a16="http://schemas.microsoft.com/office/drawing/2014/main" val="3153116082"/>
                    </a:ext>
                  </a:extLst>
                </a:gridCol>
              </a:tblGrid>
              <a:tr h="286237">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rgbClr val="C5E0B4"/>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C5E0B4"/>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C5E0B4"/>
                    </a:solidFill>
                  </a:tcPr>
                </a:tc>
                <a:extLst>
                  <a:ext uri="{0D108BD9-81ED-4DB2-BD59-A6C34878D82A}">
                    <a16:rowId xmlns:a16="http://schemas.microsoft.com/office/drawing/2014/main" val="2725812080"/>
                  </a:ext>
                </a:extLst>
              </a:tr>
              <a:tr h="286237">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C5E0B4"/>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C5E0B4"/>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C5E0B4"/>
                    </a:solidFill>
                  </a:tcPr>
                </a:tc>
                <a:extLst>
                  <a:ext uri="{0D108BD9-81ED-4DB2-BD59-A6C34878D82A}">
                    <a16:rowId xmlns:a16="http://schemas.microsoft.com/office/drawing/2014/main" val="2586158494"/>
                  </a:ext>
                </a:extLst>
              </a:tr>
              <a:tr h="286237">
                <a:tc>
                  <a:txBody>
                    <a:bodyPr/>
                    <a:lstStyle/>
                    <a:p>
                      <a:pPr algn="ctr"/>
                      <a:r>
                        <a:rPr lang="en-US" sz="1400" b="1" dirty="0"/>
                        <a:t>0</a:t>
                      </a:r>
                      <a:endParaRPr lang="pt-PT" sz="1400" b="1" dirty="0"/>
                    </a:p>
                  </a:txBody>
                  <a:tcPr>
                    <a:solidFill>
                      <a:srgbClr val="C5E0B4"/>
                    </a:solidFill>
                  </a:tcPr>
                </a:tc>
                <a:tc>
                  <a:txBody>
                    <a:bodyPr/>
                    <a:lstStyle/>
                    <a:p>
                      <a:pPr algn="ctr"/>
                      <a:r>
                        <a:rPr lang="en-US" sz="1400" b="1" dirty="0"/>
                        <a:t>0</a:t>
                      </a:r>
                      <a:endParaRPr lang="pt-PT" sz="1400" b="1" dirty="0"/>
                    </a:p>
                  </a:txBody>
                  <a:tcPr>
                    <a:solidFill>
                      <a:srgbClr val="C5E0B4"/>
                    </a:solidFill>
                  </a:tcPr>
                </a:tc>
                <a:tc>
                  <a:txBody>
                    <a:bodyPr/>
                    <a:lstStyle/>
                    <a:p>
                      <a:pPr algn="ctr"/>
                      <a:r>
                        <a:rPr lang="en-US" sz="1400" b="1" dirty="0"/>
                        <a:t>1</a:t>
                      </a:r>
                      <a:endParaRPr lang="pt-PT" sz="1400" b="1" dirty="0"/>
                    </a:p>
                  </a:txBody>
                  <a:tcPr>
                    <a:solidFill>
                      <a:srgbClr val="C5E0B4"/>
                    </a:solidFill>
                  </a:tcPr>
                </a:tc>
                <a:extLst>
                  <a:ext uri="{0D108BD9-81ED-4DB2-BD59-A6C34878D82A}">
                    <a16:rowId xmlns:a16="http://schemas.microsoft.com/office/drawing/2014/main" val="2090733828"/>
                  </a:ext>
                </a:extLst>
              </a:tr>
            </a:tbl>
          </a:graphicData>
        </a:graphic>
      </p:graphicFrame>
      <p:graphicFrame>
        <p:nvGraphicFramePr>
          <p:cNvPr id="25" name="Table 42">
            <a:extLst>
              <a:ext uri="{FF2B5EF4-FFF2-40B4-BE49-F238E27FC236}">
                <a16:creationId xmlns:a16="http://schemas.microsoft.com/office/drawing/2014/main" id="{C7D4ED6A-5A66-142F-69C7-336E9724D640}"/>
              </a:ext>
            </a:extLst>
          </p:cNvPr>
          <p:cNvGraphicFramePr>
            <a:graphicFrameLocks noGrp="1"/>
          </p:cNvGraphicFramePr>
          <p:nvPr>
            <p:extLst>
              <p:ext uri="{D42A27DB-BD31-4B8C-83A1-F6EECF244321}">
                <p14:modId xmlns:p14="http://schemas.microsoft.com/office/powerpoint/2010/main" val="581613732"/>
              </p:ext>
            </p:extLst>
          </p:nvPr>
        </p:nvGraphicFramePr>
        <p:xfrm>
          <a:off x="2707428" y="4635342"/>
          <a:ext cx="880560"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93520">
                  <a:extLst>
                    <a:ext uri="{9D8B030D-6E8A-4147-A177-3AD203B41FA5}">
                      <a16:colId xmlns:a16="http://schemas.microsoft.com/office/drawing/2014/main" val="1207749984"/>
                    </a:ext>
                  </a:extLst>
                </a:gridCol>
                <a:gridCol w="293520">
                  <a:extLst>
                    <a:ext uri="{9D8B030D-6E8A-4147-A177-3AD203B41FA5}">
                      <a16:colId xmlns:a16="http://schemas.microsoft.com/office/drawing/2014/main" val="2901384851"/>
                    </a:ext>
                  </a:extLst>
                </a:gridCol>
                <a:gridCol w="293520">
                  <a:extLst>
                    <a:ext uri="{9D8B030D-6E8A-4147-A177-3AD203B41FA5}">
                      <a16:colId xmlns:a16="http://schemas.microsoft.com/office/drawing/2014/main" val="3153116082"/>
                    </a:ext>
                  </a:extLst>
                </a:gridCol>
              </a:tblGrid>
              <a:tr h="286237">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25812080"/>
                  </a:ext>
                </a:extLst>
              </a:tr>
              <a:tr h="286237">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2586158494"/>
                  </a:ext>
                </a:extLst>
              </a:tr>
              <a:tr h="286237">
                <a:tc>
                  <a:txBody>
                    <a:bodyPr/>
                    <a:lstStyle/>
                    <a:p>
                      <a:pPr algn="ctr"/>
                      <a:r>
                        <a:rPr lang="en-US" sz="1400" b="1" dirty="0"/>
                        <a:t>1</a:t>
                      </a:r>
                      <a:endParaRPr lang="pt-PT" sz="1400" b="1" dirty="0"/>
                    </a:p>
                  </a:txBody>
                  <a:tcPr>
                    <a:solidFill>
                      <a:srgbClr val="FFFF00"/>
                    </a:solidFill>
                  </a:tcPr>
                </a:tc>
                <a:tc>
                  <a:txBody>
                    <a:bodyPr/>
                    <a:lstStyle/>
                    <a:p>
                      <a:pPr algn="ctr"/>
                      <a:r>
                        <a:rPr lang="en-US" sz="1400" b="1" dirty="0"/>
                        <a:t>0</a:t>
                      </a:r>
                      <a:endParaRPr lang="pt-PT" sz="1400" b="1" dirty="0"/>
                    </a:p>
                  </a:txBody>
                  <a:tcPr>
                    <a:solidFill>
                      <a:srgbClr val="FFFF00"/>
                    </a:solidFill>
                  </a:tcPr>
                </a:tc>
                <a:tc>
                  <a:txBody>
                    <a:bodyPr/>
                    <a:lstStyle/>
                    <a:p>
                      <a:pPr algn="ctr"/>
                      <a:r>
                        <a:rPr lang="en-US" sz="1400" b="1" dirty="0"/>
                        <a:t>1</a:t>
                      </a:r>
                      <a:endParaRPr lang="pt-PT" sz="1400" b="1" dirty="0"/>
                    </a:p>
                  </a:txBody>
                  <a:tcPr>
                    <a:solidFill>
                      <a:srgbClr val="FFFF00"/>
                    </a:solidFill>
                  </a:tcPr>
                </a:tc>
                <a:extLst>
                  <a:ext uri="{0D108BD9-81ED-4DB2-BD59-A6C34878D82A}">
                    <a16:rowId xmlns:a16="http://schemas.microsoft.com/office/drawing/2014/main" val="2090733828"/>
                  </a:ext>
                </a:extLst>
              </a:tr>
            </a:tbl>
          </a:graphicData>
        </a:graphic>
      </p:graphicFrame>
      <p:graphicFrame>
        <p:nvGraphicFramePr>
          <p:cNvPr id="26" name="Table 42">
            <a:extLst>
              <a:ext uri="{FF2B5EF4-FFF2-40B4-BE49-F238E27FC236}">
                <a16:creationId xmlns:a16="http://schemas.microsoft.com/office/drawing/2014/main" id="{AA0FCF24-37B1-E7C6-89A0-9C0DE09700E0}"/>
              </a:ext>
            </a:extLst>
          </p:cNvPr>
          <p:cNvGraphicFramePr>
            <a:graphicFrameLocks noGrp="1"/>
          </p:cNvGraphicFramePr>
          <p:nvPr>
            <p:extLst>
              <p:ext uri="{D42A27DB-BD31-4B8C-83A1-F6EECF244321}">
                <p14:modId xmlns:p14="http://schemas.microsoft.com/office/powerpoint/2010/main" val="4246917337"/>
              </p:ext>
            </p:extLst>
          </p:nvPr>
        </p:nvGraphicFramePr>
        <p:xfrm>
          <a:off x="6555000" y="4635342"/>
          <a:ext cx="1034175"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44725">
                  <a:extLst>
                    <a:ext uri="{9D8B030D-6E8A-4147-A177-3AD203B41FA5}">
                      <a16:colId xmlns:a16="http://schemas.microsoft.com/office/drawing/2014/main" val="1207749984"/>
                    </a:ext>
                  </a:extLst>
                </a:gridCol>
                <a:gridCol w="344725">
                  <a:extLst>
                    <a:ext uri="{9D8B030D-6E8A-4147-A177-3AD203B41FA5}">
                      <a16:colId xmlns:a16="http://schemas.microsoft.com/office/drawing/2014/main" val="2901384851"/>
                    </a:ext>
                  </a:extLst>
                </a:gridCol>
                <a:gridCol w="344725">
                  <a:extLst>
                    <a:ext uri="{9D8B030D-6E8A-4147-A177-3AD203B41FA5}">
                      <a16:colId xmlns:a16="http://schemas.microsoft.com/office/drawing/2014/main" val="3153116082"/>
                    </a:ext>
                  </a:extLst>
                </a:gridCol>
              </a:tblGrid>
              <a:tr h="263160">
                <a:tc>
                  <a:txBody>
                    <a:bodyPr/>
                    <a:lstStyle/>
                    <a:p>
                      <a:pPr algn="ctr"/>
                      <a:r>
                        <a:rPr lang="en-US" sz="1400" b="1" dirty="0"/>
                        <a:t>4</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5812080"/>
                  </a:ext>
                </a:extLst>
              </a:tr>
              <a:tr h="263160">
                <a:tc>
                  <a:txBody>
                    <a:bodyPr/>
                    <a:lstStyle/>
                    <a:p>
                      <a:pPr algn="ctr"/>
                      <a:r>
                        <a:rPr lang="en-US" sz="1400" b="1" dirty="0"/>
                        <a:t>2</a:t>
                      </a:r>
                      <a:endParaRPr lang="pt-PT" sz="14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586158494"/>
                  </a:ext>
                </a:extLst>
              </a:tr>
              <a:tr h="263160">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2090733828"/>
                  </a:ext>
                </a:extLst>
              </a:tr>
            </a:tbl>
          </a:graphicData>
        </a:graphic>
      </p:graphicFrame>
      <p:sp>
        <p:nvSpPr>
          <p:cNvPr id="2" name="Título 1">
            <a:extLst>
              <a:ext uri="{FF2B5EF4-FFF2-40B4-BE49-F238E27FC236}">
                <a16:creationId xmlns:a16="http://schemas.microsoft.com/office/drawing/2014/main" id="{B7480B2C-EF91-643F-2F3E-AF54BB4BCC44}"/>
              </a:ext>
            </a:extLst>
          </p:cNvPr>
          <p:cNvSpPr txBox="1">
            <a:spLocks/>
          </p:cNvSpPr>
          <p:nvPr/>
        </p:nvSpPr>
        <p:spPr>
          <a:xfrm>
            <a:off x="2857500" y="57344"/>
            <a:ext cx="4331731"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Filtros em Redes Convolucionais</a:t>
            </a:r>
            <a:endParaRPr lang="en-US" sz="2400" dirty="0">
              <a:solidFill>
                <a:schemeClr val="bg1"/>
              </a:solidFill>
              <a:cs typeface="Calibri"/>
            </a:endParaRPr>
          </a:p>
          <a:p>
            <a:pPr algn="ctr"/>
            <a:endParaRPr lang="pt-BR" sz="2400" b="1" dirty="0">
              <a:solidFill>
                <a:schemeClr val="bg1"/>
              </a:solidFill>
            </a:endParaRPr>
          </a:p>
        </p:txBody>
      </p:sp>
      <p:sp>
        <p:nvSpPr>
          <p:cNvPr id="4" name="CaixaDeTexto 3">
            <a:extLst>
              <a:ext uri="{FF2B5EF4-FFF2-40B4-BE49-F238E27FC236}">
                <a16:creationId xmlns:a16="http://schemas.microsoft.com/office/drawing/2014/main" id="{2274F485-86C0-749B-AAC3-7238D65CDE8B}"/>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67</a:t>
            </a:fld>
            <a:endParaRPr lang="pt-PT" dirty="0"/>
          </a:p>
        </p:txBody>
      </p:sp>
    </p:spTree>
    <p:extLst>
      <p:ext uri="{BB962C8B-B14F-4D97-AF65-F5344CB8AC3E}">
        <p14:creationId xmlns:p14="http://schemas.microsoft.com/office/powerpoint/2010/main" val="3566245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ção de Conteúdo 2">
            <a:extLst>
              <a:ext uri="{FF2B5EF4-FFF2-40B4-BE49-F238E27FC236}">
                <a16:creationId xmlns:a16="http://schemas.microsoft.com/office/drawing/2014/main" id="{ED6218A8-E26A-5B05-77D4-2B5FC8001089}"/>
              </a:ext>
            </a:extLst>
          </p:cNvPr>
          <p:cNvSpPr txBox="1">
            <a:spLocks/>
          </p:cNvSpPr>
          <p:nvPr/>
        </p:nvSpPr>
        <p:spPr>
          <a:xfrm>
            <a:off x="2226133" y="2352924"/>
            <a:ext cx="695325"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Entrada</a:t>
            </a:r>
          </a:p>
        </p:txBody>
      </p:sp>
      <p:sp>
        <p:nvSpPr>
          <p:cNvPr id="6" name="Marcador de Posição de Conteúdo 2">
            <a:extLst>
              <a:ext uri="{FF2B5EF4-FFF2-40B4-BE49-F238E27FC236}">
                <a16:creationId xmlns:a16="http://schemas.microsoft.com/office/drawing/2014/main" id="{17866284-616F-A126-4BF2-1211D37A9256}"/>
              </a:ext>
            </a:extLst>
          </p:cNvPr>
          <p:cNvSpPr txBox="1">
            <a:spLocks/>
          </p:cNvSpPr>
          <p:nvPr/>
        </p:nvSpPr>
        <p:spPr>
          <a:xfrm>
            <a:off x="4185832" y="2657725"/>
            <a:ext cx="704850"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Filtro</a:t>
            </a:r>
          </a:p>
        </p:txBody>
      </p:sp>
      <p:graphicFrame>
        <p:nvGraphicFramePr>
          <p:cNvPr id="7" name="Table 45">
            <a:extLst>
              <a:ext uri="{FF2B5EF4-FFF2-40B4-BE49-F238E27FC236}">
                <a16:creationId xmlns:a16="http://schemas.microsoft.com/office/drawing/2014/main" id="{1CCE05C4-4DDE-097D-0200-175E84164159}"/>
              </a:ext>
            </a:extLst>
          </p:cNvPr>
          <p:cNvGraphicFramePr>
            <a:graphicFrameLocks noGrp="1"/>
          </p:cNvGraphicFramePr>
          <p:nvPr>
            <p:extLst>
              <p:ext uri="{D42A27DB-BD31-4B8C-83A1-F6EECF244321}">
                <p14:modId xmlns:p14="http://schemas.microsoft.com/office/powerpoint/2010/main" val="1789642917"/>
              </p:ext>
            </p:extLst>
          </p:nvPr>
        </p:nvGraphicFramePr>
        <p:xfrm>
          <a:off x="1740679" y="2666999"/>
          <a:ext cx="1666235" cy="15240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33247">
                  <a:extLst>
                    <a:ext uri="{9D8B030D-6E8A-4147-A177-3AD203B41FA5}">
                      <a16:colId xmlns:a16="http://schemas.microsoft.com/office/drawing/2014/main" val="4178711224"/>
                    </a:ext>
                  </a:extLst>
                </a:gridCol>
                <a:gridCol w="333247">
                  <a:extLst>
                    <a:ext uri="{9D8B030D-6E8A-4147-A177-3AD203B41FA5}">
                      <a16:colId xmlns:a16="http://schemas.microsoft.com/office/drawing/2014/main" val="3608340611"/>
                    </a:ext>
                  </a:extLst>
                </a:gridCol>
                <a:gridCol w="333247">
                  <a:extLst>
                    <a:ext uri="{9D8B030D-6E8A-4147-A177-3AD203B41FA5}">
                      <a16:colId xmlns:a16="http://schemas.microsoft.com/office/drawing/2014/main" val="3647737145"/>
                    </a:ext>
                  </a:extLst>
                </a:gridCol>
                <a:gridCol w="333247">
                  <a:extLst>
                    <a:ext uri="{9D8B030D-6E8A-4147-A177-3AD203B41FA5}">
                      <a16:colId xmlns:a16="http://schemas.microsoft.com/office/drawing/2014/main" val="2748418915"/>
                    </a:ext>
                  </a:extLst>
                </a:gridCol>
                <a:gridCol w="333247">
                  <a:extLst>
                    <a:ext uri="{9D8B030D-6E8A-4147-A177-3AD203B41FA5}">
                      <a16:colId xmlns:a16="http://schemas.microsoft.com/office/drawing/2014/main" val="3517356795"/>
                    </a:ext>
                  </a:extLst>
                </a:gridCol>
              </a:tblGrid>
              <a:tr h="250028">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623577"/>
                  </a:ext>
                </a:extLst>
              </a:tr>
              <a:tr h="250028">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50395326"/>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extLst>
                  <a:ext uri="{0D108BD9-81ED-4DB2-BD59-A6C34878D82A}">
                    <a16:rowId xmlns:a16="http://schemas.microsoft.com/office/drawing/2014/main" val="1220898922"/>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extLst>
                  <a:ext uri="{0D108BD9-81ED-4DB2-BD59-A6C34878D82A}">
                    <a16:rowId xmlns:a16="http://schemas.microsoft.com/office/drawing/2014/main" val="3607813072"/>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extLst>
                  <a:ext uri="{0D108BD9-81ED-4DB2-BD59-A6C34878D82A}">
                    <a16:rowId xmlns:a16="http://schemas.microsoft.com/office/drawing/2014/main" val="401910261"/>
                  </a:ext>
                </a:extLst>
              </a:tr>
            </a:tbl>
          </a:graphicData>
        </a:graphic>
      </p:graphicFrame>
      <p:graphicFrame>
        <p:nvGraphicFramePr>
          <p:cNvPr id="8" name="Table 42">
            <a:extLst>
              <a:ext uri="{FF2B5EF4-FFF2-40B4-BE49-F238E27FC236}">
                <a16:creationId xmlns:a16="http://schemas.microsoft.com/office/drawing/2014/main" id="{604DA88C-7DC8-3F7E-CF4D-F3033F05F431}"/>
              </a:ext>
            </a:extLst>
          </p:cNvPr>
          <p:cNvGraphicFramePr>
            <a:graphicFrameLocks noGrp="1"/>
          </p:cNvGraphicFramePr>
          <p:nvPr>
            <p:extLst>
              <p:ext uri="{D42A27DB-BD31-4B8C-83A1-F6EECF244321}">
                <p14:modId xmlns:p14="http://schemas.microsoft.com/office/powerpoint/2010/main" val="1694493940"/>
              </p:ext>
            </p:extLst>
          </p:nvPr>
        </p:nvGraphicFramePr>
        <p:xfrm>
          <a:off x="4098035" y="2971800"/>
          <a:ext cx="880560"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93520">
                  <a:extLst>
                    <a:ext uri="{9D8B030D-6E8A-4147-A177-3AD203B41FA5}">
                      <a16:colId xmlns:a16="http://schemas.microsoft.com/office/drawing/2014/main" val="1207749984"/>
                    </a:ext>
                  </a:extLst>
                </a:gridCol>
                <a:gridCol w="293520">
                  <a:extLst>
                    <a:ext uri="{9D8B030D-6E8A-4147-A177-3AD203B41FA5}">
                      <a16:colId xmlns:a16="http://schemas.microsoft.com/office/drawing/2014/main" val="2901384851"/>
                    </a:ext>
                  </a:extLst>
                </a:gridCol>
                <a:gridCol w="293520">
                  <a:extLst>
                    <a:ext uri="{9D8B030D-6E8A-4147-A177-3AD203B41FA5}">
                      <a16:colId xmlns:a16="http://schemas.microsoft.com/office/drawing/2014/main" val="3153116082"/>
                    </a:ext>
                  </a:extLst>
                </a:gridCol>
              </a:tblGrid>
              <a:tr h="286237">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25812080"/>
                  </a:ext>
                </a:extLst>
              </a:tr>
              <a:tr h="286237">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2586158494"/>
                  </a:ext>
                </a:extLst>
              </a:tr>
              <a:tr h="286237">
                <a:tc>
                  <a:txBody>
                    <a:bodyPr/>
                    <a:lstStyle/>
                    <a:p>
                      <a:pPr algn="ctr"/>
                      <a:r>
                        <a:rPr lang="en-US" sz="1400" b="1" dirty="0"/>
                        <a:t>1</a:t>
                      </a:r>
                      <a:endParaRPr lang="pt-PT" sz="1400" b="1" dirty="0"/>
                    </a:p>
                  </a:txBody>
                  <a:tcPr>
                    <a:solidFill>
                      <a:srgbClr val="FFFF00"/>
                    </a:solidFill>
                  </a:tcPr>
                </a:tc>
                <a:tc>
                  <a:txBody>
                    <a:bodyPr/>
                    <a:lstStyle/>
                    <a:p>
                      <a:pPr algn="ctr"/>
                      <a:r>
                        <a:rPr lang="en-US" sz="1400" b="1" dirty="0"/>
                        <a:t>0</a:t>
                      </a:r>
                      <a:endParaRPr lang="pt-PT" sz="1400" b="1" dirty="0"/>
                    </a:p>
                  </a:txBody>
                  <a:tcPr>
                    <a:solidFill>
                      <a:srgbClr val="FFFF00"/>
                    </a:solidFill>
                  </a:tcPr>
                </a:tc>
                <a:tc>
                  <a:txBody>
                    <a:bodyPr/>
                    <a:lstStyle/>
                    <a:p>
                      <a:pPr algn="ctr"/>
                      <a:r>
                        <a:rPr lang="en-US" sz="1400" b="1" dirty="0"/>
                        <a:t>1</a:t>
                      </a:r>
                      <a:endParaRPr lang="pt-PT" sz="1400" b="1" dirty="0"/>
                    </a:p>
                  </a:txBody>
                  <a:tcPr>
                    <a:solidFill>
                      <a:srgbClr val="FFFF00"/>
                    </a:solidFill>
                  </a:tcPr>
                </a:tc>
                <a:extLst>
                  <a:ext uri="{0D108BD9-81ED-4DB2-BD59-A6C34878D82A}">
                    <a16:rowId xmlns:a16="http://schemas.microsoft.com/office/drawing/2014/main" val="2090733828"/>
                  </a:ext>
                </a:extLst>
              </a:tr>
            </a:tbl>
          </a:graphicData>
        </a:graphic>
      </p:graphicFrame>
      <p:sp>
        <p:nvSpPr>
          <p:cNvPr id="9" name="TextBox 8">
            <a:extLst>
              <a:ext uri="{FF2B5EF4-FFF2-40B4-BE49-F238E27FC236}">
                <a16:creationId xmlns:a16="http://schemas.microsoft.com/office/drawing/2014/main" id="{422D69FF-593B-4636-E79D-94377DCD41D7}"/>
              </a:ext>
            </a:extLst>
          </p:cNvPr>
          <p:cNvSpPr txBox="1"/>
          <p:nvPr/>
        </p:nvSpPr>
        <p:spPr>
          <a:xfrm>
            <a:off x="421253" y="1387258"/>
            <a:ext cx="8301494" cy="646331"/>
          </a:xfrm>
          <a:prstGeom prst="rect">
            <a:avLst/>
          </a:prstGeom>
          <a:noFill/>
        </p:spPr>
        <p:txBody>
          <a:bodyPr wrap="square">
            <a:spAutoFit/>
          </a:bodyPr>
          <a:lstStyle/>
          <a:p>
            <a:pPr indent="284163" algn="just"/>
            <a:r>
              <a:rPr lang="pt-PT" sz="1800" dirty="0">
                <a:cs typeface="Times New Roman"/>
              </a:rPr>
              <a:t>Ao realizarmos a mesma operação para todas as secções, temos como resultado final a seguinte matriz de saída (mapa de recursos):</a:t>
            </a:r>
          </a:p>
        </p:txBody>
      </p:sp>
      <p:graphicFrame>
        <p:nvGraphicFramePr>
          <p:cNvPr id="10" name="Table 42">
            <a:extLst>
              <a:ext uri="{FF2B5EF4-FFF2-40B4-BE49-F238E27FC236}">
                <a16:creationId xmlns:a16="http://schemas.microsoft.com/office/drawing/2014/main" id="{584EA062-32B2-DF9C-6F16-8CB22A37FD34}"/>
              </a:ext>
            </a:extLst>
          </p:cNvPr>
          <p:cNvGraphicFramePr>
            <a:graphicFrameLocks noGrp="1"/>
          </p:cNvGraphicFramePr>
          <p:nvPr>
            <p:extLst>
              <p:ext uri="{D42A27DB-BD31-4B8C-83A1-F6EECF244321}">
                <p14:modId xmlns:p14="http://schemas.microsoft.com/office/powerpoint/2010/main" val="605192777"/>
              </p:ext>
            </p:extLst>
          </p:nvPr>
        </p:nvGraphicFramePr>
        <p:xfrm>
          <a:off x="6155056" y="2971799"/>
          <a:ext cx="1034175"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44725">
                  <a:extLst>
                    <a:ext uri="{9D8B030D-6E8A-4147-A177-3AD203B41FA5}">
                      <a16:colId xmlns:a16="http://schemas.microsoft.com/office/drawing/2014/main" val="1207749984"/>
                    </a:ext>
                  </a:extLst>
                </a:gridCol>
                <a:gridCol w="344725">
                  <a:extLst>
                    <a:ext uri="{9D8B030D-6E8A-4147-A177-3AD203B41FA5}">
                      <a16:colId xmlns:a16="http://schemas.microsoft.com/office/drawing/2014/main" val="2901384851"/>
                    </a:ext>
                  </a:extLst>
                </a:gridCol>
                <a:gridCol w="344725">
                  <a:extLst>
                    <a:ext uri="{9D8B030D-6E8A-4147-A177-3AD203B41FA5}">
                      <a16:colId xmlns:a16="http://schemas.microsoft.com/office/drawing/2014/main" val="3153116082"/>
                    </a:ext>
                  </a:extLst>
                </a:gridCol>
              </a:tblGrid>
              <a:tr h="263160">
                <a:tc>
                  <a:txBody>
                    <a:bodyPr/>
                    <a:lstStyle/>
                    <a:p>
                      <a:pPr algn="ctr"/>
                      <a:r>
                        <a:rPr lang="en-US" sz="1400" b="1" dirty="0"/>
                        <a:t>4</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a:t>3</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a:t>4</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725812080"/>
                  </a:ext>
                </a:extLst>
              </a:tr>
              <a:tr h="263160">
                <a:tc>
                  <a:txBody>
                    <a:bodyPr/>
                    <a:lstStyle/>
                    <a:p>
                      <a:pPr algn="ctr"/>
                      <a:r>
                        <a:rPr lang="en-US" sz="1400" b="1" dirty="0"/>
                        <a:t>2</a:t>
                      </a:r>
                      <a:endParaRPr lang="pt-PT" sz="14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400" b="1" dirty="0"/>
                        <a:t>4</a:t>
                      </a:r>
                      <a:endParaRPr lang="pt-PT" sz="14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400" b="1" dirty="0"/>
                        <a:t>3</a:t>
                      </a:r>
                      <a:endParaRPr lang="pt-PT" sz="14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2586158494"/>
                  </a:ext>
                </a:extLst>
              </a:tr>
              <a:tr h="263160">
                <a:tc>
                  <a:txBody>
                    <a:bodyPr/>
                    <a:lstStyle/>
                    <a:p>
                      <a:pPr algn="ctr"/>
                      <a:r>
                        <a:rPr lang="en-US" sz="1400" b="1" dirty="0"/>
                        <a:t>2</a:t>
                      </a:r>
                      <a:endParaRPr lang="pt-PT" sz="1400" b="1" dirty="0"/>
                    </a:p>
                  </a:txBody>
                  <a:tcPr>
                    <a:solidFill>
                      <a:schemeClr val="accent2">
                        <a:lumMod val="40000"/>
                        <a:lumOff val="60000"/>
                      </a:schemeClr>
                    </a:solidFill>
                  </a:tcPr>
                </a:tc>
                <a:tc>
                  <a:txBody>
                    <a:bodyPr/>
                    <a:lstStyle/>
                    <a:p>
                      <a:pPr algn="ctr"/>
                      <a:r>
                        <a:rPr lang="en-US" sz="1400" b="1" dirty="0"/>
                        <a:t>3</a:t>
                      </a:r>
                      <a:endParaRPr lang="pt-PT" sz="1400" b="1" dirty="0"/>
                    </a:p>
                  </a:txBody>
                  <a:tcPr>
                    <a:solidFill>
                      <a:schemeClr val="accent2">
                        <a:lumMod val="40000"/>
                        <a:lumOff val="60000"/>
                      </a:schemeClr>
                    </a:solidFill>
                  </a:tcPr>
                </a:tc>
                <a:tc>
                  <a:txBody>
                    <a:bodyPr/>
                    <a:lstStyle/>
                    <a:p>
                      <a:pPr algn="ctr"/>
                      <a:r>
                        <a:rPr lang="en-US" sz="1400" b="1" dirty="0"/>
                        <a:t>4</a:t>
                      </a:r>
                      <a:endParaRPr lang="pt-PT" sz="1400" b="1" dirty="0"/>
                    </a:p>
                  </a:txBody>
                  <a:tcPr>
                    <a:solidFill>
                      <a:schemeClr val="accent2">
                        <a:lumMod val="40000"/>
                        <a:lumOff val="60000"/>
                      </a:schemeClr>
                    </a:solidFill>
                  </a:tcPr>
                </a:tc>
                <a:extLst>
                  <a:ext uri="{0D108BD9-81ED-4DB2-BD59-A6C34878D82A}">
                    <a16:rowId xmlns:a16="http://schemas.microsoft.com/office/drawing/2014/main" val="2090733828"/>
                  </a:ext>
                </a:extLst>
              </a:tr>
            </a:tbl>
          </a:graphicData>
        </a:graphic>
      </p:graphicFrame>
      <p:cxnSp>
        <p:nvCxnSpPr>
          <p:cNvPr id="11" name="Straight Arrow Connector 10">
            <a:extLst>
              <a:ext uri="{FF2B5EF4-FFF2-40B4-BE49-F238E27FC236}">
                <a16:creationId xmlns:a16="http://schemas.microsoft.com/office/drawing/2014/main" id="{44274A95-318E-8BF8-C43E-91D875DFD601}"/>
              </a:ext>
            </a:extLst>
          </p:cNvPr>
          <p:cNvCxnSpPr>
            <a:cxnSpLocks/>
          </p:cNvCxnSpPr>
          <p:nvPr/>
        </p:nvCxnSpPr>
        <p:spPr>
          <a:xfrm>
            <a:off x="5165437" y="3428999"/>
            <a:ext cx="7334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Marcador de Posição de Conteúdo 2">
            <a:extLst>
              <a:ext uri="{FF2B5EF4-FFF2-40B4-BE49-F238E27FC236}">
                <a16:creationId xmlns:a16="http://schemas.microsoft.com/office/drawing/2014/main" id="{3D70584F-17F6-8C05-A6AD-F2A9C15BC0FE}"/>
              </a:ext>
            </a:extLst>
          </p:cNvPr>
          <p:cNvSpPr txBox="1">
            <a:spLocks/>
          </p:cNvSpPr>
          <p:nvPr/>
        </p:nvSpPr>
        <p:spPr>
          <a:xfrm>
            <a:off x="3555052" y="3165101"/>
            <a:ext cx="479292" cy="52779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3600" b="1" dirty="0"/>
              <a:t>*</a:t>
            </a:r>
          </a:p>
        </p:txBody>
      </p:sp>
      <p:sp>
        <p:nvSpPr>
          <p:cNvPr id="13" name="Marcador de Posição de Conteúdo 2">
            <a:extLst>
              <a:ext uri="{FF2B5EF4-FFF2-40B4-BE49-F238E27FC236}">
                <a16:creationId xmlns:a16="http://schemas.microsoft.com/office/drawing/2014/main" id="{E3E0840F-B85B-5452-F6A8-C3EFC7B8BE05}"/>
              </a:ext>
            </a:extLst>
          </p:cNvPr>
          <p:cNvSpPr txBox="1">
            <a:spLocks/>
          </p:cNvSpPr>
          <p:nvPr/>
        </p:nvSpPr>
        <p:spPr>
          <a:xfrm>
            <a:off x="6319718" y="2657724"/>
            <a:ext cx="704850"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Saída</a:t>
            </a:r>
          </a:p>
        </p:txBody>
      </p:sp>
      <p:sp>
        <p:nvSpPr>
          <p:cNvPr id="14" name="TextBox 13">
            <a:extLst>
              <a:ext uri="{FF2B5EF4-FFF2-40B4-BE49-F238E27FC236}">
                <a16:creationId xmlns:a16="http://schemas.microsoft.com/office/drawing/2014/main" id="{DDAEB5A3-A81A-B78D-60D5-1E2899CF0FE7}"/>
              </a:ext>
            </a:extLst>
          </p:cNvPr>
          <p:cNvSpPr txBox="1"/>
          <p:nvPr/>
        </p:nvSpPr>
        <p:spPr>
          <a:xfrm>
            <a:off x="421253" y="4928766"/>
            <a:ext cx="8301494" cy="646331"/>
          </a:xfrm>
          <a:prstGeom prst="rect">
            <a:avLst/>
          </a:prstGeom>
          <a:noFill/>
        </p:spPr>
        <p:txBody>
          <a:bodyPr wrap="square">
            <a:spAutoFit/>
          </a:bodyPr>
          <a:lstStyle/>
          <a:p>
            <a:pPr indent="284163" algn="just"/>
            <a:r>
              <a:rPr lang="pt-PT" sz="1800" dirty="0"/>
              <a:t>Durante a retropropagação, tal como se fossem pesos, os valores do filtro são atualizados para minimização dos erros.</a:t>
            </a:r>
          </a:p>
        </p:txBody>
      </p:sp>
      <p:sp>
        <p:nvSpPr>
          <p:cNvPr id="2" name="Título 1">
            <a:extLst>
              <a:ext uri="{FF2B5EF4-FFF2-40B4-BE49-F238E27FC236}">
                <a16:creationId xmlns:a16="http://schemas.microsoft.com/office/drawing/2014/main" id="{EA63EA01-67F1-7E3E-738B-486282613EBF}"/>
              </a:ext>
            </a:extLst>
          </p:cNvPr>
          <p:cNvSpPr txBox="1">
            <a:spLocks/>
          </p:cNvSpPr>
          <p:nvPr/>
        </p:nvSpPr>
        <p:spPr>
          <a:xfrm>
            <a:off x="2857500" y="57344"/>
            <a:ext cx="4331731"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Filtros em Redes Convolucionais</a:t>
            </a:r>
            <a:endParaRPr lang="en-US" sz="2400" dirty="0">
              <a:solidFill>
                <a:schemeClr val="bg1"/>
              </a:solidFill>
              <a:cs typeface="Calibri"/>
            </a:endParaRPr>
          </a:p>
          <a:p>
            <a:pPr algn="ctr"/>
            <a:endParaRPr lang="pt-BR" sz="2400" b="1" dirty="0">
              <a:solidFill>
                <a:schemeClr val="bg1"/>
              </a:solidFill>
            </a:endParaRPr>
          </a:p>
        </p:txBody>
      </p:sp>
      <p:sp>
        <p:nvSpPr>
          <p:cNvPr id="4" name="CaixaDeTexto 3">
            <a:extLst>
              <a:ext uri="{FF2B5EF4-FFF2-40B4-BE49-F238E27FC236}">
                <a16:creationId xmlns:a16="http://schemas.microsoft.com/office/drawing/2014/main" id="{0A0B46F6-5635-0C82-542E-101F7AF673BB}"/>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68</a:t>
            </a:fld>
            <a:endParaRPr lang="pt-PT" dirty="0"/>
          </a:p>
        </p:txBody>
      </p:sp>
    </p:spTree>
    <p:extLst>
      <p:ext uri="{BB962C8B-B14F-4D97-AF65-F5344CB8AC3E}">
        <p14:creationId xmlns:p14="http://schemas.microsoft.com/office/powerpoint/2010/main" val="13331932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EF9F290-7719-BBDC-AE0A-F9481118F46D}"/>
              </a:ext>
            </a:extLst>
          </p:cNvPr>
          <p:cNvSpPr txBox="1">
            <a:spLocks/>
          </p:cNvSpPr>
          <p:nvPr/>
        </p:nvSpPr>
        <p:spPr>
          <a:xfrm>
            <a:off x="2857500" y="57344"/>
            <a:ext cx="467106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Mapas de Recursos (Feature Maps)</a:t>
            </a:r>
            <a:endParaRPr lang="en-US" sz="2400" dirty="0">
              <a:solidFill>
                <a:schemeClr val="bg1"/>
              </a:solidFill>
              <a:cs typeface="Calibri"/>
            </a:endParaRPr>
          </a:p>
          <a:p>
            <a:pPr algn="ctr"/>
            <a:endParaRPr lang="pt-BR" sz="2400" b="1" dirty="0">
              <a:solidFill>
                <a:schemeClr val="bg1"/>
              </a:solidFill>
            </a:endParaRPr>
          </a:p>
        </p:txBody>
      </p:sp>
      <p:sp>
        <p:nvSpPr>
          <p:cNvPr id="5" name="TextBox 4">
            <a:extLst>
              <a:ext uri="{FF2B5EF4-FFF2-40B4-BE49-F238E27FC236}">
                <a16:creationId xmlns:a16="http://schemas.microsoft.com/office/drawing/2014/main" id="{940E0257-76B3-8EEC-052E-8D1208E1E73E}"/>
              </a:ext>
            </a:extLst>
          </p:cNvPr>
          <p:cNvSpPr txBox="1"/>
          <p:nvPr/>
        </p:nvSpPr>
        <p:spPr>
          <a:xfrm>
            <a:off x="421253" y="1065680"/>
            <a:ext cx="8301494" cy="1477328"/>
          </a:xfrm>
          <a:prstGeom prst="rect">
            <a:avLst/>
          </a:prstGeom>
          <a:noFill/>
        </p:spPr>
        <p:txBody>
          <a:bodyPr wrap="square">
            <a:spAutoFit/>
          </a:bodyPr>
          <a:lstStyle/>
          <a:p>
            <a:pPr indent="284163" algn="just"/>
            <a:r>
              <a:rPr lang="pt-PT" sz="1800" dirty="0">
                <a:cs typeface="Times New Roman"/>
              </a:rPr>
              <a:t>Os mapas de recursos são as matrizes obtidas aplicando os filtros imagem de entrada ou à saída do mapa de recursos das camadas anteriores.</a:t>
            </a:r>
          </a:p>
          <a:p>
            <a:pPr indent="284163" algn="just"/>
            <a:endParaRPr lang="pt-PT" sz="1800" dirty="0">
              <a:cs typeface="Times New Roman"/>
            </a:endParaRPr>
          </a:p>
          <a:p>
            <a:pPr indent="284163" algn="just"/>
            <a:r>
              <a:rPr lang="pt-PT" sz="1800" dirty="0">
                <a:cs typeface="Times New Roman"/>
              </a:rPr>
              <a:t>Aproveitando o exemplo anterior</a:t>
            </a:r>
            <a:r>
              <a:rPr lang="pt-PT" dirty="0">
                <a:cs typeface="Times New Roman"/>
              </a:rPr>
              <a:t>, a matriz a que se chamou saída, é o nosso mapa de recursos obtido aplicando o filtro à nossa matriz de entrada:</a:t>
            </a:r>
            <a:endParaRPr lang="pt-PT" sz="1800" dirty="0">
              <a:cs typeface="Times New Roman"/>
            </a:endParaRPr>
          </a:p>
        </p:txBody>
      </p:sp>
      <p:sp>
        <p:nvSpPr>
          <p:cNvPr id="8" name="Marcador de Posição de Conteúdo 2">
            <a:extLst>
              <a:ext uri="{FF2B5EF4-FFF2-40B4-BE49-F238E27FC236}">
                <a16:creationId xmlns:a16="http://schemas.microsoft.com/office/drawing/2014/main" id="{6BC2BEC3-795A-DFEE-9C92-57D2E3236086}"/>
              </a:ext>
            </a:extLst>
          </p:cNvPr>
          <p:cNvSpPr txBox="1">
            <a:spLocks/>
          </p:cNvSpPr>
          <p:nvPr/>
        </p:nvSpPr>
        <p:spPr>
          <a:xfrm>
            <a:off x="2063573" y="2721106"/>
            <a:ext cx="695325"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Entrada</a:t>
            </a:r>
          </a:p>
        </p:txBody>
      </p:sp>
      <p:sp>
        <p:nvSpPr>
          <p:cNvPr id="9" name="Marcador de Posição de Conteúdo 2">
            <a:extLst>
              <a:ext uri="{FF2B5EF4-FFF2-40B4-BE49-F238E27FC236}">
                <a16:creationId xmlns:a16="http://schemas.microsoft.com/office/drawing/2014/main" id="{1C55F5F8-D076-78DA-8248-AF037EA6D653}"/>
              </a:ext>
            </a:extLst>
          </p:cNvPr>
          <p:cNvSpPr txBox="1">
            <a:spLocks/>
          </p:cNvSpPr>
          <p:nvPr/>
        </p:nvSpPr>
        <p:spPr>
          <a:xfrm>
            <a:off x="4023272" y="3025907"/>
            <a:ext cx="704850"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Filtro</a:t>
            </a:r>
          </a:p>
        </p:txBody>
      </p:sp>
      <p:graphicFrame>
        <p:nvGraphicFramePr>
          <p:cNvPr id="10" name="Table 45">
            <a:extLst>
              <a:ext uri="{FF2B5EF4-FFF2-40B4-BE49-F238E27FC236}">
                <a16:creationId xmlns:a16="http://schemas.microsoft.com/office/drawing/2014/main" id="{DED83837-3F13-AD94-D735-A0855939DE8E}"/>
              </a:ext>
            </a:extLst>
          </p:cNvPr>
          <p:cNvGraphicFramePr>
            <a:graphicFrameLocks noGrp="1"/>
          </p:cNvGraphicFramePr>
          <p:nvPr>
            <p:extLst>
              <p:ext uri="{D42A27DB-BD31-4B8C-83A1-F6EECF244321}">
                <p14:modId xmlns:p14="http://schemas.microsoft.com/office/powerpoint/2010/main" val="4255156603"/>
              </p:ext>
            </p:extLst>
          </p:nvPr>
        </p:nvGraphicFramePr>
        <p:xfrm>
          <a:off x="1578119" y="3035181"/>
          <a:ext cx="1666235" cy="15240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33247">
                  <a:extLst>
                    <a:ext uri="{9D8B030D-6E8A-4147-A177-3AD203B41FA5}">
                      <a16:colId xmlns:a16="http://schemas.microsoft.com/office/drawing/2014/main" val="4178711224"/>
                    </a:ext>
                  </a:extLst>
                </a:gridCol>
                <a:gridCol w="333247">
                  <a:extLst>
                    <a:ext uri="{9D8B030D-6E8A-4147-A177-3AD203B41FA5}">
                      <a16:colId xmlns:a16="http://schemas.microsoft.com/office/drawing/2014/main" val="3608340611"/>
                    </a:ext>
                  </a:extLst>
                </a:gridCol>
                <a:gridCol w="333247">
                  <a:extLst>
                    <a:ext uri="{9D8B030D-6E8A-4147-A177-3AD203B41FA5}">
                      <a16:colId xmlns:a16="http://schemas.microsoft.com/office/drawing/2014/main" val="3647737145"/>
                    </a:ext>
                  </a:extLst>
                </a:gridCol>
                <a:gridCol w="333247">
                  <a:extLst>
                    <a:ext uri="{9D8B030D-6E8A-4147-A177-3AD203B41FA5}">
                      <a16:colId xmlns:a16="http://schemas.microsoft.com/office/drawing/2014/main" val="2748418915"/>
                    </a:ext>
                  </a:extLst>
                </a:gridCol>
                <a:gridCol w="333247">
                  <a:extLst>
                    <a:ext uri="{9D8B030D-6E8A-4147-A177-3AD203B41FA5}">
                      <a16:colId xmlns:a16="http://schemas.microsoft.com/office/drawing/2014/main" val="3517356795"/>
                    </a:ext>
                  </a:extLst>
                </a:gridCol>
              </a:tblGrid>
              <a:tr h="250028">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623577"/>
                  </a:ext>
                </a:extLst>
              </a:tr>
              <a:tr h="250028">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50395326"/>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extLst>
                  <a:ext uri="{0D108BD9-81ED-4DB2-BD59-A6C34878D82A}">
                    <a16:rowId xmlns:a16="http://schemas.microsoft.com/office/drawing/2014/main" val="1220898922"/>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extLst>
                  <a:ext uri="{0D108BD9-81ED-4DB2-BD59-A6C34878D82A}">
                    <a16:rowId xmlns:a16="http://schemas.microsoft.com/office/drawing/2014/main" val="3607813072"/>
                  </a:ext>
                </a:extLst>
              </a:tr>
              <a:tr h="250028">
                <a:tc>
                  <a:txBody>
                    <a:bodyPr/>
                    <a:lstStyle/>
                    <a:p>
                      <a:pPr algn="ctr"/>
                      <a:r>
                        <a:rPr lang="en-US" sz="1400" b="1" dirty="0"/>
                        <a:t>0</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1</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tc>
                  <a:txBody>
                    <a:bodyPr/>
                    <a:lstStyle/>
                    <a:p>
                      <a:pPr algn="ctr"/>
                      <a:r>
                        <a:rPr lang="en-US" sz="1400" b="1" dirty="0"/>
                        <a:t>0</a:t>
                      </a:r>
                      <a:endParaRPr lang="pt-PT" sz="1400" b="1" dirty="0"/>
                    </a:p>
                  </a:txBody>
                  <a:tcPr>
                    <a:solidFill>
                      <a:schemeClr val="bg1"/>
                    </a:solidFill>
                  </a:tcPr>
                </a:tc>
                <a:extLst>
                  <a:ext uri="{0D108BD9-81ED-4DB2-BD59-A6C34878D82A}">
                    <a16:rowId xmlns:a16="http://schemas.microsoft.com/office/drawing/2014/main" val="401910261"/>
                  </a:ext>
                </a:extLst>
              </a:tr>
            </a:tbl>
          </a:graphicData>
        </a:graphic>
      </p:graphicFrame>
      <p:graphicFrame>
        <p:nvGraphicFramePr>
          <p:cNvPr id="11" name="Table 42">
            <a:extLst>
              <a:ext uri="{FF2B5EF4-FFF2-40B4-BE49-F238E27FC236}">
                <a16:creationId xmlns:a16="http://schemas.microsoft.com/office/drawing/2014/main" id="{6092CBDF-965C-778B-7076-BC087DDB4B15}"/>
              </a:ext>
            </a:extLst>
          </p:cNvPr>
          <p:cNvGraphicFramePr>
            <a:graphicFrameLocks noGrp="1"/>
          </p:cNvGraphicFramePr>
          <p:nvPr>
            <p:extLst>
              <p:ext uri="{D42A27DB-BD31-4B8C-83A1-F6EECF244321}">
                <p14:modId xmlns:p14="http://schemas.microsoft.com/office/powerpoint/2010/main" val="4213653796"/>
              </p:ext>
            </p:extLst>
          </p:nvPr>
        </p:nvGraphicFramePr>
        <p:xfrm>
          <a:off x="3935475" y="3339982"/>
          <a:ext cx="880560"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93520">
                  <a:extLst>
                    <a:ext uri="{9D8B030D-6E8A-4147-A177-3AD203B41FA5}">
                      <a16:colId xmlns:a16="http://schemas.microsoft.com/office/drawing/2014/main" val="1207749984"/>
                    </a:ext>
                  </a:extLst>
                </a:gridCol>
                <a:gridCol w="293520">
                  <a:extLst>
                    <a:ext uri="{9D8B030D-6E8A-4147-A177-3AD203B41FA5}">
                      <a16:colId xmlns:a16="http://schemas.microsoft.com/office/drawing/2014/main" val="2901384851"/>
                    </a:ext>
                  </a:extLst>
                </a:gridCol>
                <a:gridCol w="293520">
                  <a:extLst>
                    <a:ext uri="{9D8B030D-6E8A-4147-A177-3AD203B41FA5}">
                      <a16:colId xmlns:a16="http://schemas.microsoft.com/office/drawing/2014/main" val="3153116082"/>
                    </a:ext>
                  </a:extLst>
                </a:gridCol>
              </a:tblGrid>
              <a:tr h="286237">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0</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400" b="1" dirty="0"/>
                        <a:t>1</a:t>
                      </a:r>
                      <a:endParaRPr lang="pt-PT" sz="1400" b="1" dirty="0"/>
                    </a:p>
                  </a:txBody>
                  <a:tcPr>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25812080"/>
                  </a:ext>
                </a:extLst>
              </a:tr>
              <a:tr h="286237">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1</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tc>
                  <a:txBody>
                    <a:bodyPr/>
                    <a:lstStyle/>
                    <a:p>
                      <a:pPr algn="ctr"/>
                      <a:r>
                        <a:rPr lang="en-US" sz="1400" b="1" dirty="0"/>
                        <a:t>0</a:t>
                      </a:r>
                      <a:endParaRPr lang="pt-PT" sz="1400" b="1" dirty="0"/>
                    </a:p>
                  </a:txBody>
                  <a:tcPr>
                    <a:lnT w="12700" cap="flat" cmpd="sng" algn="ctr">
                      <a:solidFill>
                        <a:schemeClr val="tx1"/>
                      </a:solidFill>
                      <a:prstDash val="solid"/>
                      <a:round/>
                      <a:headEnd type="none" w="med" len="med"/>
                      <a:tailEnd type="none" w="med" len="med"/>
                    </a:lnT>
                    <a:solidFill>
                      <a:srgbClr val="FFFF00"/>
                    </a:solidFill>
                  </a:tcPr>
                </a:tc>
                <a:extLst>
                  <a:ext uri="{0D108BD9-81ED-4DB2-BD59-A6C34878D82A}">
                    <a16:rowId xmlns:a16="http://schemas.microsoft.com/office/drawing/2014/main" val="2586158494"/>
                  </a:ext>
                </a:extLst>
              </a:tr>
              <a:tr h="286237">
                <a:tc>
                  <a:txBody>
                    <a:bodyPr/>
                    <a:lstStyle/>
                    <a:p>
                      <a:pPr algn="ctr"/>
                      <a:r>
                        <a:rPr lang="en-US" sz="1400" b="1" dirty="0"/>
                        <a:t>1</a:t>
                      </a:r>
                      <a:endParaRPr lang="pt-PT" sz="1400" b="1" dirty="0"/>
                    </a:p>
                  </a:txBody>
                  <a:tcPr>
                    <a:solidFill>
                      <a:srgbClr val="FFFF00"/>
                    </a:solidFill>
                  </a:tcPr>
                </a:tc>
                <a:tc>
                  <a:txBody>
                    <a:bodyPr/>
                    <a:lstStyle/>
                    <a:p>
                      <a:pPr algn="ctr"/>
                      <a:r>
                        <a:rPr lang="en-US" sz="1400" b="1" dirty="0"/>
                        <a:t>0</a:t>
                      </a:r>
                      <a:endParaRPr lang="pt-PT" sz="1400" b="1" dirty="0"/>
                    </a:p>
                  </a:txBody>
                  <a:tcPr>
                    <a:solidFill>
                      <a:srgbClr val="FFFF00"/>
                    </a:solidFill>
                  </a:tcPr>
                </a:tc>
                <a:tc>
                  <a:txBody>
                    <a:bodyPr/>
                    <a:lstStyle/>
                    <a:p>
                      <a:pPr algn="ctr"/>
                      <a:r>
                        <a:rPr lang="en-US" sz="1400" b="1" dirty="0"/>
                        <a:t>1</a:t>
                      </a:r>
                      <a:endParaRPr lang="pt-PT" sz="1400" b="1" dirty="0"/>
                    </a:p>
                  </a:txBody>
                  <a:tcPr>
                    <a:solidFill>
                      <a:srgbClr val="FFFF00"/>
                    </a:solidFill>
                  </a:tcPr>
                </a:tc>
                <a:extLst>
                  <a:ext uri="{0D108BD9-81ED-4DB2-BD59-A6C34878D82A}">
                    <a16:rowId xmlns:a16="http://schemas.microsoft.com/office/drawing/2014/main" val="2090733828"/>
                  </a:ext>
                </a:extLst>
              </a:tr>
            </a:tbl>
          </a:graphicData>
        </a:graphic>
      </p:graphicFrame>
      <p:graphicFrame>
        <p:nvGraphicFramePr>
          <p:cNvPr id="12" name="Table 42">
            <a:extLst>
              <a:ext uri="{FF2B5EF4-FFF2-40B4-BE49-F238E27FC236}">
                <a16:creationId xmlns:a16="http://schemas.microsoft.com/office/drawing/2014/main" id="{629DAB4A-0297-4964-5BA5-4B2161E6DD94}"/>
              </a:ext>
            </a:extLst>
          </p:cNvPr>
          <p:cNvGraphicFramePr>
            <a:graphicFrameLocks noGrp="1"/>
          </p:cNvGraphicFramePr>
          <p:nvPr>
            <p:extLst>
              <p:ext uri="{D42A27DB-BD31-4B8C-83A1-F6EECF244321}">
                <p14:modId xmlns:p14="http://schemas.microsoft.com/office/powerpoint/2010/main" val="2171712386"/>
              </p:ext>
            </p:extLst>
          </p:nvPr>
        </p:nvGraphicFramePr>
        <p:xfrm>
          <a:off x="5992496" y="3339981"/>
          <a:ext cx="1034175" cy="91440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44725">
                  <a:extLst>
                    <a:ext uri="{9D8B030D-6E8A-4147-A177-3AD203B41FA5}">
                      <a16:colId xmlns:a16="http://schemas.microsoft.com/office/drawing/2014/main" val="1207749984"/>
                    </a:ext>
                  </a:extLst>
                </a:gridCol>
                <a:gridCol w="344725">
                  <a:extLst>
                    <a:ext uri="{9D8B030D-6E8A-4147-A177-3AD203B41FA5}">
                      <a16:colId xmlns:a16="http://schemas.microsoft.com/office/drawing/2014/main" val="2901384851"/>
                    </a:ext>
                  </a:extLst>
                </a:gridCol>
                <a:gridCol w="344725">
                  <a:extLst>
                    <a:ext uri="{9D8B030D-6E8A-4147-A177-3AD203B41FA5}">
                      <a16:colId xmlns:a16="http://schemas.microsoft.com/office/drawing/2014/main" val="3153116082"/>
                    </a:ext>
                  </a:extLst>
                </a:gridCol>
              </a:tblGrid>
              <a:tr h="263160">
                <a:tc>
                  <a:txBody>
                    <a:bodyPr/>
                    <a:lstStyle/>
                    <a:p>
                      <a:pPr algn="ctr"/>
                      <a:r>
                        <a:rPr lang="en-US" sz="1400" b="1" dirty="0"/>
                        <a:t>4</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a:t>3</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400" b="1" dirty="0"/>
                        <a:t>4</a:t>
                      </a:r>
                      <a:endParaRPr lang="pt-PT" sz="14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725812080"/>
                  </a:ext>
                </a:extLst>
              </a:tr>
              <a:tr h="263160">
                <a:tc>
                  <a:txBody>
                    <a:bodyPr/>
                    <a:lstStyle/>
                    <a:p>
                      <a:pPr algn="ctr"/>
                      <a:r>
                        <a:rPr lang="en-US" sz="1400" b="1" dirty="0"/>
                        <a:t>2</a:t>
                      </a:r>
                      <a:endParaRPr lang="pt-PT" sz="14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400" b="1" dirty="0"/>
                        <a:t>4</a:t>
                      </a:r>
                      <a:endParaRPr lang="pt-PT" sz="14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400" b="1" dirty="0"/>
                        <a:t>3</a:t>
                      </a:r>
                      <a:endParaRPr lang="pt-PT" sz="14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2586158494"/>
                  </a:ext>
                </a:extLst>
              </a:tr>
              <a:tr h="263160">
                <a:tc>
                  <a:txBody>
                    <a:bodyPr/>
                    <a:lstStyle/>
                    <a:p>
                      <a:pPr algn="ctr"/>
                      <a:r>
                        <a:rPr lang="en-US" sz="1400" b="1" dirty="0"/>
                        <a:t>2</a:t>
                      </a:r>
                      <a:endParaRPr lang="pt-PT" sz="1400" b="1" dirty="0"/>
                    </a:p>
                  </a:txBody>
                  <a:tcPr>
                    <a:solidFill>
                      <a:schemeClr val="accent2">
                        <a:lumMod val="40000"/>
                        <a:lumOff val="60000"/>
                      </a:schemeClr>
                    </a:solidFill>
                  </a:tcPr>
                </a:tc>
                <a:tc>
                  <a:txBody>
                    <a:bodyPr/>
                    <a:lstStyle/>
                    <a:p>
                      <a:pPr algn="ctr"/>
                      <a:r>
                        <a:rPr lang="en-US" sz="1400" b="1" dirty="0"/>
                        <a:t>3</a:t>
                      </a:r>
                      <a:endParaRPr lang="pt-PT" sz="1400" b="1" dirty="0"/>
                    </a:p>
                  </a:txBody>
                  <a:tcPr>
                    <a:solidFill>
                      <a:schemeClr val="accent2">
                        <a:lumMod val="40000"/>
                        <a:lumOff val="60000"/>
                      </a:schemeClr>
                    </a:solidFill>
                  </a:tcPr>
                </a:tc>
                <a:tc>
                  <a:txBody>
                    <a:bodyPr/>
                    <a:lstStyle/>
                    <a:p>
                      <a:pPr algn="ctr"/>
                      <a:r>
                        <a:rPr lang="en-US" sz="1400" b="1" dirty="0"/>
                        <a:t>4</a:t>
                      </a:r>
                      <a:endParaRPr lang="pt-PT" sz="1400" b="1" dirty="0"/>
                    </a:p>
                  </a:txBody>
                  <a:tcPr>
                    <a:solidFill>
                      <a:schemeClr val="accent2">
                        <a:lumMod val="40000"/>
                        <a:lumOff val="60000"/>
                      </a:schemeClr>
                    </a:solidFill>
                  </a:tcPr>
                </a:tc>
                <a:extLst>
                  <a:ext uri="{0D108BD9-81ED-4DB2-BD59-A6C34878D82A}">
                    <a16:rowId xmlns:a16="http://schemas.microsoft.com/office/drawing/2014/main" val="2090733828"/>
                  </a:ext>
                </a:extLst>
              </a:tr>
            </a:tbl>
          </a:graphicData>
        </a:graphic>
      </p:graphicFrame>
      <p:cxnSp>
        <p:nvCxnSpPr>
          <p:cNvPr id="13" name="Straight Arrow Connector 12">
            <a:extLst>
              <a:ext uri="{FF2B5EF4-FFF2-40B4-BE49-F238E27FC236}">
                <a16:creationId xmlns:a16="http://schemas.microsoft.com/office/drawing/2014/main" id="{D43A75FC-5D52-E5CD-32E9-BB29C13E6F76}"/>
              </a:ext>
            </a:extLst>
          </p:cNvPr>
          <p:cNvCxnSpPr>
            <a:cxnSpLocks/>
          </p:cNvCxnSpPr>
          <p:nvPr/>
        </p:nvCxnSpPr>
        <p:spPr>
          <a:xfrm>
            <a:off x="5002877" y="3797181"/>
            <a:ext cx="7334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Marcador de Posição de Conteúdo 2">
            <a:extLst>
              <a:ext uri="{FF2B5EF4-FFF2-40B4-BE49-F238E27FC236}">
                <a16:creationId xmlns:a16="http://schemas.microsoft.com/office/drawing/2014/main" id="{12DBFB8D-CCDB-CB16-9710-3E7EEEA4FEFD}"/>
              </a:ext>
            </a:extLst>
          </p:cNvPr>
          <p:cNvSpPr txBox="1">
            <a:spLocks/>
          </p:cNvSpPr>
          <p:nvPr/>
        </p:nvSpPr>
        <p:spPr>
          <a:xfrm>
            <a:off x="3392492" y="3533283"/>
            <a:ext cx="479292" cy="52779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3600" b="1" dirty="0"/>
              <a:t>*</a:t>
            </a:r>
          </a:p>
        </p:txBody>
      </p:sp>
      <p:sp>
        <p:nvSpPr>
          <p:cNvPr id="15" name="Marcador de Posição de Conteúdo 2">
            <a:extLst>
              <a:ext uri="{FF2B5EF4-FFF2-40B4-BE49-F238E27FC236}">
                <a16:creationId xmlns:a16="http://schemas.microsoft.com/office/drawing/2014/main" id="{6029BF05-EF85-0C34-637F-A9EA68C0CF1F}"/>
              </a:ext>
            </a:extLst>
          </p:cNvPr>
          <p:cNvSpPr txBox="1">
            <a:spLocks/>
          </p:cNvSpPr>
          <p:nvPr/>
        </p:nvSpPr>
        <p:spPr>
          <a:xfrm>
            <a:off x="6157158" y="3025906"/>
            <a:ext cx="704850"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200" b="1" dirty="0"/>
              <a:t>Saída</a:t>
            </a:r>
          </a:p>
        </p:txBody>
      </p:sp>
      <p:sp>
        <p:nvSpPr>
          <p:cNvPr id="16" name="Marcador de Posição de Conteúdo 2">
            <a:extLst>
              <a:ext uri="{FF2B5EF4-FFF2-40B4-BE49-F238E27FC236}">
                <a16:creationId xmlns:a16="http://schemas.microsoft.com/office/drawing/2014/main" id="{FD2CD7F0-09D3-43CC-1B81-1272777B7607}"/>
              </a:ext>
            </a:extLst>
          </p:cNvPr>
          <p:cNvSpPr txBox="1">
            <a:spLocks/>
          </p:cNvSpPr>
          <p:nvPr/>
        </p:nvSpPr>
        <p:spPr>
          <a:xfrm>
            <a:off x="5917252" y="4841838"/>
            <a:ext cx="1184661" cy="55967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600" b="1" dirty="0">
                <a:solidFill>
                  <a:srgbClr val="FF0000"/>
                </a:solidFill>
              </a:rPr>
              <a:t>Mapa de Recursos</a:t>
            </a:r>
          </a:p>
        </p:txBody>
      </p:sp>
      <p:cxnSp>
        <p:nvCxnSpPr>
          <p:cNvPr id="17" name="Straight Arrow Connector 16">
            <a:extLst>
              <a:ext uri="{FF2B5EF4-FFF2-40B4-BE49-F238E27FC236}">
                <a16:creationId xmlns:a16="http://schemas.microsoft.com/office/drawing/2014/main" id="{21CD51A1-8253-625F-D354-D0F8D89BAF6C}"/>
              </a:ext>
            </a:extLst>
          </p:cNvPr>
          <p:cNvCxnSpPr>
            <a:cxnSpLocks/>
            <a:stCxn id="16" idx="0"/>
          </p:cNvCxnSpPr>
          <p:nvPr/>
        </p:nvCxnSpPr>
        <p:spPr>
          <a:xfrm flipV="1">
            <a:off x="6509583" y="4371222"/>
            <a:ext cx="0" cy="4706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26CBA592-C529-A2F9-F6ED-0ED9DF9A9F9E}"/>
              </a:ext>
            </a:extLst>
          </p:cNvPr>
          <p:cNvSpPr txBox="1"/>
          <p:nvPr/>
        </p:nvSpPr>
        <p:spPr>
          <a:xfrm>
            <a:off x="421253" y="5638811"/>
            <a:ext cx="8301494" cy="923330"/>
          </a:xfrm>
          <a:prstGeom prst="rect">
            <a:avLst/>
          </a:prstGeom>
          <a:noFill/>
        </p:spPr>
        <p:txBody>
          <a:bodyPr wrap="square">
            <a:spAutoFit/>
          </a:bodyPr>
          <a:lstStyle/>
          <a:p>
            <a:pPr indent="284163" algn="just"/>
            <a:r>
              <a:rPr lang="pt-PT" sz="1800" dirty="0">
                <a:cs typeface="Times New Roman"/>
              </a:rPr>
              <a:t>Resumindo, os mapas de características são gerados usando o processo de convolução, onde o filtro é aplicado a uma imagem de entrada de maneira a obtermo</a:t>
            </a:r>
            <a:r>
              <a:rPr lang="pt-PT" dirty="0">
                <a:cs typeface="Times New Roman"/>
              </a:rPr>
              <a:t>s as “informações” mais importantes de entrada</a:t>
            </a:r>
            <a:r>
              <a:rPr lang="pt-PT" sz="1800" dirty="0">
                <a:cs typeface="Times New Roman"/>
              </a:rPr>
              <a:t>.</a:t>
            </a:r>
          </a:p>
        </p:txBody>
      </p:sp>
      <p:sp>
        <p:nvSpPr>
          <p:cNvPr id="3" name="CaixaDeTexto 2">
            <a:extLst>
              <a:ext uri="{FF2B5EF4-FFF2-40B4-BE49-F238E27FC236}">
                <a16:creationId xmlns:a16="http://schemas.microsoft.com/office/drawing/2014/main" id="{4DEE984D-8958-CE42-763F-A35093539835}"/>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69</a:t>
            </a:fld>
            <a:endParaRPr lang="pt-PT" dirty="0"/>
          </a:p>
        </p:txBody>
      </p:sp>
    </p:spTree>
    <p:extLst>
      <p:ext uri="{BB962C8B-B14F-4D97-AF65-F5344CB8AC3E}">
        <p14:creationId xmlns:p14="http://schemas.microsoft.com/office/powerpoint/2010/main" val="3541822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4" descr="A picture containing calendar&#10;&#10;Description automatically generated">
            <a:extLst>
              <a:ext uri="{FF2B5EF4-FFF2-40B4-BE49-F238E27FC236}">
                <a16:creationId xmlns:a16="http://schemas.microsoft.com/office/drawing/2014/main" id="{8C1EFC12-6703-00D0-DBAF-B3678ED2B9CB}"/>
              </a:ext>
            </a:extLst>
          </p:cNvPr>
          <p:cNvPicPr>
            <a:picLocks noChangeAspect="1"/>
          </p:cNvPicPr>
          <p:nvPr/>
        </p:nvPicPr>
        <p:blipFill rotWithShape="1">
          <a:blip r:embed="rId2"/>
          <a:srcRect l="64882" t="68574" r="18489" b="7175"/>
          <a:stretch/>
        </p:blipFill>
        <p:spPr>
          <a:xfrm>
            <a:off x="-2014" y="1382126"/>
            <a:ext cx="4574014" cy="4109340"/>
          </a:xfrm>
          <a:prstGeom prst="rect">
            <a:avLst/>
          </a:prstGeom>
          <a:noFill/>
          <a:ln>
            <a:noFill/>
          </a:ln>
        </p:spPr>
      </p:pic>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4960859" y="2114738"/>
            <a:ext cx="3828641" cy="3274008"/>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A camada oculta é constituída por neurónios “intermédios”. Numa rede neuronal podem existir uma ou "n" camadas.</a:t>
            </a:r>
            <a:endParaRPr lang="pt-PT" sz="1800" dirty="0">
              <a:cs typeface="Times New Roman"/>
            </a:endParaRPr>
          </a:p>
          <a:p>
            <a:pPr marL="285750" indent="-285750" algn="just">
              <a:buFont typeface="Arial" panose="020B0604020202020204" pitchFamily="34" charset="0"/>
              <a:buChar char="•"/>
            </a:pPr>
            <a:endParaRPr lang="pt-PT" sz="1800" dirty="0">
              <a:latin typeface="Calibri"/>
              <a:ea typeface="SimSun"/>
              <a:cs typeface="Times New Roman"/>
            </a:endParaRPr>
          </a:p>
          <a:p>
            <a:pPr marL="285750" indent="-285750" algn="just">
              <a:buFont typeface="Arial" panose="020B0604020202020204" pitchFamily="34" charset="0"/>
              <a:buChar char="•"/>
            </a:pPr>
            <a:endParaRPr lang="pt-PT" sz="1800" dirty="0">
              <a:latin typeface="Calibri"/>
              <a:ea typeface="SimSun"/>
              <a:cs typeface="Times New Roman"/>
            </a:endParaRPr>
          </a:p>
          <a:p>
            <a:pPr marL="0" indent="0" algn="just"/>
            <a:r>
              <a:rPr lang="pt-PT" sz="1800" dirty="0">
                <a:latin typeface="Calibri"/>
                <a:ea typeface="SimSun"/>
                <a:cs typeface="Times New Roman"/>
              </a:rPr>
              <a:t>Neste exemplo, a rede possui duas camadas a 1º camada e a 2º camada, mas poderá ter mais.</a:t>
            </a:r>
            <a:endParaRPr lang="pt-PT" sz="1800" dirty="0">
              <a:cs typeface="Times New Roman"/>
            </a:endParaRPr>
          </a:p>
        </p:txBody>
      </p:sp>
      <p:sp>
        <p:nvSpPr>
          <p:cNvPr id="2" name="Título 1">
            <a:extLst>
              <a:ext uri="{FF2B5EF4-FFF2-40B4-BE49-F238E27FC236}">
                <a16:creationId xmlns:a16="http://schemas.microsoft.com/office/drawing/2014/main" id="{50EAF04F-F468-074F-40EB-5C1A07B28338}"/>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Camadas Ocultas</a:t>
            </a:r>
          </a:p>
          <a:p>
            <a:pPr algn="ctr"/>
            <a:endParaRPr lang="pt-BR" sz="2400" b="1" dirty="0">
              <a:solidFill>
                <a:schemeClr val="bg1"/>
              </a:solidFill>
            </a:endParaRPr>
          </a:p>
        </p:txBody>
      </p:sp>
      <p:sp>
        <p:nvSpPr>
          <p:cNvPr id="6" name="CaixaDeTexto 5">
            <a:extLst>
              <a:ext uri="{FF2B5EF4-FFF2-40B4-BE49-F238E27FC236}">
                <a16:creationId xmlns:a16="http://schemas.microsoft.com/office/drawing/2014/main" id="{426FB7F0-4B68-972A-B4B4-D9B5837FB505}"/>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a:t>
            </a:fld>
            <a:endParaRPr lang="pt-PT" dirty="0"/>
          </a:p>
        </p:txBody>
      </p:sp>
    </p:spTree>
    <p:extLst>
      <p:ext uri="{BB962C8B-B14F-4D97-AF65-F5344CB8AC3E}">
        <p14:creationId xmlns:p14="http://schemas.microsoft.com/office/powerpoint/2010/main" val="3346838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40CBA913-31B2-9E4F-F368-CA20F87104EF}"/>
              </a:ext>
            </a:extLst>
          </p:cNvPr>
          <p:cNvPicPr>
            <a:picLocks noChangeAspect="1"/>
          </p:cNvPicPr>
          <p:nvPr/>
        </p:nvPicPr>
        <p:blipFill rotWithShape="1">
          <a:blip r:embed="rId2"/>
          <a:srcRect t="33068" r="65305" b="20264"/>
          <a:stretch/>
        </p:blipFill>
        <p:spPr>
          <a:xfrm>
            <a:off x="1063920" y="3213100"/>
            <a:ext cx="7016160" cy="2579220"/>
          </a:xfrm>
          <a:prstGeom prst="rect">
            <a:avLst/>
          </a:prstGeom>
        </p:spPr>
      </p:pic>
      <p:graphicFrame>
        <p:nvGraphicFramePr>
          <p:cNvPr id="26" name="Table 42">
            <a:extLst>
              <a:ext uri="{FF2B5EF4-FFF2-40B4-BE49-F238E27FC236}">
                <a16:creationId xmlns:a16="http://schemas.microsoft.com/office/drawing/2014/main" id="{5EFAC566-CDED-B551-5919-5406E80CC8A2}"/>
              </a:ext>
            </a:extLst>
          </p:cNvPr>
          <p:cNvGraphicFramePr>
            <a:graphicFrameLocks noGrp="1"/>
          </p:cNvGraphicFramePr>
          <p:nvPr/>
        </p:nvGraphicFramePr>
        <p:xfrm>
          <a:off x="3649933" y="3716892"/>
          <a:ext cx="1453884" cy="1286718"/>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484628">
                  <a:extLst>
                    <a:ext uri="{9D8B030D-6E8A-4147-A177-3AD203B41FA5}">
                      <a16:colId xmlns:a16="http://schemas.microsoft.com/office/drawing/2014/main" val="1207749984"/>
                    </a:ext>
                  </a:extLst>
                </a:gridCol>
                <a:gridCol w="484628">
                  <a:extLst>
                    <a:ext uri="{9D8B030D-6E8A-4147-A177-3AD203B41FA5}">
                      <a16:colId xmlns:a16="http://schemas.microsoft.com/office/drawing/2014/main" val="2901384851"/>
                    </a:ext>
                  </a:extLst>
                </a:gridCol>
                <a:gridCol w="484628">
                  <a:extLst>
                    <a:ext uri="{9D8B030D-6E8A-4147-A177-3AD203B41FA5}">
                      <a16:colId xmlns:a16="http://schemas.microsoft.com/office/drawing/2014/main" val="3153116082"/>
                    </a:ext>
                  </a:extLst>
                </a:gridCol>
              </a:tblGrid>
              <a:tr h="428906">
                <a:tc>
                  <a:txBody>
                    <a:bodyPr/>
                    <a:lstStyle/>
                    <a:p>
                      <a:pPr algn="ctr"/>
                      <a:r>
                        <a:rPr lang="en-US" sz="1800" b="1" dirty="0"/>
                        <a:t>2</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a:t>3</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a:t>7</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725812080"/>
                  </a:ext>
                </a:extLst>
              </a:tr>
              <a:tr h="428906">
                <a:tc>
                  <a:txBody>
                    <a:bodyPr/>
                    <a:lstStyle/>
                    <a:p>
                      <a:pPr algn="ctr"/>
                      <a:r>
                        <a:rPr lang="en-US" sz="1800" b="1" dirty="0"/>
                        <a:t>4</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800" b="1" dirty="0"/>
                        <a:t>3</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800" b="1" dirty="0"/>
                        <a:t>8</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2586158494"/>
                  </a:ext>
                </a:extLst>
              </a:tr>
              <a:tr h="428906">
                <a:tc>
                  <a:txBody>
                    <a:bodyPr/>
                    <a:lstStyle/>
                    <a:p>
                      <a:pPr algn="ctr"/>
                      <a:r>
                        <a:rPr lang="en-US" sz="1800" b="1" dirty="0"/>
                        <a:t>7</a:t>
                      </a:r>
                      <a:endParaRPr lang="pt-PT" sz="1800" b="1" dirty="0"/>
                    </a:p>
                  </a:txBody>
                  <a:tcPr>
                    <a:solidFill>
                      <a:schemeClr val="accent2">
                        <a:lumMod val="40000"/>
                        <a:lumOff val="60000"/>
                      </a:schemeClr>
                    </a:solidFill>
                  </a:tcPr>
                </a:tc>
                <a:tc>
                  <a:txBody>
                    <a:bodyPr/>
                    <a:lstStyle/>
                    <a:p>
                      <a:pPr algn="ctr"/>
                      <a:r>
                        <a:rPr lang="en-US" sz="1800" b="1" dirty="0"/>
                        <a:t>5</a:t>
                      </a:r>
                      <a:endParaRPr lang="pt-PT" sz="1800" b="1" dirty="0"/>
                    </a:p>
                  </a:txBody>
                  <a:tcPr>
                    <a:solidFill>
                      <a:schemeClr val="accent2">
                        <a:lumMod val="40000"/>
                        <a:lumOff val="60000"/>
                      </a:schemeClr>
                    </a:solidFill>
                  </a:tcPr>
                </a:tc>
                <a:tc>
                  <a:txBody>
                    <a:bodyPr/>
                    <a:lstStyle/>
                    <a:p>
                      <a:pPr algn="ctr"/>
                      <a:r>
                        <a:rPr lang="en-US" sz="1800" b="1" dirty="0"/>
                        <a:t>1</a:t>
                      </a:r>
                      <a:endParaRPr lang="pt-PT" sz="1800" b="1" dirty="0"/>
                    </a:p>
                  </a:txBody>
                  <a:tcPr>
                    <a:solidFill>
                      <a:schemeClr val="accent2">
                        <a:lumMod val="40000"/>
                        <a:lumOff val="60000"/>
                      </a:schemeClr>
                    </a:solidFill>
                  </a:tcPr>
                </a:tc>
                <a:extLst>
                  <a:ext uri="{0D108BD9-81ED-4DB2-BD59-A6C34878D82A}">
                    <a16:rowId xmlns:a16="http://schemas.microsoft.com/office/drawing/2014/main" val="2090733828"/>
                  </a:ext>
                </a:extLst>
              </a:tr>
            </a:tbl>
          </a:graphicData>
        </a:graphic>
      </p:graphicFrame>
      <p:graphicFrame>
        <p:nvGraphicFramePr>
          <p:cNvPr id="30" name="Table 42">
            <a:extLst>
              <a:ext uri="{FF2B5EF4-FFF2-40B4-BE49-F238E27FC236}">
                <a16:creationId xmlns:a16="http://schemas.microsoft.com/office/drawing/2014/main" id="{BB1F081B-47F6-A22E-E9A5-A9E15A6BF90B}"/>
              </a:ext>
            </a:extLst>
          </p:cNvPr>
          <p:cNvGraphicFramePr>
            <a:graphicFrameLocks noGrp="1"/>
          </p:cNvGraphicFramePr>
          <p:nvPr/>
        </p:nvGraphicFramePr>
        <p:xfrm>
          <a:off x="3802333" y="3869292"/>
          <a:ext cx="1453884" cy="1286718"/>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484628">
                  <a:extLst>
                    <a:ext uri="{9D8B030D-6E8A-4147-A177-3AD203B41FA5}">
                      <a16:colId xmlns:a16="http://schemas.microsoft.com/office/drawing/2014/main" val="1207749984"/>
                    </a:ext>
                  </a:extLst>
                </a:gridCol>
                <a:gridCol w="484628">
                  <a:extLst>
                    <a:ext uri="{9D8B030D-6E8A-4147-A177-3AD203B41FA5}">
                      <a16:colId xmlns:a16="http://schemas.microsoft.com/office/drawing/2014/main" val="2901384851"/>
                    </a:ext>
                  </a:extLst>
                </a:gridCol>
                <a:gridCol w="484628">
                  <a:extLst>
                    <a:ext uri="{9D8B030D-6E8A-4147-A177-3AD203B41FA5}">
                      <a16:colId xmlns:a16="http://schemas.microsoft.com/office/drawing/2014/main" val="3153116082"/>
                    </a:ext>
                  </a:extLst>
                </a:gridCol>
              </a:tblGrid>
              <a:tr h="428906">
                <a:tc>
                  <a:txBody>
                    <a:bodyPr/>
                    <a:lstStyle/>
                    <a:p>
                      <a:pPr algn="ctr"/>
                      <a:r>
                        <a:rPr lang="en-US" sz="1800" b="1" dirty="0"/>
                        <a:t>4</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a:t>3</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a:t>4</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725812080"/>
                  </a:ext>
                </a:extLst>
              </a:tr>
              <a:tr h="428906">
                <a:tc>
                  <a:txBody>
                    <a:bodyPr/>
                    <a:lstStyle/>
                    <a:p>
                      <a:pPr algn="ctr"/>
                      <a:r>
                        <a:rPr lang="en-US" sz="1800" b="1" dirty="0"/>
                        <a:t>6</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800" b="1" dirty="0"/>
                        <a:t>7</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800" b="1" dirty="0"/>
                        <a:t>0</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2586158494"/>
                  </a:ext>
                </a:extLst>
              </a:tr>
              <a:tr h="428906">
                <a:tc>
                  <a:txBody>
                    <a:bodyPr/>
                    <a:lstStyle/>
                    <a:p>
                      <a:pPr algn="ctr"/>
                      <a:r>
                        <a:rPr lang="en-US" sz="1800" b="1" dirty="0"/>
                        <a:t>1</a:t>
                      </a:r>
                      <a:endParaRPr lang="pt-PT" sz="1800" b="1" dirty="0"/>
                    </a:p>
                  </a:txBody>
                  <a:tcPr>
                    <a:solidFill>
                      <a:schemeClr val="accent2">
                        <a:lumMod val="40000"/>
                        <a:lumOff val="60000"/>
                      </a:schemeClr>
                    </a:solidFill>
                  </a:tcPr>
                </a:tc>
                <a:tc>
                  <a:txBody>
                    <a:bodyPr/>
                    <a:lstStyle/>
                    <a:p>
                      <a:pPr algn="ctr"/>
                      <a:r>
                        <a:rPr lang="en-US" sz="1800" b="1" dirty="0"/>
                        <a:t>3</a:t>
                      </a:r>
                      <a:endParaRPr lang="pt-PT" sz="1800" b="1" dirty="0"/>
                    </a:p>
                  </a:txBody>
                  <a:tcPr>
                    <a:solidFill>
                      <a:schemeClr val="accent2">
                        <a:lumMod val="40000"/>
                        <a:lumOff val="60000"/>
                      </a:schemeClr>
                    </a:solidFill>
                  </a:tcPr>
                </a:tc>
                <a:tc>
                  <a:txBody>
                    <a:bodyPr/>
                    <a:lstStyle/>
                    <a:p>
                      <a:pPr algn="ctr"/>
                      <a:r>
                        <a:rPr lang="en-US" sz="1800" b="1" dirty="0"/>
                        <a:t>4</a:t>
                      </a:r>
                      <a:endParaRPr lang="pt-PT" sz="1800" b="1" dirty="0"/>
                    </a:p>
                  </a:txBody>
                  <a:tcPr>
                    <a:solidFill>
                      <a:schemeClr val="accent2">
                        <a:lumMod val="40000"/>
                        <a:lumOff val="60000"/>
                      </a:schemeClr>
                    </a:solidFill>
                  </a:tcPr>
                </a:tc>
                <a:extLst>
                  <a:ext uri="{0D108BD9-81ED-4DB2-BD59-A6C34878D82A}">
                    <a16:rowId xmlns:a16="http://schemas.microsoft.com/office/drawing/2014/main" val="2090733828"/>
                  </a:ext>
                </a:extLst>
              </a:tr>
            </a:tbl>
          </a:graphicData>
        </a:graphic>
      </p:graphicFrame>
      <p:graphicFrame>
        <p:nvGraphicFramePr>
          <p:cNvPr id="32" name="Table 42">
            <a:extLst>
              <a:ext uri="{FF2B5EF4-FFF2-40B4-BE49-F238E27FC236}">
                <a16:creationId xmlns:a16="http://schemas.microsoft.com/office/drawing/2014/main" id="{2296058E-1E8B-0751-F4FC-6F26C2DE0768}"/>
              </a:ext>
            </a:extLst>
          </p:cNvPr>
          <p:cNvGraphicFramePr>
            <a:graphicFrameLocks noGrp="1"/>
          </p:cNvGraphicFramePr>
          <p:nvPr/>
        </p:nvGraphicFramePr>
        <p:xfrm>
          <a:off x="3954733" y="4021692"/>
          <a:ext cx="1453884" cy="1286718"/>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484628">
                  <a:extLst>
                    <a:ext uri="{9D8B030D-6E8A-4147-A177-3AD203B41FA5}">
                      <a16:colId xmlns:a16="http://schemas.microsoft.com/office/drawing/2014/main" val="1207749984"/>
                    </a:ext>
                  </a:extLst>
                </a:gridCol>
                <a:gridCol w="484628">
                  <a:extLst>
                    <a:ext uri="{9D8B030D-6E8A-4147-A177-3AD203B41FA5}">
                      <a16:colId xmlns:a16="http://schemas.microsoft.com/office/drawing/2014/main" val="2901384851"/>
                    </a:ext>
                  </a:extLst>
                </a:gridCol>
                <a:gridCol w="484628">
                  <a:extLst>
                    <a:ext uri="{9D8B030D-6E8A-4147-A177-3AD203B41FA5}">
                      <a16:colId xmlns:a16="http://schemas.microsoft.com/office/drawing/2014/main" val="3153116082"/>
                    </a:ext>
                  </a:extLst>
                </a:gridCol>
              </a:tblGrid>
              <a:tr h="428906">
                <a:tc>
                  <a:txBody>
                    <a:bodyPr/>
                    <a:lstStyle/>
                    <a:p>
                      <a:pPr algn="ctr"/>
                      <a:r>
                        <a:rPr lang="en-US" sz="1800" b="1" dirty="0"/>
                        <a:t>4</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a:t>3</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a:t>4</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725812080"/>
                  </a:ext>
                </a:extLst>
              </a:tr>
              <a:tr h="428906">
                <a:tc>
                  <a:txBody>
                    <a:bodyPr/>
                    <a:lstStyle/>
                    <a:p>
                      <a:pPr algn="ctr"/>
                      <a:r>
                        <a:rPr lang="en-US" sz="1800" b="1" dirty="0"/>
                        <a:t>2</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800" b="1" dirty="0"/>
                        <a:t>4</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800" b="1" dirty="0"/>
                        <a:t>3</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2586158494"/>
                  </a:ext>
                </a:extLst>
              </a:tr>
              <a:tr h="428906">
                <a:tc>
                  <a:txBody>
                    <a:bodyPr/>
                    <a:lstStyle/>
                    <a:p>
                      <a:pPr algn="ctr"/>
                      <a:r>
                        <a:rPr lang="en-US" sz="1800" b="1" dirty="0"/>
                        <a:t>2</a:t>
                      </a:r>
                      <a:endParaRPr lang="pt-PT" sz="1800" b="1" dirty="0"/>
                    </a:p>
                  </a:txBody>
                  <a:tcPr>
                    <a:solidFill>
                      <a:schemeClr val="accent2">
                        <a:lumMod val="40000"/>
                        <a:lumOff val="60000"/>
                      </a:schemeClr>
                    </a:solidFill>
                  </a:tcPr>
                </a:tc>
                <a:tc>
                  <a:txBody>
                    <a:bodyPr/>
                    <a:lstStyle/>
                    <a:p>
                      <a:pPr algn="ctr"/>
                      <a:r>
                        <a:rPr lang="en-US" sz="1800" b="1" dirty="0"/>
                        <a:t>3</a:t>
                      </a:r>
                      <a:endParaRPr lang="pt-PT" sz="1800" b="1" dirty="0"/>
                    </a:p>
                  </a:txBody>
                  <a:tcPr>
                    <a:solidFill>
                      <a:schemeClr val="accent2">
                        <a:lumMod val="40000"/>
                        <a:lumOff val="60000"/>
                      </a:schemeClr>
                    </a:solidFill>
                  </a:tcPr>
                </a:tc>
                <a:tc>
                  <a:txBody>
                    <a:bodyPr/>
                    <a:lstStyle/>
                    <a:p>
                      <a:pPr algn="ctr"/>
                      <a:r>
                        <a:rPr lang="en-US" sz="1800" b="1" dirty="0"/>
                        <a:t>4</a:t>
                      </a:r>
                      <a:endParaRPr lang="pt-PT" sz="1800" b="1" dirty="0"/>
                    </a:p>
                  </a:txBody>
                  <a:tcPr>
                    <a:solidFill>
                      <a:schemeClr val="accent2">
                        <a:lumMod val="40000"/>
                        <a:lumOff val="60000"/>
                      </a:schemeClr>
                    </a:solidFill>
                  </a:tcPr>
                </a:tc>
                <a:extLst>
                  <a:ext uri="{0D108BD9-81ED-4DB2-BD59-A6C34878D82A}">
                    <a16:rowId xmlns:a16="http://schemas.microsoft.com/office/drawing/2014/main" val="2090733828"/>
                  </a:ext>
                </a:extLst>
              </a:tr>
            </a:tbl>
          </a:graphicData>
        </a:graphic>
      </p:graphicFrame>
      <p:graphicFrame>
        <p:nvGraphicFramePr>
          <p:cNvPr id="33" name="Table 42">
            <a:extLst>
              <a:ext uri="{FF2B5EF4-FFF2-40B4-BE49-F238E27FC236}">
                <a16:creationId xmlns:a16="http://schemas.microsoft.com/office/drawing/2014/main" id="{0B8057B0-993B-0FD5-C939-E8459B62C3A7}"/>
              </a:ext>
            </a:extLst>
          </p:cNvPr>
          <p:cNvGraphicFramePr>
            <a:graphicFrameLocks noGrp="1"/>
          </p:cNvGraphicFramePr>
          <p:nvPr/>
        </p:nvGraphicFramePr>
        <p:xfrm>
          <a:off x="4107133" y="4174092"/>
          <a:ext cx="1453884" cy="1286718"/>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484628">
                  <a:extLst>
                    <a:ext uri="{9D8B030D-6E8A-4147-A177-3AD203B41FA5}">
                      <a16:colId xmlns:a16="http://schemas.microsoft.com/office/drawing/2014/main" val="1207749984"/>
                    </a:ext>
                  </a:extLst>
                </a:gridCol>
                <a:gridCol w="484628">
                  <a:extLst>
                    <a:ext uri="{9D8B030D-6E8A-4147-A177-3AD203B41FA5}">
                      <a16:colId xmlns:a16="http://schemas.microsoft.com/office/drawing/2014/main" val="2901384851"/>
                    </a:ext>
                  </a:extLst>
                </a:gridCol>
                <a:gridCol w="484628">
                  <a:extLst>
                    <a:ext uri="{9D8B030D-6E8A-4147-A177-3AD203B41FA5}">
                      <a16:colId xmlns:a16="http://schemas.microsoft.com/office/drawing/2014/main" val="3153116082"/>
                    </a:ext>
                  </a:extLst>
                </a:gridCol>
              </a:tblGrid>
              <a:tr h="428906">
                <a:tc>
                  <a:txBody>
                    <a:bodyPr/>
                    <a:lstStyle/>
                    <a:p>
                      <a:pPr algn="ctr"/>
                      <a:r>
                        <a:rPr lang="en-US" sz="1800" b="1" dirty="0"/>
                        <a:t>1</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a:t>3</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800" b="1" dirty="0"/>
                        <a:t>4</a:t>
                      </a:r>
                      <a:endParaRPr lang="pt-PT" sz="1800" b="1" dirty="0"/>
                    </a:p>
                  </a:txBody>
                  <a:tcP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725812080"/>
                  </a:ext>
                </a:extLst>
              </a:tr>
              <a:tr h="428906">
                <a:tc>
                  <a:txBody>
                    <a:bodyPr/>
                    <a:lstStyle/>
                    <a:p>
                      <a:pPr algn="ctr"/>
                      <a:r>
                        <a:rPr lang="en-US" sz="1800" b="1" dirty="0"/>
                        <a:t>0</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800" b="1" dirty="0"/>
                        <a:t>6</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1800" b="1" dirty="0"/>
                        <a:t>3</a:t>
                      </a:r>
                      <a:endParaRPr lang="pt-PT" sz="1800" b="1"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2586158494"/>
                  </a:ext>
                </a:extLst>
              </a:tr>
              <a:tr h="428906">
                <a:tc>
                  <a:txBody>
                    <a:bodyPr/>
                    <a:lstStyle/>
                    <a:p>
                      <a:pPr algn="ctr"/>
                      <a:r>
                        <a:rPr lang="en-US" sz="1800" b="1" dirty="0"/>
                        <a:t>2</a:t>
                      </a:r>
                      <a:endParaRPr lang="pt-PT" sz="1800" b="1" dirty="0"/>
                    </a:p>
                  </a:txBody>
                  <a:tcPr>
                    <a:solidFill>
                      <a:schemeClr val="accent2">
                        <a:lumMod val="40000"/>
                        <a:lumOff val="60000"/>
                      </a:schemeClr>
                    </a:solidFill>
                  </a:tcPr>
                </a:tc>
                <a:tc>
                  <a:txBody>
                    <a:bodyPr/>
                    <a:lstStyle/>
                    <a:p>
                      <a:pPr algn="ctr"/>
                      <a:r>
                        <a:rPr lang="en-US" sz="1800" b="1" dirty="0"/>
                        <a:t>3</a:t>
                      </a:r>
                      <a:endParaRPr lang="pt-PT" sz="1800" b="1" dirty="0"/>
                    </a:p>
                  </a:txBody>
                  <a:tcPr>
                    <a:solidFill>
                      <a:schemeClr val="accent2">
                        <a:lumMod val="40000"/>
                        <a:lumOff val="60000"/>
                      </a:schemeClr>
                    </a:solidFill>
                  </a:tcPr>
                </a:tc>
                <a:tc>
                  <a:txBody>
                    <a:bodyPr/>
                    <a:lstStyle/>
                    <a:p>
                      <a:pPr algn="ctr"/>
                      <a:r>
                        <a:rPr lang="en-US" sz="1800" b="1" dirty="0"/>
                        <a:t>7</a:t>
                      </a:r>
                      <a:endParaRPr lang="pt-PT" sz="1800" b="1" dirty="0"/>
                    </a:p>
                  </a:txBody>
                  <a:tcPr>
                    <a:solidFill>
                      <a:schemeClr val="accent2">
                        <a:lumMod val="40000"/>
                        <a:lumOff val="60000"/>
                      </a:schemeClr>
                    </a:solidFill>
                  </a:tcPr>
                </a:tc>
                <a:extLst>
                  <a:ext uri="{0D108BD9-81ED-4DB2-BD59-A6C34878D82A}">
                    <a16:rowId xmlns:a16="http://schemas.microsoft.com/office/drawing/2014/main" val="2090733828"/>
                  </a:ext>
                </a:extLst>
              </a:tr>
            </a:tbl>
          </a:graphicData>
        </a:graphic>
      </p:graphicFrame>
      <p:sp>
        <p:nvSpPr>
          <p:cNvPr id="2" name="Título 1">
            <a:extLst>
              <a:ext uri="{FF2B5EF4-FFF2-40B4-BE49-F238E27FC236}">
                <a16:creationId xmlns:a16="http://schemas.microsoft.com/office/drawing/2014/main" id="{1B9896B2-99D4-7AA2-DEAC-72027135B74D}"/>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Canais (“Channels”)</a:t>
            </a:r>
          </a:p>
          <a:p>
            <a:pPr algn="ctr"/>
            <a:endParaRPr lang="en-US" sz="2400" b="1" dirty="0">
              <a:solidFill>
                <a:schemeClr val="bg1"/>
              </a:solidFill>
              <a:latin typeface="Calibri"/>
              <a:ea typeface="SimSun"/>
              <a:cs typeface="Calibri"/>
            </a:endParaRPr>
          </a:p>
          <a:p>
            <a:pPr algn="ctr"/>
            <a:endParaRPr lang="pt-BR" sz="2400" b="1" dirty="0">
              <a:solidFill>
                <a:schemeClr val="bg1"/>
              </a:solidFill>
            </a:endParaRPr>
          </a:p>
        </p:txBody>
      </p:sp>
      <p:sp>
        <p:nvSpPr>
          <p:cNvPr id="3" name="TextBox 2">
            <a:extLst>
              <a:ext uri="{FF2B5EF4-FFF2-40B4-BE49-F238E27FC236}">
                <a16:creationId xmlns:a16="http://schemas.microsoft.com/office/drawing/2014/main" id="{0E3B5DB0-C5D9-6120-73A2-0326E776756D}"/>
              </a:ext>
            </a:extLst>
          </p:cNvPr>
          <p:cNvSpPr txBox="1"/>
          <p:nvPr/>
        </p:nvSpPr>
        <p:spPr>
          <a:xfrm>
            <a:off x="421253" y="1270730"/>
            <a:ext cx="8301494" cy="923330"/>
          </a:xfrm>
          <a:prstGeom prst="rect">
            <a:avLst/>
          </a:prstGeom>
          <a:noFill/>
        </p:spPr>
        <p:txBody>
          <a:bodyPr wrap="square">
            <a:spAutoFit/>
          </a:bodyPr>
          <a:lstStyle/>
          <a:p>
            <a:pPr indent="284163" algn="just"/>
            <a:r>
              <a:rPr lang="pt-PT" sz="1800" dirty="0">
                <a:cs typeface="Times New Roman"/>
              </a:rPr>
              <a:t>Os </a:t>
            </a:r>
            <a:r>
              <a:rPr lang="pt-PT" dirty="0">
                <a:cs typeface="Times New Roman"/>
              </a:rPr>
              <a:t>C</a:t>
            </a:r>
            <a:r>
              <a:rPr lang="pt-PT" sz="1800" dirty="0">
                <a:cs typeface="Times New Roman"/>
              </a:rPr>
              <a:t>hannels são o nome que se dá aos diferentes mapas de recursos que saem depois da utilização de filtros diferentes. Neste caso, podemos observar que na segunda camada existem 4 channels, cada um com o seu mapa de recurso diferente.</a:t>
            </a:r>
          </a:p>
        </p:txBody>
      </p:sp>
      <p:cxnSp>
        <p:nvCxnSpPr>
          <p:cNvPr id="5" name="Straight Arrow Connector 4">
            <a:extLst>
              <a:ext uri="{FF2B5EF4-FFF2-40B4-BE49-F238E27FC236}">
                <a16:creationId xmlns:a16="http://schemas.microsoft.com/office/drawing/2014/main" id="{FFF775EA-57C2-C279-BD82-8E54D8D27FBA}"/>
              </a:ext>
            </a:extLst>
          </p:cNvPr>
          <p:cNvCxnSpPr>
            <a:cxnSpLocks/>
            <a:stCxn id="6" idx="2"/>
          </p:cNvCxnSpPr>
          <p:nvPr/>
        </p:nvCxnSpPr>
        <p:spPr>
          <a:xfrm flipH="1">
            <a:off x="3819548" y="3058159"/>
            <a:ext cx="552643" cy="74612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 name="Marcador de Posição de Conteúdo 2">
            <a:extLst>
              <a:ext uri="{FF2B5EF4-FFF2-40B4-BE49-F238E27FC236}">
                <a16:creationId xmlns:a16="http://schemas.microsoft.com/office/drawing/2014/main" id="{DCEAF4DF-278B-F6F1-089E-F611DF2EDEB0}"/>
              </a:ext>
            </a:extLst>
          </p:cNvPr>
          <p:cNvSpPr txBox="1">
            <a:spLocks/>
          </p:cNvSpPr>
          <p:nvPr/>
        </p:nvSpPr>
        <p:spPr>
          <a:xfrm>
            <a:off x="3779860" y="2663585"/>
            <a:ext cx="1184661" cy="39457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pt-PT" sz="1600" b="1" dirty="0">
                <a:solidFill>
                  <a:schemeClr val="tx1"/>
                </a:solidFill>
              </a:rPr>
              <a:t> Channels</a:t>
            </a:r>
          </a:p>
        </p:txBody>
      </p:sp>
      <p:cxnSp>
        <p:nvCxnSpPr>
          <p:cNvPr id="9" name="Straight Arrow Connector 8">
            <a:extLst>
              <a:ext uri="{FF2B5EF4-FFF2-40B4-BE49-F238E27FC236}">
                <a16:creationId xmlns:a16="http://schemas.microsoft.com/office/drawing/2014/main" id="{716A8693-5D2C-D2F8-BBAE-96918527E36C}"/>
              </a:ext>
            </a:extLst>
          </p:cNvPr>
          <p:cNvCxnSpPr>
            <a:cxnSpLocks/>
            <a:stCxn id="6" idx="2"/>
          </p:cNvCxnSpPr>
          <p:nvPr/>
        </p:nvCxnSpPr>
        <p:spPr>
          <a:xfrm flipH="1">
            <a:off x="3983060" y="3058159"/>
            <a:ext cx="389131" cy="93186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C204881D-0E09-6C69-BF22-AA73FFB7DAB0}"/>
              </a:ext>
            </a:extLst>
          </p:cNvPr>
          <p:cNvCxnSpPr>
            <a:cxnSpLocks/>
            <a:stCxn id="6" idx="2"/>
          </p:cNvCxnSpPr>
          <p:nvPr/>
        </p:nvCxnSpPr>
        <p:spPr>
          <a:xfrm>
            <a:off x="4372191" y="3058159"/>
            <a:ext cx="67962" cy="107950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C5B8E9B7-7417-C73B-F087-3AC5F69D6711}"/>
              </a:ext>
            </a:extLst>
          </p:cNvPr>
          <p:cNvCxnSpPr>
            <a:cxnSpLocks/>
            <a:stCxn id="6" idx="2"/>
          </p:cNvCxnSpPr>
          <p:nvPr/>
        </p:nvCxnSpPr>
        <p:spPr>
          <a:xfrm>
            <a:off x="4372191" y="3058159"/>
            <a:ext cx="370874" cy="117856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CaixaDeTexto 7">
            <a:extLst>
              <a:ext uri="{FF2B5EF4-FFF2-40B4-BE49-F238E27FC236}">
                <a16:creationId xmlns:a16="http://schemas.microsoft.com/office/drawing/2014/main" id="{C439BDB4-51B7-5292-9B02-82D2BD1EA2B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70</a:t>
            </a:fld>
            <a:endParaRPr lang="pt-PT" dirty="0"/>
          </a:p>
        </p:txBody>
      </p:sp>
    </p:spTree>
    <p:extLst>
      <p:ext uri="{BB962C8B-B14F-4D97-AF65-F5344CB8AC3E}">
        <p14:creationId xmlns:p14="http://schemas.microsoft.com/office/powerpoint/2010/main" val="133206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493E375-0AE0-ABD5-CCCE-67E2A57F8BA6}"/>
              </a:ext>
            </a:extLst>
          </p:cNvPr>
          <p:cNvSpPr txBox="1">
            <a:spLocks/>
          </p:cNvSpPr>
          <p:nvPr/>
        </p:nvSpPr>
        <p:spPr>
          <a:xfrm>
            <a:off x="2857500" y="57344"/>
            <a:ext cx="467106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Mapas de Recursos (Feature Maps)</a:t>
            </a:r>
            <a:endParaRPr lang="en-US" sz="2400" dirty="0">
              <a:solidFill>
                <a:schemeClr val="bg1"/>
              </a:solidFill>
              <a:cs typeface="Calibri"/>
            </a:endParaRPr>
          </a:p>
          <a:p>
            <a:pPr algn="ctr"/>
            <a:endParaRPr lang="pt-BR" sz="2400" b="1" dirty="0">
              <a:solidFill>
                <a:schemeClr val="bg1"/>
              </a:solidFill>
            </a:endParaRPr>
          </a:p>
        </p:txBody>
      </p:sp>
      <p:sp>
        <p:nvSpPr>
          <p:cNvPr id="5" name="TextBox 4">
            <a:extLst>
              <a:ext uri="{FF2B5EF4-FFF2-40B4-BE49-F238E27FC236}">
                <a16:creationId xmlns:a16="http://schemas.microsoft.com/office/drawing/2014/main" id="{D7E3B117-3A5C-1942-6D36-187A571F71AB}"/>
              </a:ext>
            </a:extLst>
          </p:cNvPr>
          <p:cNvSpPr txBox="1"/>
          <p:nvPr/>
        </p:nvSpPr>
        <p:spPr>
          <a:xfrm>
            <a:off x="473640" y="1448470"/>
            <a:ext cx="8301494" cy="923330"/>
          </a:xfrm>
          <a:prstGeom prst="rect">
            <a:avLst/>
          </a:prstGeom>
          <a:noFill/>
        </p:spPr>
        <p:txBody>
          <a:bodyPr wrap="square">
            <a:spAutoFit/>
          </a:bodyPr>
          <a:lstStyle/>
          <a:p>
            <a:pPr indent="284163" algn="just"/>
            <a:r>
              <a:rPr lang="en-US" dirty="0">
                <a:cs typeface="Times New Roman"/>
              </a:rPr>
              <a:t>T</a:t>
            </a:r>
            <a:r>
              <a:rPr lang="pt-PT" dirty="0">
                <a:cs typeface="Times New Roman"/>
              </a:rPr>
              <a:t>endo a imagem seguinte de um pássaro numa árvore, podemos ver um exemplo do que seria um feature map obtido através dessa imagem, depois de aplicado um filtro. </a:t>
            </a:r>
            <a:endParaRPr lang="pt-PT" sz="1800" dirty="0">
              <a:cs typeface="Times New Roman"/>
            </a:endParaRPr>
          </a:p>
        </p:txBody>
      </p:sp>
      <p:pic>
        <p:nvPicPr>
          <p:cNvPr id="7" name="Picture 6">
            <a:extLst>
              <a:ext uri="{FF2B5EF4-FFF2-40B4-BE49-F238E27FC236}">
                <a16:creationId xmlns:a16="http://schemas.microsoft.com/office/drawing/2014/main" id="{60FAFFC5-C2D3-44A3-BD07-826890AEF7ED}"/>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2876" t="46973" r="54828" b="11536"/>
          <a:stretch/>
        </p:blipFill>
        <p:spPr bwMode="auto">
          <a:xfrm>
            <a:off x="701281" y="3428999"/>
            <a:ext cx="3246118" cy="20995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003DF4A-BF71-8C9B-88B4-0E9E0C555DF5}"/>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56126" t="47043" r="3674" b="11466"/>
          <a:stretch/>
        </p:blipFill>
        <p:spPr bwMode="auto">
          <a:xfrm>
            <a:off x="5357499" y="3428999"/>
            <a:ext cx="3085220" cy="209959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DD6CB359-A832-8AA3-7256-506A5E74BD7C}"/>
              </a:ext>
            </a:extLst>
          </p:cNvPr>
          <p:cNvCxnSpPr>
            <a:cxnSpLocks/>
          </p:cNvCxnSpPr>
          <p:nvPr/>
        </p:nvCxnSpPr>
        <p:spPr>
          <a:xfrm>
            <a:off x="4257675" y="4486200"/>
            <a:ext cx="73342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Marcador de Posição de Conteúdo 2">
            <a:extLst>
              <a:ext uri="{FF2B5EF4-FFF2-40B4-BE49-F238E27FC236}">
                <a16:creationId xmlns:a16="http://schemas.microsoft.com/office/drawing/2014/main" id="{033B988A-1E4E-A2AE-CF35-0FE01D31EA1F}"/>
              </a:ext>
            </a:extLst>
          </p:cNvPr>
          <p:cNvSpPr txBox="1">
            <a:spLocks/>
          </p:cNvSpPr>
          <p:nvPr/>
        </p:nvSpPr>
        <p:spPr>
          <a:xfrm>
            <a:off x="3733801" y="6600029"/>
            <a:ext cx="5560806"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https://www.simplilearn.com/tutorials/deep-learning-tutorial/convolutional-neural-network</a:t>
            </a:r>
            <a:endParaRPr lang="pt-PT" sz="1100" dirty="0">
              <a:cs typeface="Times New Roman"/>
            </a:endParaRPr>
          </a:p>
        </p:txBody>
      </p:sp>
      <p:sp>
        <p:nvSpPr>
          <p:cNvPr id="12" name="Marcador de Posição de Conteúdo 2">
            <a:extLst>
              <a:ext uri="{FF2B5EF4-FFF2-40B4-BE49-F238E27FC236}">
                <a16:creationId xmlns:a16="http://schemas.microsoft.com/office/drawing/2014/main" id="{0CDE0FCA-844B-617D-F4A1-626C9D71A1AE}"/>
              </a:ext>
            </a:extLst>
          </p:cNvPr>
          <p:cNvSpPr txBox="1">
            <a:spLocks/>
          </p:cNvSpPr>
          <p:nvPr/>
        </p:nvSpPr>
        <p:spPr>
          <a:xfrm>
            <a:off x="1402283" y="5528593"/>
            <a:ext cx="1844113"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Entrada</a:t>
            </a:r>
            <a:endParaRPr lang="pt-PT" sz="1600" b="1" dirty="0">
              <a:solidFill>
                <a:schemeClr val="tx1"/>
              </a:solidFill>
            </a:endParaRPr>
          </a:p>
        </p:txBody>
      </p:sp>
      <p:sp>
        <p:nvSpPr>
          <p:cNvPr id="13" name="Marcador de Posição de Conteúdo 2">
            <a:extLst>
              <a:ext uri="{FF2B5EF4-FFF2-40B4-BE49-F238E27FC236}">
                <a16:creationId xmlns:a16="http://schemas.microsoft.com/office/drawing/2014/main" id="{1A627A39-2384-EE4F-5C5E-4DDA7C83653F}"/>
              </a:ext>
            </a:extLst>
          </p:cNvPr>
          <p:cNvSpPr txBox="1">
            <a:spLocks/>
          </p:cNvSpPr>
          <p:nvPr/>
        </p:nvSpPr>
        <p:spPr>
          <a:xfrm>
            <a:off x="5978052" y="5528593"/>
            <a:ext cx="1844113"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Feature Map</a:t>
            </a:r>
            <a:endParaRPr lang="pt-PT" sz="1600" b="1" dirty="0">
              <a:solidFill>
                <a:schemeClr val="tx1"/>
              </a:solidFill>
            </a:endParaRPr>
          </a:p>
        </p:txBody>
      </p:sp>
      <p:sp>
        <p:nvSpPr>
          <p:cNvPr id="14" name="Marcador de Posição de Conteúdo 2">
            <a:extLst>
              <a:ext uri="{FF2B5EF4-FFF2-40B4-BE49-F238E27FC236}">
                <a16:creationId xmlns:a16="http://schemas.microsoft.com/office/drawing/2014/main" id="{D0720BC4-C681-28A0-1DB5-C166FA03FAC1}"/>
              </a:ext>
            </a:extLst>
          </p:cNvPr>
          <p:cNvSpPr txBox="1">
            <a:spLocks/>
          </p:cNvSpPr>
          <p:nvPr/>
        </p:nvSpPr>
        <p:spPr>
          <a:xfrm>
            <a:off x="4032794" y="4077431"/>
            <a:ext cx="1183186"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Convolução</a:t>
            </a:r>
            <a:endParaRPr lang="pt-PT" sz="1600" b="1" dirty="0">
              <a:solidFill>
                <a:schemeClr val="tx1"/>
              </a:solidFill>
            </a:endParaRPr>
          </a:p>
        </p:txBody>
      </p:sp>
      <p:sp>
        <p:nvSpPr>
          <p:cNvPr id="3" name="CaixaDeTexto 2">
            <a:extLst>
              <a:ext uri="{FF2B5EF4-FFF2-40B4-BE49-F238E27FC236}">
                <a16:creationId xmlns:a16="http://schemas.microsoft.com/office/drawing/2014/main" id="{2F4F6E94-D080-71DD-DDC5-5F60F6E2043E}"/>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71</a:t>
            </a:fld>
            <a:endParaRPr lang="pt-PT" dirty="0"/>
          </a:p>
        </p:txBody>
      </p:sp>
    </p:spTree>
    <p:extLst>
      <p:ext uri="{BB962C8B-B14F-4D97-AF65-F5344CB8AC3E}">
        <p14:creationId xmlns:p14="http://schemas.microsoft.com/office/powerpoint/2010/main" val="576337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493E375-0AE0-ABD5-CCCE-67E2A57F8BA6}"/>
              </a:ext>
            </a:extLst>
          </p:cNvPr>
          <p:cNvSpPr txBox="1">
            <a:spLocks/>
          </p:cNvSpPr>
          <p:nvPr/>
        </p:nvSpPr>
        <p:spPr>
          <a:xfrm>
            <a:off x="2857500" y="57344"/>
            <a:ext cx="467106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Mapas de Recursos (Feature Maps)</a:t>
            </a:r>
            <a:endParaRPr lang="en-US" sz="2400" dirty="0">
              <a:solidFill>
                <a:schemeClr val="bg1"/>
              </a:solidFill>
              <a:cs typeface="Calibri"/>
            </a:endParaRPr>
          </a:p>
          <a:p>
            <a:pPr algn="ctr"/>
            <a:endParaRPr lang="pt-BR" sz="2400" b="1" dirty="0">
              <a:solidFill>
                <a:schemeClr val="bg1"/>
              </a:solidFill>
            </a:endParaRPr>
          </a:p>
        </p:txBody>
      </p:sp>
      <p:sp>
        <p:nvSpPr>
          <p:cNvPr id="5" name="TextBox 4">
            <a:extLst>
              <a:ext uri="{FF2B5EF4-FFF2-40B4-BE49-F238E27FC236}">
                <a16:creationId xmlns:a16="http://schemas.microsoft.com/office/drawing/2014/main" id="{D7E3B117-3A5C-1942-6D36-187A571F71AB}"/>
              </a:ext>
            </a:extLst>
          </p:cNvPr>
          <p:cNvSpPr txBox="1"/>
          <p:nvPr/>
        </p:nvSpPr>
        <p:spPr>
          <a:xfrm>
            <a:off x="473640" y="1448470"/>
            <a:ext cx="8301494" cy="923330"/>
          </a:xfrm>
          <a:prstGeom prst="rect">
            <a:avLst/>
          </a:prstGeom>
          <a:noFill/>
        </p:spPr>
        <p:txBody>
          <a:bodyPr wrap="square">
            <a:spAutoFit/>
          </a:bodyPr>
          <a:lstStyle/>
          <a:p>
            <a:pPr indent="284163" algn="just"/>
            <a:r>
              <a:rPr lang="pt-PT" dirty="0">
                <a:cs typeface="Times New Roman"/>
              </a:rPr>
              <a:t>Dependendo do filtro, o resultado final que obtemos no feature map poderá ser diferente. Na imagem seguinte é possível ver outro exemplo de um feature map que poderíamos obter através de outra imagem de entrada.</a:t>
            </a:r>
            <a:endParaRPr lang="pt-PT" sz="1800" dirty="0">
              <a:cs typeface="Times New Roman"/>
            </a:endParaRPr>
          </a:p>
        </p:txBody>
      </p:sp>
      <p:cxnSp>
        <p:nvCxnSpPr>
          <p:cNvPr id="10" name="Straight Arrow Connector 9">
            <a:extLst>
              <a:ext uri="{FF2B5EF4-FFF2-40B4-BE49-F238E27FC236}">
                <a16:creationId xmlns:a16="http://schemas.microsoft.com/office/drawing/2014/main" id="{DD6CB359-A832-8AA3-7256-506A5E74BD7C}"/>
              </a:ext>
            </a:extLst>
          </p:cNvPr>
          <p:cNvCxnSpPr>
            <a:cxnSpLocks/>
          </p:cNvCxnSpPr>
          <p:nvPr/>
        </p:nvCxnSpPr>
        <p:spPr>
          <a:xfrm>
            <a:off x="4154471" y="4354465"/>
            <a:ext cx="73342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Marcador de Posição de Conteúdo 2">
            <a:extLst>
              <a:ext uri="{FF2B5EF4-FFF2-40B4-BE49-F238E27FC236}">
                <a16:creationId xmlns:a16="http://schemas.microsoft.com/office/drawing/2014/main" id="{033B988A-1E4E-A2AE-CF35-0FE01D31EA1F}"/>
              </a:ext>
            </a:extLst>
          </p:cNvPr>
          <p:cNvSpPr txBox="1">
            <a:spLocks/>
          </p:cNvSpPr>
          <p:nvPr/>
        </p:nvSpPr>
        <p:spPr>
          <a:xfrm>
            <a:off x="4154471" y="6600029"/>
            <a:ext cx="5140136"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https://www.kaggle.com/code/pavansanagapati/a-simple-cnn-model-beginner-guide</a:t>
            </a:r>
            <a:endParaRPr lang="pt-PT" sz="1100" dirty="0">
              <a:cs typeface="Times New Roman"/>
            </a:endParaRPr>
          </a:p>
        </p:txBody>
      </p:sp>
      <p:sp>
        <p:nvSpPr>
          <p:cNvPr id="14" name="Marcador de Posição de Conteúdo 2">
            <a:extLst>
              <a:ext uri="{FF2B5EF4-FFF2-40B4-BE49-F238E27FC236}">
                <a16:creationId xmlns:a16="http://schemas.microsoft.com/office/drawing/2014/main" id="{D0720BC4-C681-28A0-1DB5-C166FA03FAC1}"/>
              </a:ext>
            </a:extLst>
          </p:cNvPr>
          <p:cNvSpPr txBox="1">
            <a:spLocks/>
          </p:cNvSpPr>
          <p:nvPr/>
        </p:nvSpPr>
        <p:spPr>
          <a:xfrm>
            <a:off x="3929590" y="3945696"/>
            <a:ext cx="1183186"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Convolução</a:t>
            </a:r>
            <a:endParaRPr lang="pt-PT" sz="1600" b="1" dirty="0">
              <a:solidFill>
                <a:schemeClr val="tx1"/>
              </a:solidFill>
            </a:endParaRPr>
          </a:p>
        </p:txBody>
      </p:sp>
      <p:pic>
        <p:nvPicPr>
          <p:cNvPr id="1026" name="Picture 2">
            <a:extLst>
              <a:ext uri="{FF2B5EF4-FFF2-40B4-BE49-F238E27FC236}">
                <a16:creationId xmlns:a16="http://schemas.microsoft.com/office/drawing/2014/main" id="{8265792A-9D4B-6CBB-5149-F25130DE2F3E}"/>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497451" y="2818395"/>
            <a:ext cx="3533775" cy="27478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CEDF17A-8A7B-018A-079F-4577B78D125C}"/>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062539" y="2818394"/>
            <a:ext cx="3584010" cy="274789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DBD43A05-8F16-D7F7-EE1D-9E273C9E478F}"/>
              </a:ext>
            </a:extLst>
          </p:cNvPr>
          <p:cNvSpPr txBox="1">
            <a:spLocks/>
          </p:cNvSpPr>
          <p:nvPr/>
        </p:nvSpPr>
        <p:spPr>
          <a:xfrm>
            <a:off x="1402283" y="5528593"/>
            <a:ext cx="1844113"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Entrada</a:t>
            </a:r>
            <a:endParaRPr lang="pt-PT" sz="1600" b="1" dirty="0">
              <a:solidFill>
                <a:schemeClr val="tx1"/>
              </a:solidFill>
            </a:endParaRPr>
          </a:p>
        </p:txBody>
      </p:sp>
      <p:sp>
        <p:nvSpPr>
          <p:cNvPr id="6" name="Marcador de Posição de Conteúdo 2">
            <a:extLst>
              <a:ext uri="{FF2B5EF4-FFF2-40B4-BE49-F238E27FC236}">
                <a16:creationId xmlns:a16="http://schemas.microsoft.com/office/drawing/2014/main" id="{74A03904-E382-C36F-A7C9-8A56A7887872}"/>
              </a:ext>
            </a:extLst>
          </p:cNvPr>
          <p:cNvSpPr txBox="1">
            <a:spLocks/>
          </p:cNvSpPr>
          <p:nvPr/>
        </p:nvSpPr>
        <p:spPr>
          <a:xfrm>
            <a:off x="5978052" y="5528593"/>
            <a:ext cx="1844113"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Feature Map</a:t>
            </a:r>
            <a:endParaRPr lang="pt-PT" sz="1600" b="1" dirty="0">
              <a:solidFill>
                <a:schemeClr val="tx1"/>
              </a:solidFill>
            </a:endParaRPr>
          </a:p>
        </p:txBody>
      </p:sp>
      <p:sp>
        <p:nvSpPr>
          <p:cNvPr id="7" name="CaixaDeTexto 6">
            <a:extLst>
              <a:ext uri="{FF2B5EF4-FFF2-40B4-BE49-F238E27FC236}">
                <a16:creationId xmlns:a16="http://schemas.microsoft.com/office/drawing/2014/main" id="{F7ABE4A6-355C-C337-94A8-7AEFD348471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72</a:t>
            </a:fld>
            <a:endParaRPr lang="pt-PT" dirty="0"/>
          </a:p>
        </p:txBody>
      </p:sp>
    </p:spTree>
    <p:extLst>
      <p:ext uri="{BB962C8B-B14F-4D97-AF65-F5344CB8AC3E}">
        <p14:creationId xmlns:p14="http://schemas.microsoft.com/office/powerpoint/2010/main" val="2350425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0D43627-15EB-2115-9C12-FDA71938EB80}"/>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Passo (Stride)</a:t>
            </a:r>
            <a:endParaRPr lang="en-US" sz="2400" dirty="0">
              <a:solidFill>
                <a:schemeClr val="bg1"/>
              </a:solidFill>
              <a:cs typeface="Calibri"/>
            </a:endParaRPr>
          </a:p>
          <a:p>
            <a:pPr algn="ctr"/>
            <a:endParaRPr lang="pt-BR" sz="2400" b="1" dirty="0">
              <a:solidFill>
                <a:schemeClr val="bg1"/>
              </a:solidFill>
            </a:endParaRPr>
          </a:p>
        </p:txBody>
      </p:sp>
      <p:sp>
        <p:nvSpPr>
          <p:cNvPr id="6" name="TextBox 5">
            <a:extLst>
              <a:ext uri="{FF2B5EF4-FFF2-40B4-BE49-F238E27FC236}">
                <a16:creationId xmlns:a16="http://schemas.microsoft.com/office/drawing/2014/main" id="{759DEAD3-FA3C-4ADA-5A96-D2B2EDB3F731}"/>
              </a:ext>
            </a:extLst>
          </p:cNvPr>
          <p:cNvSpPr txBox="1"/>
          <p:nvPr/>
        </p:nvSpPr>
        <p:spPr>
          <a:xfrm>
            <a:off x="421253" y="5348449"/>
            <a:ext cx="8301494" cy="1200329"/>
          </a:xfrm>
          <a:prstGeom prst="rect">
            <a:avLst/>
          </a:prstGeom>
          <a:noFill/>
        </p:spPr>
        <p:txBody>
          <a:bodyPr wrap="square">
            <a:spAutoFit/>
          </a:bodyPr>
          <a:lstStyle/>
          <a:p>
            <a:pPr indent="342900" algn="just"/>
            <a:r>
              <a:rPr lang="pt-PT" sz="1800" dirty="0">
                <a:cs typeface="Times New Roman"/>
              </a:rPr>
              <a:t>De forma simples, o passo (stride) é um parâmetro do filtro da rede neuronal que modifica o quanto o filtro se move sobre a imagem. Por exemplo, se o passo de uma rede neuronal for definido como 1, o filtro moverá um pixel ou unidade de cada vez, se for definido como 2 irá mover-se 2 pixéis, e assim sucessivamente.</a:t>
            </a:r>
          </a:p>
        </p:txBody>
      </p:sp>
      <p:pic>
        <p:nvPicPr>
          <p:cNvPr id="1030" name="Picture 6">
            <a:extLst>
              <a:ext uri="{FF2B5EF4-FFF2-40B4-BE49-F238E27FC236}">
                <a16:creationId xmlns:a16="http://schemas.microsoft.com/office/drawing/2014/main" id="{29567DB6-84AC-169F-DC32-3CD1B3B4AD45}"/>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l="12390" t="11744" r="9865" b="5801"/>
          <a:stretch/>
        </p:blipFill>
        <p:spPr bwMode="auto">
          <a:xfrm>
            <a:off x="4894264" y="2739995"/>
            <a:ext cx="3707606" cy="1966119"/>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Posição de Conteúdo 2">
            <a:extLst>
              <a:ext uri="{FF2B5EF4-FFF2-40B4-BE49-F238E27FC236}">
                <a16:creationId xmlns:a16="http://schemas.microsoft.com/office/drawing/2014/main" id="{5A948315-F384-434F-7471-CCABAC8E2835}"/>
              </a:ext>
            </a:extLst>
          </p:cNvPr>
          <p:cNvSpPr txBox="1">
            <a:spLocks/>
          </p:cNvSpPr>
          <p:nvPr/>
        </p:nvSpPr>
        <p:spPr>
          <a:xfrm>
            <a:off x="6060802" y="2271279"/>
            <a:ext cx="1117688"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800" b="1" dirty="0"/>
              <a:t>P</a:t>
            </a:r>
            <a:r>
              <a:rPr lang="pt-PT" sz="1800" b="1" dirty="0"/>
              <a:t>asso = 2</a:t>
            </a:r>
          </a:p>
        </p:txBody>
      </p:sp>
      <p:pic>
        <p:nvPicPr>
          <p:cNvPr id="1032" name="Picture 8">
            <a:extLst>
              <a:ext uri="{FF2B5EF4-FFF2-40B4-BE49-F238E27FC236}">
                <a16:creationId xmlns:a16="http://schemas.microsoft.com/office/drawing/2014/main" id="{EBCC00B2-F877-3077-DB74-2E4742710CEB}"/>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2466" t="12341" r="9899" b="5319"/>
          <a:stretch/>
        </p:blipFill>
        <p:spPr bwMode="auto">
          <a:xfrm>
            <a:off x="567531" y="2739994"/>
            <a:ext cx="3707606" cy="1966119"/>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Posição de Conteúdo 2">
            <a:extLst>
              <a:ext uri="{FF2B5EF4-FFF2-40B4-BE49-F238E27FC236}">
                <a16:creationId xmlns:a16="http://schemas.microsoft.com/office/drawing/2014/main" id="{9874D2E1-5939-56F3-5E93-E8257D4CF425}"/>
              </a:ext>
            </a:extLst>
          </p:cNvPr>
          <p:cNvSpPr txBox="1">
            <a:spLocks/>
          </p:cNvSpPr>
          <p:nvPr/>
        </p:nvSpPr>
        <p:spPr>
          <a:xfrm>
            <a:off x="1862490" y="2271279"/>
            <a:ext cx="1117688" cy="31407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800" b="1" dirty="0"/>
              <a:t>P</a:t>
            </a:r>
            <a:r>
              <a:rPr lang="pt-PT" sz="1800" b="1" dirty="0"/>
              <a:t>asso = 1</a:t>
            </a:r>
          </a:p>
        </p:txBody>
      </p:sp>
      <p:sp>
        <p:nvSpPr>
          <p:cNvPr id="12" name="TextBox 11">
            <a:extLst>
              <a:ext uri="{FF2B5EF4-FFF2-40B4-BE49-F238E27FC236}">
                <a16:creationId xmlns:a16="http://schemas.microsoft.com/office/drawing/2014/main" id="{63D5063F-D739-2928-E147-6D8BECD2557A}"/>
              </a:ext>
            </a:extLst>
          </p:cNvPr>
          <p:cNvSpPr txBox="1"/>
          <p:nvPr/>
        </p:nvSpPr>
        <p:spPr>
          <a:xfrm>
            <a:off x="421253" y="1167278"/>
            <a:ext cx="8301494" cy="646331"/>
          </a:xfrm>
          <a:prstGeom prst="rect">
            <a:avLst/>
          </a:prstGeom>
          <a:noFill/>
        </p:spPr>
        <p:txBody>
          <a:bodyPr wrap="square">
            <a:spAutoFit/>
          </a:bodyPr>
          <a:lstStyle/>
          <a:p>
            <a:pPr indent="342900" algn="just"/>
            <a:r>
              <a:rPr lang="en-US" dirty="0">
                <a:cs typeface="Times New Roman"/>
              </a:rPr>
              <a:t>N</a:t>
            </a:r>
            <a:r>
              <a:rPr lang="pt-PT" dirty="0">
                <a:cs typeface="Times New Roman"/>
              </a:rPr>
              <a:t>em sempre, nas camadas convolucionais, se move o filtro pixel por pixel. Nestas, existe um parâmetro chamado passo (stride) que dita a movimentação do filtro. </a:t>
            </a:r>
            <a:endParaRPr lang="pt-PT" sz="1800" dirty="0">
              <a:cs typeface="Times New Roman"/>
            </a:endParaRPr>
          </a:p>
        </p:txBody>
      </p:sp>
      <p:sp>
        <p:nvSpPr>
          <p:cNvPr id="3" name="Marcador de Posição de Conteúdo 2">
            <a:extLst>
              <a:ext uri="{FF2B5EF4-FFF2-40B4-BE49-F238E27FC236}">
                <a16:creationId xmlns:a16="http://schemas.microsoft.com/office/drawing/2014/main" id="{F42F3BB6-839D-C94C-DEFF-192055D4E590}"/>
              </a:ext>
            </a:extLst>
          </p:cNvPr>
          <p:cNvSpPr txBox="1">
            <a:spLocks/>
          </p:cNvSpPr>
          <p:nvPr/>
        </p:nvSpPr>
        <p:spPr>
          <a:xfrm>
            <a:off x="2124075" y="6600029"/>
            <a:ext cx="7170532"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https://towardsdatascience.com/a-visualization-of-the-basic-elements-of-a-convolutional-neural-network-75fea30cd78d</a:t>
            </a:r>
            <a:endParaRPr lang="pt-PT" sz="1100" dirty="0">
              <a:cs typeface="Times New Roman"/>
            </a:endParaRPr>
          </a:p>
        </p:txBody>
      </p:sp>
      <p:sp>
        <p:nvSpPr>
          <p:cNvPr id="5" name="CaixaDeTexto 4">
            <a:extLst>
              <a:ext uri="{FF2B5EF4-FFF2-40B4-BE49-F238E27FC236}">
                <a16:creationId xmlns:a16="http://schemas.microsoft.com/office/drawing/2014/main" id="{68788116-870B-1D47-4B7E-28E1F0BD8A7B}"/>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73</a:t>
            </a:fld>
            <a:endParaRPr lang="pt-PT" dirty="0"/>
          </a:p>
        </p:txBody>
      </p:sp>
    </p:spTree>
    <p:extLst>
      <p:ext uri="{BB962C8B-B14F-4D97-AF65-F5344CB8AC3E}">
        <p14:creationId xmlns:p14="http://schemas.microsoft.com/office/powerpoint/2010/main" val="997405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775133" y="1899233"/>
            <a:ext cx="7427111" cy="2291767"/>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Esta camada recebe o mapa de recursos da camada anterior, analisa, reduz o tamanho dos dados e envia para a próxima camada.</a:t>
            </a:r>
            <a:r>
              <a:rPr lang="en-US" sz="1800" dirty="0">
                <a:latin typeface="Calibri"/>
                <a:ea typeface="SimSun"/>
                <a:cs typeface="Calibri"/>
              </a:rPr>
              <a:t> </a:t>
            </a:r>
          </a:p>
          <a:p>
            <a:pPr marL="0" indent="0" algn="just"/>
            <a:r>
              <a:rPr lang="pt-PT" sz="1800" dirty="0">
                <a:latin typeface="Calibri"/>
                <a:ea typeface="SimSun"/>
                <a:cs typeface="Calibri"/>
              </a:rPr>
              <a:t>	O exemplo mais utilizado para demostrar a aplicação desta camada é o max pooling. Este divide em parte e reduz o tamanho, retirando os valores mais altos como podemos ver abaixo.</a:t>
            </a:r>
            <a:endParaRPr lang="pt-PT" dirty="0">
              <a:cs typeface="Calibri"/>
            </a:endParaRPr>
          </a:p>
          <a:p>
            <a:pPr marL="285750" indent="-285750" algn="just">
              <a:buFont typeface="Arial" panose="020B0604020202020204" pitchFamily="34" charset="0"/>
              <a:buChar char="•"/>
            </a:pPr>
            <a:endParaRPr lang="pt-PT" sz="1800" dirty="0">
              <a:cs typeface="Times New Roman"/>
            </a:endParaRPr>
          </a:p>
        </p:txBody>
      </p:sp>
      <p:graphicFrame>
        <p:nvGraphicFramePr>
          <p:cNvPr id="6" name="Table 9">
            <a:extLst>
              <a:ext uri="{FF2B5EF4-FFF2-40B4-BE49-F238E27FC236}">
                <a16:creationId xmlns:a16="http://schemas.microsoft.com/office/drawing/2014/main" id="{D2F4DCA7-D715-C48C-E2EB-EBFDC26BACBF}"/>
              </a:ext>
            </a:extLst>
          </p:cNvPr>
          <p:cNvGraphicFramePr>
            <a:graphicFrameLocks noGrp="1"/>
          </p:cNvGraphicFramePr>
          <p:nvPr>
            <p:extLst>
              <p:ext uri="{D42A27DB-BD31-4B8C-83A1-F6EECF244321}">
                <p14:modId xmlns:p14="http://schemas.microsoft.com/office/powerpoint/2010/main" val="2508770508"/>
              </p:ext>
            </p:extLst>
          </p:nvPr>
        </p:nvGraphicFramePr>
        <p:xfrm>
          <a:off x="1939597" y="4217088"/>
          <a:ext cx="2325772" cy="1483360"/>
        </p:xfrm>
        <a:graphic>
          <a:graphicData uri="http://schemas.openxmlformats.org/drawingml/2006/table">
            <a:tbl>
              <a:tblPr firstRow="1" bandRow="1">
                <a:tableStyleId>{5C22544A-7EE6-4342-B048-85BDC9FD1C3A}</a:tableStyleId>
              </a:tblPr>
              <a:tblGrid>
                <a:gridCol w="581443">
                  <a:extLst>
                    <a:ext uri="{9D8B030D-6E8A-4147-A177-3AD203B41FA5}">
                      <a16:colId xmlns:a16="http://schemas.microsoft.com/office/drawing/2014/main" val="3721285538"/>
                    </a:ext>
                  </a:extLst>
                </a:gridCol>
                <a:gridCol w="581443">
                  <a:extLst>
                    <a:ext uri="{9D8B030D-6E8A-4147-A177-3AD203B41FA5}">
                      <a16:colId xmlns:a16="http://schemas.microsoft.com/office/drawing/2014/main" val="911792993"/>
                    </a:ext>
                  </a:extLst>
                </a:gridCol>
                <a:gridCol w="581443">
                  <a:extLst>
                    <a:ext uri="{9D8B030D-6E8A-4147-A177-3AD203B41FA5}">
                      <a16:colId xmlns:a16="http://schemas.microsoft.com/office/drawing/2014/main" val="2257847170"/>
                    </a:ext>
                  </a:extLst>
                </a:gridCol>
                <a:gridCol w="581443">
                  <a:extLst>
                    <a:ext uri="{9D8B030D-6E8A-4147-A177-3AD203B41FA5}">
                      <a16:colId xmlns:a16="http://schemas.microsoft.com/office/drawing/2014/main" val="3522877794"/>
                    </a:ext>
                  </a:extLst>
                </a:gridCol>
              </a:tblGrid>
              <a:tr h="370840">
                <a:tc>
                  <a:txBody>
                    <a:bodyPr/>
                    <a:lstStyle/>
                    <a:p>
                      <a:pPr algn="ctr"/>
                      <a:r>
                        <a:rPr lang="en-US"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tc>
                  <a:txBody>
                    <a:bodyPr/>
                    <a:lstStyle/>
                    <a:p>
                      <a:pPr algn="ctr"/>
                      <a:r>
                        <a:rPr lang="en-US"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extLst>
                  <a:ext uri="{0D108BD9-81ED-4DB2-BD59-A6C34878D82A}">
                    <a16:rowId xmlns:a16="http://schemas.microsoft.com/office/drawing/2014/main" val="1124536887"/>
                  </a:ext>
                </a:extLst>
              </a:tr>
              <a:tr h="370840">
                <a:tc>
                  <a:txBody>
                    <a:bodyPr/>
                    <a:lstStyle/>
                    <a:p>
                      <a:pPr algn="ctr"/>
                      <a:r>
                        <a:rPr lang="en-US"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tc>
                  <a:txBody>
                    <a:bodyPr/>
                    <a:lstStyle/>
                    <a:p>
                      <a:pPr algn="ctr"/>
                      <a:r>
                        <a:rPr lang="en-US" b="0"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extLst>
                  <a:ext uri="{0D108BD9-81ED-4DB2-BD59-A6C34878D82A}">
                    <a16:rowId xmlns:a16="http://schemas.microsoft.com/office/drawing/2014/main" val="1723198984"/>
                  </a:ext>
                </a:extLst>
              </a:tr>
              <a:tr h="370840">
                <a:tc>
                  <a:txBody>
                    <a:bodyPr/>
                    <a:lstStyle/>
                    <a:p>
                      <a:pPr algn="ctr"/>
                      <a:r>
                        <a:rPr lang="en-US" dirty="0">
                          <a:solidFill>
                            <a:schemeClr val="tx1"/>
                          </a:solidFill>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346198548"/>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445444852"/>
                  </a:ext>
                </a:extLst>
              </a:tr>
            </a:tbl>
          </a:graphicData>
        </a:graphic>
      </p:graphicFrame>
      <p:graphicFrame>
        <p:nvGraphicFramePr>
          <p:cNvPr id="10" name="Table 9">
            <a:extLst>
              <a:ext uri="{FF2B5EF4-FFF2-40B4-BE49-F238E27FC236}">
                <a16:creationId xmlns:a16="http://schemas.microsoft.com/office/drawing/2014/main" id="{827BF85B-D799-CE12-7425-A283C3746F49}"/>
              </a:ext>
            </a:extLst>
          </p:cNvPr>
          <p:cNvGraphicFramePr>
            <a:graphicFrameLocks noGrp="1"/>
          </p:cNvGraphicFramePr>
          <p:nvPr>
            <p:extLst>
              <p:ext uri="{D42A27DB-BD31-4B8C-83A1-F6EECF244321}">
                <p14:modId xmlns:p14="http://schemas.microsoft.com/office/powerpoint/2010/main" val="1346747424"/>
              </p:ext>
            </p:extLst>
          </p:nvPr>
        </p:nvGraphicFramePr>
        <p:xfrm>
          <a:off x="5627556" y="4458190"/>
          <a:ext cx="1162886" cy="741680"/>
        </p:xfrm>
        <a:graphic>
          <a:graphicData uri="http://schemas.openxmlformats.org/drawingml/2006/table">
            <a:tbl>
              <a:tblPr firstRow="1" bandRow="1">
                <a:tableStyleId>{5C22544A-7EE6-4342-B048-85BDC9FD1C3A}</a:tableStyleId>
              </a:tblPr>
              <a:tblGrid>
                <a:gridCol w="581443">
                  <a:extLst>
                    <a:ext uri="{9D8B030D-6E8A-4147-A177-3AD203B41FA5}">
                      <a16:colId xmlns:a16="http://schemas.microsoft.com/office/drawing/2014/main" val="3721285538"/>
                    </a:ext>
                  </a:extLst>
                </a:gridCol>
                <a:gridCol w="581443">
                  <a:extLst>
                    <a:ext uri="{9D8B030D-6E8A-4147-A177-3AD203B41FA5}">
                      <a16:colId xmlns:a16="http://schemas.microsoft.com/office/drawing/2014/main" val="2257847170"/>
                    </a:ext>
                  </a:extLst>
                </a:gridCol>
              </a:tblGrid>
              <a:tr h="370840">
                <a:tc>
                  <a:txBody>
                    <a:bodyPr/>
                    <a:lstStyle/>
                    <a:p>
                      <a:pPr algn="ctr"/>
                      <a:r>
                        <a:rPr lang="en-US" b="0" dirty="0">
                          <a:solidFill>
                            <a:schemeClr val="tx1"/>
                          </a:solidFill>
                        </a:rPr>
                        <a:t>21</a:t>
                      </a:r>
                    </a:p>
                  </a:txBody>
                  <a:tcPr>
                    <a:solidFill>
                      <a:schemeClr val="accent3"/>
                    </a:solidFill>
                  </a:tcPr>
                </a:tc>
                <a:tc>
                  <a:txBody>
                    <a:bodyPr/>
                    <a:lstStyle/>
                    <a:p>
                      <a:pPr lvl="0" algn="ctr">
                        <a:buNone/>
                      </a:pPr>
                      <a:r>
                        <a:rPr lang="en-US" b="0" dirty="0">
                          <a:solidFill>
                            <a:schemeClr val="tx1"/>
                          </a:solidFill>
                        </a:rPr>
                        <a:t>25</a:t>
                      </a:r>
                    </a:p>
                  </a:txBody>
                  <a:tcPr>
                    <a:solidFill>
                      <a:srgbClr val="ED7D31"/>
                    </a:solidFill>
                  </a:tcPr>
                </a:tc>
                <a:extLst>
                  <a:ext uri="{0D108BD9-81ED-4DB2-BD59-A6C34878D82A}">
                    <a16:rowId xmlns:a16="http://schemas.microsoft.com/office/drawing/2014/main" val="1723198984"/>
                  </a:ext>
                </a:extLst>
              </a:tr>
              <a:tr h="370840">
                <a:tc>
                  <a:txBody>
                    <a:bodyPr/>
                    <a:lstStyle/>
                    <a:p>
                      <a:pPr algn="ctr"/>
                      <a:r>
                        <a:rPr lang="en-US" b="0" dirty="0">
                          <a:solidFill>
                            <a:schemeClr val="tx1"/>
                          </a:solidFill>
                        </a:rPr>
                        <a:t>23</a:t>
                      </a:r>
                    </a:p>
                  </a:txBody>
                  <a:tcPr>
                    <a:solidFill>
                      <a:schemeClr val="accent4"/>
                    </a:solidFill>
                  </a:tcPr>
                </a:tc>
                <a:tc>
                  <a:txBody>
                    <a:bodyPr/>
                    <a:lstStyle/>
                    <a:p>
                      <a:pPr algn="ctr"/>
                      <a:r>
                        <a:rPr lang="en-US" b="0" dirty="0">
                          <a:solidFill>
                            <a:schemeClr val="tx1"/>
                          </a:solidFill>
                        </a:rPr>
                        <a:t>18</a:t>
                      </a:r>
                    </a:p>
                  </a:txBody>
                  <a:tcPr>
                    <a:solidFill>
                      <a:schemeClr val="accent5"/>
                    </a:solidFill>
                  </a:tcPr>
                </a:tc>
                <a:extLst>
                  <a:ext uri="{0D108BD9-81ED-4DB2-BD59-A6C34878D82A}">
                    <a16:rowId xmlns:a16="http://schemas.microsoft.com/office/drawing/2014/main" val="2346198548"/>
                  </a:ext>
                </a:extLst>
              </a:tr>
            </a:tbl>
          </a:graphicData>
        </a:graphic>
      </p:graphicFrame>
      <p:sp>
        <p:nvSpPr>
          <p:cNvPr id="11" name="Arrow: Right 10">
            <a:extLst>
              <a:ext uri="{FF2B5EF4-FFF2-40B4-BE49-F238E27FC236}">
                <a16:creationId xmlns:a16="http://schemas.microsoft.com/office/drawing/2014/main" id="{D4C31C91-60FD-D61C-512B-C75A6D6DF66C}"/>
              </a:ext>
            </a:extLst>
          </p:cNvPr>
          <p:cNvSpPr/>
          <p:nvPr/>
        </p:nvSpPr>
        <p:spPr>
          <a:xfrm>
            <a:off x="4535635" y="4566275"/>
            <a:ext cx="678656" cy="553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3F27A58-314F-42E6-1F9A-633DD30360EA}"/>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Convolucionais</a:t>
            </a:r>
          </a:p>
          <a:p>
            <a:pPr algn="ctr"/>
            <a:endParaRPr lang="pt-BR" sz="2400" b="1" dirty="0">
              <a:solidFill>
                <a:schemeClr val="bg1"/>
              </a:solidFill>
              <a:latin typeface="Calibri"/>
              <a:ea typeface="SimSun"/>
              <a:cs typeface="Calibri"/>
            </a:endParaRPr>
          </a:p>
        </p:txBody>
      </p:sp>
      <p:sp>
        <p:nvSpPr>
          <p:cNvPr id="5" name="Title 1">
            <a:extLst>
              <a:ext uri="{FF2B5EF4-FFF2-40B4-BE49-F238E27FC236}">
                <a16:creationId xmlns:a16="http://schemas.microsoft.com/office/drawing/2014/main" id="{560B4480-4CDD-52A5-CC65-B90695EBFE49}"/>
              </a:ext>
            </a:extLst>
          </p:cNvPr>
          <p:cNvSpPr txBox="1">
            <a:spLocks/>
          </p:cNvSpPr>
          <p:nvPr/>
        </p:nvSpPr>
        <p:spPr>
          <a:xfrm>
            <a:off x="724779" y="1226033"/>
            <a:ext cx="822168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latin typeface="Calibri"/>
                <a:ea typeface="SimSun"/>
                <a:cs typeface="Calibri"/>
              </a:rPr>
              <a:t>Camadas de Pooling</a:t>
            </a:r>
          </a:p>
        </p:txBody>
      </p:sp>
      <p:sp>
        <p:nvSpPr>
          <p:cNvPr id="7" name="CaixaDeTexto 6">
            <a:extLst>
              <a:ext uri="{FF2B5EF4-FFF2-40B4-BE49-F238E27FC236}">
                <a16:creationId xmlns:a16="http://schemas.microsoft.com/office/drawing/2014/main" id="{DEA53F46-B72B-DBE7-3ED1-0BEB795412FA}"/>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74</a:t>
            </a:fld>
            <a:endParaRPr lang="pt-PT" dirty="0"/>
          </a:p>
        </p:txBody>
      </p:sp>
    </p:spTree>
    <p:extLst>
      <p:ext uri="{BB962C8B-B14F-4D97-AF65-F5344CB8AC3E}">
        <p14:creationId xmlns:p14="http://schemas.microsoft.com/office/powerpoint/2010/main" val="56860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Posição de Conteúdo 2">
            <a:extLst>
              <a:ext uri="{FF2B5EF4-FFF2-40B4-BE49-F238E27FC236}">
                <a16:creationId xmlns:a16="http://schemas.microsoft.com/office/drawing/2014/main" id="{BEAD257A-2612-27C8-7A39-FD90EDB614DB}"/>
              </a:ext>
            </a:extLst>
          </p:cNvPr>
          <p:cNvSpPr txBox="1">
            <a:spLocks/>
          </p:cNvSpPr>
          <p:nvPr/>
        </p:nvSpPr>
        <p:spPr>
          <a:xfrm>
            <a:off x="641306" y="1285962"/>
            <a:ext cx="7882075" cy="106313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	As camadas de Pooling são usadas para reduzir as dimensões do mapa de características. Assim, reduz o número de parâmetros a aprender e a quantidade de computação realizada na rede.</a:t>
            </a:r>
            <a:r>
              <a:rPr lang="en-US" sz="1800" dirty="0">
                <a:latin typeface="Calibri"/>
                <a:ea typeface="SimSun"/>
                <a:cs typeface="Times New Roman"/>
              </a:rPr>
              <a:t> Existem 3 tipos de camadas de Pooling:</a:t>
            </a:r>
          </a:p>
          <a:p>
            <a:pPr marL="742950" lvl="1" indent="-400050" algn="just">
              <a:buFont typeface="Wingdings" panose="05000000000000000000" pitchFamily="2" charset="2"/>
              <a:buChar char="Ø"/>
            </a:pPr>
            <a:endParaRPr lang="en-US" sz="1600" dirty="0">
              <a:cs typeface="Times New Roman"/>
            </a:endParaRPr>
          </a:p>
          <a:p>
            <a:pPr marL="742950" lvl="1" indent="-400050" algn="just">
              <a:buFont typeface="+mj-lt"/>
              <a:buAutoNum type="romanUcPeriod"/>
            </a:pPr>
            <a:endParaRPr lang="pt-PT" sz="1400" dirty="0">
              <a:cs typeface="Times New Roman"/>
            </a:endParaRPr>
          </a:p>
          <a:p>
            <a:pPr marL="290195" lvl="1" indent="-290195" algn="just"/>
            <a:endParaRPr lang="en-US" sz="1800" dirty="0">
              <a:cs typeface="Times New Roman"/>
            </a:endParaRPr>
          </a:p>
        </p:txBody>
      </p:sp>
      <p:pic>
        <p:nvPicPr>
          <p:cNvPr id="3" name="Imagem 11" descr="A picture containing text&#10;&#10;Description automatically generated">
            <a:extLst>
              <a:ext uri="{FF2B5EF4-FFF2-40B4-BE49-F238E27FC236}">
                <a16:creationId xmlns:a16="http://schemas.microsoft.com/office/drawing/2014/main" id="{3781F6F0-91D6-FAFE-03C0-9CB6BC0A158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7" name="Título 1">
            <a:extLst>
              <a:ext uri="{FF2B5EF4-FFF2-40B4-BE49-F238E27FC236}">
                <a16:creationId xmlns:a16="http://schemas.microsoft.com/office/drawing/2014/main" id="{E545083A-06FF-422D-DE5F-CFA43690F42C}"/>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Camadas de Pooling</a:t>
            </a:r>
          </a:p>
          <a:p>
            <a:pPr algn="ctr"/>
            <a:endParaRPr lang="pt-BR" sz="2400" b="1" dirty="0">
              <a:solidFill>
                <a:schemeClr val="bg1"/>
              </a:solidFill>
              <a:latin typeface="Calibri"/>
              <a:ea typeface="SimSun"/>
              <a:cs typeface="Calibri"/>
            </a:endParaRPr>
          </a:p>
        </p:txBody>
      </p:sp>
      <p:sp>
        <p:nvSpPr>
          <p:cNvPr id="4" name="Marcador de Posição de Conteúdo 2">
            <a:extLst>
              <a:ext uri="{FF2B5EF4-FFF2-40B4-BE49-F238E27FC236}">
                <a16:creationId xmlns:a16="http://schemas.microsoft.com/office/drawing/2014/main" id="{2D10044A-239E-E1AD-2BC7-E0B62BE689E6}"/>
              </a:ext>
            </a:extLst>
          </p:cNvPr>
          <p:cNvSpPr txBox="1">
            <a:spLocks/>
          </p:cNvSpPr>
          <p:nvPr/>
        </p:nvSpPr>
        <p:spPr>
          <a:xfrm>
            <a:off x="310566" y="3182854"/>
            <a:ext cx="2152483" cy="41138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gn="just">
              <a:buNone/>
            </a:pPr>
            <a:r>
              <a:rPr lang="en-US" dirty="0">
                <a:solidFill>
                  <a:srgbClr val="000000"/>
                </a:solidFill>
                <a:latin typeface="Calibri"/>
                <a:ea typeface="SimSun"/>
                <a:cs typeface="Times New Roman"/>
              </a:rPr>
              <a:t>Max Pooling</a:t>
            </a:r>
          </a:p>
          <a:p>
            <a:pPr marL="342900" lvl="1" indent="0" algn="just">
              <a:buNone/>
            </a:pPr>
            <a:endParaRPr lang="en-US" sz="1600" dirty="0">
              <a:cs typeface="Times New Roman"/>
            </a:endParaRPr>
          </a:p>
          <a:p>
            <a:pPr marL="290195" lvl="1" indent="-290195" algn="just"/>
            <a:endParaRPr lang="en-US" sz="1800" dirty="0">
              <a:cs typeface="Times New Roman"/>
            </a:endParaRPr>
          </a:p>
        </p:txBody>
      </p:sp>
      <p:sp>
        <p:nvSpPr>
          <p:cNvPr id="5" name="Marcador de Posição de Conteúdo 2">
            <a:extLst>
              <a:ext uri="{FF2B5EF4-FFF2-40B4-BE49-F238E27FC236}">
                <a16:creationId xmlns:a16="http://schemas.microsoft.com/office/drawing/2014/main" id="{05616E6A-5324-579F-9ACB-9E6D54547A6C}"/>
              </a:ext>
            </a:extLst>
          </p:cNvPr>
          <p:cNvSpPr txBox="1">
            <a:spLocks/>
          </p:cNvSpPr>
          <p:nvPr/>
        </p:nvSpPr>
        <p:spPr>
          <a:xfrm>
            <a:off x="3267772" y="3173126"/>
            <a:ext cx="2619412" cy="46974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lgn="just">
              <a:buNone/>
            </a:pPr>
            <a:r>
              <a:rPr lang="en-US" dirty="0">
                <a:solidFill>
                  <a:srgbClr val="000000"/>
                </a:solidFill>
                <a:latin typeface="Calibri"/>
                <a:ea typeface="SimSun"/>
                <a:cs typeface="Times New Roman"/>
              </a:rPr>
              <a:t>Average Pooling</a:t>
            </a:r>
          </a:p>
          <a:p>
            <a:pPr marL="342900" lvl="1" indent="0" algn="just">
              <a:buNone/>
            </a:pPr>
            <a:endParaRPr lang="en-US" sz="1600" dirty="0">
              <a:cs typeface="Times New Roman"/>
            </a:endParaRPr>
          </a:p>
          <a:p>
            <a:pPr marL="342900" lvl="1" indent="0" algn="just">
              <a:buNone/>
            </a:pPr>
            <a:endParaRPr lang="en-US" sz="1600" dirty="0">
              <a:cs typeface="Times New Roman"/>
            </a:endParaRPr>
          </a:p>
          <a:p>
            <a:pPr marL="742950" lvl="1" indent="-400050" algn="just">
              <a:buFont typeface="+mj-lt"/>
              <a:buAutoNum type="romanUcPeriod"/>
            </a:pPr>
            <a:endParaRPr lang="pt-PT" sz="1400" dirty="0">
              <a:cs typeface="Times New Roman"/>
            </a:endParaRPr>
          </a:p>
          <a:p>
            <a:pPr marL="290195" lvl="1" indent="-290195" algn="just"/>
            <a:endParaRPr lang="en-US" sz="1800" dirty="0">
              <a:cs typeface="Times New Roman"/>
            </a:endParaRPr>
          </a:p>
        </p:txBody>
      </p:sp>
      <p:sp>
        <p:nvSpPr>
          <p:cNvPr id="8" name="Marcador de Posição de Conteúdo 2">
            <a:extLst>
              <a:ext uri="{FF2B5EF4-FFF2-40B4-BE49-F238E27FC236}">
                <a16:creationId xmlns:a16="http://schemas.microsoft.com/office/drawing/2014/main" id="{7C4F76FA-0AA6-0591-994F-6950FA254B73}"/>
              </a:ext>
            </a:extLst>
          </p:cNvPr>
          <p:cNvSpPr txBox="1">
            <a:spLocks/>
          </p:cNvSpPr>
          <p:nvPr/>
        </p:nvSpPr>
        <p:spPr>
          <a:xfrm>
            <a:off x="6798913" y="3124487"/>
            <a:ext cx="2210850" cy="518385"/>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en-US" sz="2400" dirty="0">
                <a:latin typeface="Calibri"/>
                <a:ea typeface="SimSun"/>
                <a:cs typeface="Times New Roman"/>
              </a:rPr>
              <a:t>Global Pooling</a:t>
            </a:r>
            <a:endParaRPr lang="pt-PT" sz="2400" dirty="0">
              <a:latin typeface="Calibri"/>
              <a:ea typeface="SimSun"/>
              <a:cs typeface="Times New Roman"/>
            </a:endParaRPr>
          </a:p>
          <a:p>
            <a:pPr marL="742950" lvl="1" indent="-400050" algn="just">
              <a:buFont typeface="+mj-lt"/>
              <a:buAutoNum type="romanUcPeriod"/>
            </a:pPr>
            <a:endParaRPr lang="pt-PT" sz="1400" dirty="0">
              <a:cs typeface="Times New Roman"/>
            </a:endParaRPr>
          </a:p>
          <a:p>
            <a:pPr marL="290195" lvl="1" indent="-290195" algn="just"/>
            <a:endParaRPr lang="en-US" sz="1800" dirty="0">
              <a:cs typeface="Times New Roman"/>
            </a:endParaRPr>
          </a:p>
        </p:txBody>
      </p:sp>
      <p:pic>
        <p:nvPicPr>
          <p:cNvPr id="10" name="Picture 2" descr="Table&#10;&#10;Description automatically generated">
            <a:extLst>
              <a:ext uri="{FF2B5EF4-FFF2-40B4-BE49-F238E27FC236}">
                <a16:creationId xmlns:a16="http://schemas.microsoft.com/office/drawing/2014/main" id="{D570916F-5816-2B64-382F-46D150EAB632}"/>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80643" y="4320806"/>
            <a:ext cx="2566740" cy="11397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iagram&#10;&#10;Description automatically generated">
            <a:extLst>
              <a:ext uri="{FF2B5EF4-FFF2-40B4-BE49-F238E27FC236}">
                <a16:creationId xmlns:a16="http://schemas.microsoft.com/office/drawing/2014/main" id="{F69E1236-EA9E-E728-47AC-0457E7CD7D89}"/>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145266" y="4373395"/>
            <a:ext cx="2843742" cy="1030631"/>
          </a:xfrm>
          <a:prstGeom prst="rect">
            <a:avLst/>
          </a:prstGeom>
          <a:noFill/>
        </p:spPr>
      </p:pic>
      <p:pic>
        <p:nvPicPr>
          <p:cNvPr id="14" name="Picture 4" descr="What is Max Pooling 2D? - Quora">
            <a:extLst>
              <a:ext uri="{FF2B5EF4-FFF2-40B4-BE49-F238E27FC236}">
                <a16:creationId xmlns:a16="http://schemas.microsoft.com/office/drawing/2014/main" id="{14DCFECC-8F13-1EBA-E2D8-2DB9C3E1ABCF}"/>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11882" b="15613"/>
          <a:stretch/>
        </p:blipFill>
        <p:spPr bwMode="auto">
          <a:xfrm>
            <a:off x="6267129" y="3889165"/>
            <a:ext cx="2694250" cy="16812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A3EF2A33-939D-E88E-849B-E6EE46821959}"/>
              </a:ext>
            </a:extLst>
          </p:cNvPr>
          <p:cNvCxnSpPr/>
          <p:nvPr/>
        </p:nvCxnSpPr>
        <p:spPr>
          <a:xfrm flipH="1">
            <a:off x="2918297" y="3010711"/>
            <a:ext cx="19456" cy="339495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22799C-A531-712E-5BE6-8372FCFE8621}"/>
              </a:ext>
            </a:extLst>
          </p:cNvPr>
          <p:cNvCxnSpPr>
            <a:cxnSpLocks/>
          </p:cNvCxnSpPr>
          <p:nvPr/>
        </p:nvCxnSpPr>
        <p:spPr>
          <a:xfrm flipH="1">
            <a:off x="6254883" y="3010710"/>
            <a:ext cx="19456" cy="339495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FB290260-6F91-85F2-11CD-AA08D1A68922}"/>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75</a:t>
            </a:fld>
            <a:endParaRPr lang="pt-PT" dirty="0"/>
          </a:p>
        </p:txBody>
      </p:sp>
    </p:spTree>
    <p:extLst>
      <p:ext uri="{BB962C8B-B14F-4D97-AF65-F5344CB8AC3E}">
        <p14:creationId xmlns:p14="http://schemas.microsoft.com/office/powerpoint/2010/main" val="2990397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6E86975-51B7-E3EC-29C3-81F07DFC7107}"/>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Max Pooling</a:t>
            </a:r>
            <a:endParaRPr lang="en-US" sz="2400" b="1" dirty="0">
              <a:solidFill>
                <a:schemeClr val="bg1"/>
              </a:solidFill>
              <a:latin typeface="Calibri"/>
              <a:ea typeface="SimSun"/>
              <a:cs typeface="Calibri"/>
            </a:endParaRPr>
          </a:p>
          <a:p>
            <a:pPr algn="ctr"/>
            <a:endParaRPr lang="pt-BR" sz="2400" b="1" dirty="0">
              <a:solidFill>
                <a:schemeClr val="bg1"/>
              </a:solidFill>
              <a:latin typeface="Calibri"/>
              <a:ea typeface="SimSun"/>
              <a:cs typeface="Calibri"/>
            </a:endParaRPr>
          </a:p>
        </p:txBody>
      </p:sp>
      <p:sp>
        <p:nvSpPr>
          <p:cNvPr id="7" name="TextBox 6">
            <a:extLst>
              <a:ext uri="{FF2B5EF4-FFF2-40B4-BE49-F238E27FC236}">
                <a16:creationId xmlns:a16="http://schemas.microsoft.com/office/drawing/2014/main" id="{E8BFBD0A-DF5D-19FD-3005-77D3D8A7B74A}"/>
              </a:ext>
            </a:extLst>
          </p:cNvPr>
          <p:cNvSpPr txBox="1"/>
          <p:nvPr/>
        </p:nvSpPr>
        <p:spPr>
          <a:xfrm>
            <a:off x="508802" y="1255825"/>
            <a:ext cx="8116669" cy="1200329"/>
          </a:xfrm>
          <a:prstGeom prst="rect">
            <a:avLst/>
          </a:prstGeom>
          <a:noFill/>
        </p:spPr>
        <p:txBody>
          <a:bodyPr wrap="square">
            <a:spAutoFit/>
          </a:bodyPr>
          <a:lstStyle/>
          <a:p>
            <a:pPr indent="285750" algn="just"/>
            <a:r>
              <a:rPr lang="pt-PT" dirty="0">
                <a:cs typeface="Times New Roman"/>
              </a:rPr>
              <a:t>Max Pooling </a:t>
            </a:r>
            <a:r>
              <a:rPr lang="pt-PT" sz="1800" dirty="0">
                <a:cs typeface="Times New Roman"/>
              </a:rPr>
              <a:t>é uma função que seleciona o elemento máximo da região do mapa de característic</a:t>
            </a:r>
            <a:r>
              <a:rPr lang="pt-PT" dirty="0">
                <a:cs typeface="Times New Roman"/>
              </a:rPr>
              <a:t>as</a:t>
            </a:r>
            <a:r>
              <a:rPr lang="pt-PT" sz="1800" dirty="0">
                <a:cs typeface="Times New Roman"/>
              </a:rPr>
              <a:t> coberto pelo filtro. Assim, a saída após a camada de max pooling seria um mapa de características contendo os recursos com valor superior do mapa de recursos anterior.</a:t>
            </a:r>
          </a:p>
        </p:txBody>
      </p:sp>
      <p:pic>
        <p:nvPicPr>
          <p:cNvPr id="1026" name="Picture 2">
            <a:extLst>
              <a:ext uri="{FF2B5EF4-FFF2-40B4-BE49-F238E27FC236}">
                <a16:creationId xmlns:a16="http://schemas.microsoft.com/office/drawing/2014/main" id="{995C99C4-60DE-5AAA-D79C-1A1A816A6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77" y="3455044"/>
            <a:ext cx="6156246" cy="273513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1" descr="A picture containing text&#10;&#10;Description automatically generated">
            <a:extLst>
              <a:ext uri="{FF2B5EF4-FFF2-40B4-BE49-F238E27FC236}">
                <a16:creationId xmlns:a16="http://schemas.microsoft.com/office/drawing/2014/main" id="{30A36B02-5688-4FEE-4E75-36572E1F3C8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5" name="Marcador de Posição de Conteúdo 2">
            <a:extLst>
              <a:ext uri="{FF2B5EF4-FFF2-40B4-BE49-F238E27FC236}">
                <a16:creationId xmlns:a16="http://schemas.microsoft.com/office/drawing/2014/main" id="{6FCB89A3-55D1-AEB7-823D-A0C1403FE499}"/>
              </a:ext>
            </a:extLst>
          </p:cNvPr>
          <p:cNvSpPr txBox="1">
            <a:spLocks/>
          </p:cNvSpPr>
          <p:nvPr/>
        </p:nvSpPr>
        <p:spPr>
          <a:xfrm>
            <a:off x="2800349" y="6600029"/>
            <a:ext cx="6494257"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https://medium.datadriveninvestor.com/teaching-ai-to-find-transcription-factor-binding-sites-ab37690e2675</a:t>
            </a:r>
            <a:endParaRPr lang="pt-PT" sz="1100" dirty="0">
              <a:cs typeface="Times New Roman"/>
            </a:endParaRPr>
          </a:p>
        </p:txBody>
      </p:sp>
      <p:sp>
        <p:nvSpPr>
          <p:cNvPr id="6" name="CaixaDeTexto 5">
            <a:extLst>
              <a:ext uri="{FF2B5EF4-FFF2-40B4-BE49-F238E27FC236}">
                <a16:creationId xmlns:a16="http://schemas.microsoft.com/office/drawing/2014/main" id="{9A2BFDE8-D0B7-597F-B518-2012C5C73DB0}"/>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76</a:t>
            </a:fld>
            <a:endParaRPr lang="pt-PT" dirty="0"/>
          </a:p>
        </p:txBody>
      </p:sp>
    </p:spTree>
    <p:extLst>
      <p:ext uri="{BB962C8B-B14F-4D97-AF65-F5344CB8AC3E}">
        <p14:creationId xmlns:p14="http://schemas.microsoft.com/office/powerpoint/2010/main" val="2161316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39AA49E-F3B9-336C-64C3-01DC95EC723C}"/>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49929" y="3390901"/>
            <a:ext cx="6044142" cy="2139585"/>
          </a:xfrm>
          <a:prstGeom prst="rect">
            <a:avLst/>
          </a:prstGeom>
          <a:noFill/>
        </p:spPr>
      </p:pic>
      <p:sp>
        <p:nvSpPr>
          <p:cNvPr id="5" name="TextBox 4">
            <a:extLst>
              <a:ext uri="{FF2B5EF4-FFF2-40B4-BE49-F238E27FC236}">
                <a16:creationId xmlns:a16="http://schemas.microsoft.com/office/drawing/2014/main" id="{14E71AFE-9DD0-6041-7799-3E1C41F1DBB5}"/>
              </a:ext>
            </a:extLst>
          </p:cNvPr>
          <p:cNvSpPr txBox="1"/>
          <p:nvPr/>
        </p:nvSpPr>
        <p:spPr>
          <a:xfrm>
            <a:off x="421253" y="1592240"/>
            <a:ext cx="8301494" cy="923330"/>
          </a:xfrm>
          <a:prstGeom prst="rect">
            <a:avLst/>
          </a:prstGeom>
          <a:noFill/>
        </p:spPr>
        <p:txBody>
          <a:bodyPr wrap="square">
            <a:spAutoFit/>
          </a:bodyPr>
          <a:lstStyle/>
          <a:p>
            <a:pPr indent="285750" algn="just"/>
            <a:r>
              <a:rPr lang="pt-PT" dirty="0">
                <a:cs typeface="Times New Roman"/>
              </a:rPr>
              <a:t>O Average Pooling calcula a média dos elementos presentes na região do mapa de características coberto pelo filtro. Assim, enquanto o Max Pooling fornece o recurso mais proeminente, o Average Pooling fornece a média das características.</a:t>
            </a:r>
            <a:endParaRPr lang="pt-PT" sz="1800" dirty="0">
              <a:cs typeface="Times New Roman"/>
            </a:endParaRPr>
          </a:p>
        </p:txBody>
      </p:sp>
      <p:sp>
        <p:nvSpPr>
          <p:cNvPr id="2" name="Título 1">
            <a:extLst>
              <a:ext uri="{FF2B5EF4-FFF2-40B4-BE49-F238E27FC236}">
                <a16:creationId xmlns:a16="http://schemas.microsoft.com/office/drawing/2014/main" id="{BE097090-EE86-D207-E0C9-A7F16E0A3E8C}"/>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Average Pooling</a:t>
            </a:r>
            <a:endParaRPr lang="en-US" sz="2400" b="1" dirty="0">
              <a:solidFill>
                <a:schemeClr val="bg1"/>
              </a:solidFill>
              <a:latin typeface="Calibri"/>
              <a:ea typeface="SimSun"/>
              <a:cs typeface="Calibri"/>
            </a:endParaRPr>
          </a:p>
          <a:p>
            <a:pPr algn="ctr"/>
            <a:endParaRPr lang="pt-BR" sz="2400" b="1" dirty="0">
              <a:solidFill>
                <a:schemeClr val="bg1"/>
              </a:solidFill>
              <a:latin typeface="Calibri"/>
              <a:ea typeface="SimSun"/>
              <a:cs typeface="Calibri"/>
            </a:endParaRPr>
          </a:p>
        </p:txBody>
      </p:sp>
      <p:pic>
        <p:nvPicPr>
          <p:cNvPr id="3" name="Imagem 11" descr="A picture containing text&#10;&#10;Description automatically generated">
            <a:extLst>
              <a:ext uri="{FF2B5EF4-FFF2-40B4-BE49-F238E27FC236}">
                <a16:creationId xmlns:a16="http://schemas.microsoft.com/office/drawing/2014/main" id="{375D876F-C71C-2881-D43E-13BB174A6DA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6" name="Marcador de Posição de Conteúdo 2">
            <a:extLst>
              <a:ext uri="{FF2B5EF4-FFF2-40B4-BE49-F238E27FC236}">
                <a16:creationId xmlns:a16="http://schemas.microsoft.com/office/drawing/2014/main" id="{5F8D3F2A-B438-9B66-FA17-57D38C20D484}"/>
              </a:ext>
            </a:extLst>
          </p:cNvPr>
          <p:cNvSpPr txBox="1">
            <a:spLocks/>
          </p:cNvSpPr>
          <p:nvPr/>
        </p:nvSpPr>
        <p:spPr>
          <a:xfrm>
            <a:off x="4572000" y="6600029"/>
            <a:ext cx="4722606"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https://medium.com/analytics-vidhya/cnn-with-custom-dataset-8cdd153f5c9e</a:t>
            </a:r>
            <a:endParaRPr lang="pt-PT" sz="1100" dirty="0">
              <a:cs typeface="Times New Roman"/>
            </a:endParaRPr>
          </a:p>
        </p:txBody>
      </p:sp>
      <p:sp>
        <p:nvSpPr>
          <p:cNvPr id="7" name="CaixaDeTexto 6">
            <a:extLst>
              <a:ext uri="{FF2B5EF4-FFF2-40B4-BE49-F238E27FC236}">
                <a16:creationId xmlns:a16="http://schemas.microsoft.com/office/drawing/2014/main" id="{0418E8E7-4EAB-3239-05F2-FD1D5FEA9F9E}"/>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77</a:t>
            </a:fld>
            <a:endParaRPr lang="pt-PT" dirty="0"/>
          </a:p>
        </p:txBody>
      </p:sp>
    </p:spTree>
    <p:extLst>
      <p:ext uri="{BB962C8B-B14F-4D97-AF65-F5344CB8AC3E}">
        <p14:creationId xmlns:p14="http://schemas.microsoft.com/office/powerpoint/2010/main" val="1154322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8847C5-CA6C-8F29-0D27-8C9725F9899B}"/>
              </a:ext>
            </a:extLst>
          </p:cNvPr>
          <p:cNvSpPr txBox="1"/>
          <p:nvPr/>
        </p:nvSpPr>
        <p:spPr>
          <a:xfrm>
            <a:off x="686417" y="1462008"/>
            <a:ext cx="7795656" cy="1200329"/>
          </a:xfrm>
          <a:prstGeom prst="rect">
            <a:avLst/>
          </a:prstGeom>
          <a:noFill/>
        </p:spPr>
        <p:txBody>
          <a:bodyPr wrap="square">
            <a:spAutoFit/>
          </a:bodyPr>
          <a:lstStyle/>
          <a:p>
            <a:pPr indent="285750" algn="just"/>
            <a:r>
              <a:rPr lang="pt-PT" dirty="0">
                <a:cs typeface="Times New Roman"/>
              </a:rPr>
              <a:t>Com o Global Pooling é possível reduzir as dimensões das camadas das rede, por exemplo, de 3 dimensões para 1 dimensão. Dentro do Global Pooling, podemos ainda usar as duas funções anteriores, Max Pooling e Average Pooling, tendo assim como funções a Global Max Pooling e Global Average Pooling.</a:t>
            </a:r>
            <a:endParaRPr lang="pt-PT" sz="1800" dirty="0">
              <a:cs typeface="Times New Roman"/>
            </a:endParaRPr>
          </a:p>
        </p:txBody>
      </p:sp>
      <p:pic>
        <p:nvPicPr>
          <p:cNvPr id="3074" name="Picture 2" descr="Explain Pooling layers: Max Pooling, Average Pooling, Global Average Pooling,  and Global Max pooling. - Knowledge Transfer">
            <a:extLst>
              <a:ext uri="{FF2B5EF4-FFF2-40B4-BE49-F238E27FC236}">
                <a16:creationId xmlns:a16="http://schemas.microsoft.com/office/drawing/2014/main" id="{CA40E744-C286-7214-93B5-EDB738BB4C35}"/>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90414" y="3429000"/>
            <a:ext cx="3477390" cy="210208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Max Pooling 2D? - Quora">
            <a:extLst>
              <a:ext uri="{FF2B5EF4-FFF2-40B4-BE49-F238E27FC236}">
                <a16:creationId xmlns:a16="http://schemas.microsoft.com/office/drawing/2014/main" id="{649365BD-BAA0-2FB4-8D32-D6D803B3C54F}"/>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11882" b="15613"/>
          <a:stretch/>
        </p:blipFill>
        <p:spPr bwMode="auto">
          <a:xfrm>
            <a:off x="4496696" y="3149864"/>
            <a:ext cx="3910207" cy="2401077"/>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Posição de Conteúdo 2">
            <a:extLst>
              <a:ext uri="{FF2B5EF4-FFF2-40B4-BE49-F238E27FC236}">
                <a16:creationId xmlns:a16="http://schemas.microsoft.com/office/drawing/2014/main" id="{4156B944-612F-9AB3-4DA9-FB7B8E903F71}"/>
              </a:ext>
            </a:extLst>
          </p:cNvPr>
          <p:cNvSpPr txBox="1">
            <a:spLocks/>
          </p:cNvSpPr>
          <p:nvPr/>
        </p:nvSpPr>
        <p:spPr>
          <a:xfrm>
            <a:off x="3963391" y="6600029"/>
            <a:ext cx="5331215"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https://alexisbcook.github.io/2017/global-average-pooling-layers-for-object-localization/</a:t>
            </a:r>
            <a:endParaRPr lang="pt-PT" sz="1100" dirty="0">
              <a:cs typeface="Times New Roman"/>
            </a:endParaRPr>
          </a:p>
        </p:txBody>
      </p:sp>
      <p:sp>
        <p:nvSpPr>
          <p:cNvPr id="7" name="Marcador de Posição de Conteúdo 2">
            <a:extLst>
              <a:ext uri="{FF2B5EF4-FFF2-40B4-BE49-F238E27FC236}">
                <a16:creationId xmlns:a16="http://schemas.microsoft.com/office/drawing/2014/main" id="{A4F6547E-CB50-555F-40E5-8D81724C9F57}"/>
              </a:ext>
            </a:extLst>
          </p:cNvPr>
          <p:cNvSpPr txBox="1">
            <a:spLocks/>
          </p:cNvSpPr>
          <p:nvPr/>
        </p:nvSpPr>
        <p:spPr>
          <a:xfrm>
            <a:off x="1030986" y="6600029"/>
            <a:ext cx="3136818"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https://www.quora.com/What-is-Max-Pooling-2D |</a:t>
            </a:r>
            <a:endParaRPr lang="pt-PT" sz="1100" dirty="0">
              <a:cs typeface="Times New Roman"/>
            </a:endParaRPr>
          </a:p>
        </p:txBody>
      </p:sp>
      <p:sp>
        <p:nvSpPr>
          <p:cNvPr id="8" name="TextBox 7">
            <a:extLst>
              <a:ext uri="{FF2B5EF4-FFF2-40B4-BE49-F238E27FC236}">
                <a16:creationId xmlns:a16="http://schemas.microsoft.com/office/drawing/2014/main" id="{D21A1882-FDB1-AB15-EA76-CED999122FC8}"/>
              </a:ext>
            </a:extLst>
          </p:cNvPr>
          <p:cNvSpPr txBox="1"/>
          <p:nvPr/>
        </p:nvSpPr>
        <p:spPr>
          <a:xfrm>
            <a:off x="1465657" y="5506670"/>
            <a:ext cx="1926903" cy="307777"/>
          </a:xfrm>
          <a:prstGeom prst="rect">
            <a:avLst/>
          </a:prstGeom>
          <a:noFill/>
        </p:spPr>
        <p:txBody>
          <a:bodyPr wrap="square">
            <a:spAutoFit/>
          </a:bodyPr>
          <a:lstStyle/>
          <a:p>
            <a:pPr algn="just"/>
            <a:r>
              <a:rPr lang="pt-PT" sz="1400" i="1" dirty="0">
                <a:cs typeface="Times New Roman"/>
              </a:rPr>
              <a:t>Global Average Pooling</a:t>
            </a:r>
          </a:p>
        </p:txBody>
      </p:sp>
      <p:sp>
        <p:nvSpPr>
          <p:cNvPr id="9" name="TextBox 8">
            <a:extLst>
              <a:ext uri="{FF2B5EF4-FFF2-40B4-BE49-F238E27FC236}">
                <a16:creationId xmlns:a16="http://schemas.microsoft.com/office/drawing/2014/main" id="{9695F4B9-B152-6FB2-7221-8F9375D4F4BC}"/>
              </a:ext>
            </a:extLst>
          </p:cNvPr>
          <p:cNvSpPr txBox="1"/>
          <p:nvPr/>
        </p:nvSpPr>
        <p:spPr>
          <a:xfrm>
            <a:off x="5640570" y="5506669"/>
            <a:ext cx="1622458" cy="307777"/>
          </a:xfrm>
          <a:prstGeom prst="rect">
            <a:avLst/>
          </a:prstGeom>
          <a:noFill/>
        </p:spPr>
        <p:txBody>
          <a:bodyPr wrap="square">
            <a:spAutoFit/>
          </a:bodyPr>
          <a:lstStyle/>
          <a:p>
            <a:pPr algn="just"/>
            <a:r>
              <a:rPr lang="pt-PT" sz="1400" i="1" dirty="0">
                <a:cs typeface="Times New Roman"/>
              </a:rPr>
              <a:t>Global Max Pooling</a:t>
            </a:r>
          </a:p>
        </p:txBody>
      </p:sp>
      <p:sp>
        <p:nvSpPr>
          <p:cNvPr id="2" name="Título 1">
            <a:extLst>
              <a:ext uri="{FF2B5EF4-FFF2-40B4-BE49-F238E27FC236}">
                <a16:creationId xmlns:a16="http://schemas.microsoft.com/office/drawing/2014/main" id="{526FACDB-49FA-50CC-A859-BFC0D68C8725}"/>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Global Pooling</a:t>
            </a:r>
            <a:endParaRPr lang="en-US" sz="2400" b="1" dirty="0">
              <a:solidFill>
                <a:schemeClr val="bg1"/>
              </a:solidFill>
              <a:latin typeface="Calibri"/>
              <a:ea typeface="SimSun"/>
              <a:cs typeface="Calibri"/>
            </a:endParaRPr>
          </a:p>
          <a:p>
            <a:pPr algn="ctr"/>
            <a:endParaRPr lang="pt-BR" sz="2400" b="1" dirty="0">
              <a:solidFill>
                <a:schemeClr val="bg1"/>
              </a:solidFill>
              <a:latin typeface="Calibri"/>
              <a:ea typeface="SimSun"/>
              <a:cs typeface="Calibri"/>
            </a:endParaRPr>
          </a:p>
        </p:txBody>
      </p:sp>
      <p:pic>
        <p:nvPicPr>
          <p:cNvPr id="3" name="Imagem 11" descr="A picture containing text&#10;&#10;Description automatically generated">
            <a:extLst>
              <a:ext uri="{FF2B5EF4-FFF2-40B4-BE49-F238E27FC236}">
                <a16:creationId xmlns:a16="http://schemas.microsoft.com/office/drawing/2014/main" id="{40E5BA0A-D873-CED7-9696-F99B40207A2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10" name="CaixaDeTexto 9">
            <a:extLst>
              <a:ext uri="{FF2B5EF4-FFF2-40B4-BE49-F238E27FC236}">
                <a16:creationId xmlns:a16="http://schemas.microsoft.com/office/drawing/2014/main" id="{29E3CB41-13D1-F19F-5EF9-670A97740E4F}"/>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78</a:t>
            </a:fld>
            <a:endParaRPr lang="pt-PT" dirty="0"/>
          </a:p>
        </p:txBody>
      </p:sp>
    </p:spTree>
    <p:extLst>
      <p:ext uri="{BB962C8B-B14F-4D97-AF65-F5344CB8AC3E}">
        <p14:creationId xmlns:p14="http://schemas.microsoft.com/office/powerpoint/2010/main" val="9931149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difference of max-pooling and global max-pooling. | Download Scientific  Diagram">
            <a:extLst>
              <a:ext uri="{FF2B5EF4-FFF2-40B4-BE49-F238E27FC236}">
                <a16:creationId xmlns:a16="http://schemas.microsoft.com/office/drawing/2014/main" id="{4439609E-806D-5486-1C88-C5E66B20B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97" y="3143757"/>
            <a:ext cx="8096250" cy="2362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9DB7C3-9226-153C-7046-D6BE159C7FC1}"/>
              </a:ext>
            </a:extLst>
          </p:cNvPr>
          <p:cNvSpPr txBox="1"/>
          <p:nvPr/>
        </p:nvSpPr>
        <p:spPr>
          <a:xfrm>
            <a:off x="421253" y="1575304"/>
            <a:ext cx="8301494" cy="923330"/>
          </a:xfrm>
          <a:prstGeom prst="rect">
            <a:avLst/>
          </a:prstGeom>
          <a:noFill/>
        </p:spPr>
        <p:txBody>
          <a:bodyPr wrap="square">
            <a:spAutoFit/>
          </a:bodyPr>
          <a:lstStyle/>
          <a:p>
            <a:pPr algn="just"/>
            <a:r>
              <a:rPr lang="pt-PT" dirty="0">
                <a:cs typeface="Times New Roman"/>
              </a:rPr>
              <a:t>Enquanto na Max Pooling, obtemos uma matriz de acordo com o filtro utilizado (neste caso 2x2), na Global Max Pooling é apenas colocado na saída o maior valor de toda o mapa de características para cada camada.</a:t>
            </a:r>
            <a:endParaRPr lang="pt-PT" sz="1800" dirty="0">
              <a:cs typeface="Times New Roman"/>
            </a:endParaRPr>
          </a:p>
        </p:txBody>
      </p:sp>
      <p:sp>
        <p:nvSpPr>
          <p:cNvPr id="7" name="Marcador de Posição de Conteúdo 2">
            <a:extLst>
              <a:ext uri="{FF2B5EF4-FFF2-40B4-BE49-F238E27FC236}">
                <a16:creationId xmlns:a16="http://schemas.microsoft.com/office/drawing/2014/main" id="{B9DD626D-516D-32ED-1A32-9AEF350C93DC}"/>
              </a:ext>
            </a:extLst>
          </p:cNvPr>
          <p:cNvSpPr txBox="1">
            <a:spLocks/>
          </p:cNvSpPr>
          <p:nvPr/>
        </p:nvSpPr>
        <p:spPr>
          <a:xfrm>
            <a:off x="2753957" y="6600029"/>
            <a:ext cx="6540649"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https://www.researchgate.net/figure/The-difference-of-max-pooling-and-global-max-pooling_fig4_338079465</a:t>
            </a:r>
            <a:endParaRPr lang="pt-PT" sz="1100" dirty="0">
              <a:cs typeface="Times New Roman"/>
            </a:endParaRPr>
          </a:p>
        </p:txBody>
      </p:sp>
      <p:sp>
        <p:nvSpPr>
          <p:cNvPr id="2" name="Título 1">
            <a:extLst>
              <a:ext uri="{FF2B5EF4-FFF2-40B4-BE49-F238E27FC236}">
                <a16:creationId xmlns:a16="http://schemas.microsoft.com/office/drawing/2014/main" id="{563B3242-4087-51E5-DC07-E391A2F4612E}"/>
              </a:ext>
            </a:extLst>
          </p:cNvPr>
          <p:cNvSpPr txBox="1">
            <a:spLocks/>
          </p:cNvSpPr>
          <p:nvPr/>
        </p:nvSpPr>
        <p:spPr>
          <a:xfrm>
            <a:off x="2984016" y="57344"/>
            <a:ext cx="48010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Max Pooling vs Global Max Pooling</a:t>
            </a:r>
            <a:endParaRPr lang="en-US" sz="2400" b="1" dirty="0">
              <a:solidFill>
                <a:schemeClr val="bg1"/>
              </a:solidFill>
              <a:latin typeface="Calibri"/>
              <a:ea typeface="SimSun"/>
              <a:cs typeface="Calibri"/>
            </a:endParaRPr>
          </a:p>
          <a:p>
            <a:pPr algn="ctr"/>
            <a:endParaRPr lang="pt-BR" sz="2400" b="1" dirty="0">
              <a:solidFill>
                <a:schemeClr val="bg1"/>
              </a:solidFill>
              <a:latin typeface="Calibri"/>
              <a:ea typeface="SimSun"/>
              <a:cs typeface="Calibri"/>
            </a:endParaRPr>
          </a:p>
        </p:txBody>
      </p:sp>
      <p:pic>
        <p:nvPicPr>
          <p:cNvPr id="3" name="Imagem 11" descr="A picture containing text&#10;&#10;Description automatically generated">
            <a:extLst>
              <a:ext uri="{FF2B5EF4-FFF2-40B4-BE49-F238E27FC236}">
                <a16:creationId xmlns:a16="http://schemas.microsoft.com/office/drawing/2014/main" id="{C6C7FE73-E0C6-C058-5E7B-E9823FEB309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6" name="CaixaDeTexto 5">
            <a:extLst>
              <a:ext uri="{FF2B5EF4-FFF2-40B4-BE49-F238E27FC236}">
                <a16:creationId xmlns:a16="http://schemas.microsoft.com/office/drawing/2014/main" id="{E123F56A-E929-8150-82DE-7EF7DEA2FFAB}"/>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79</a:t>
            </a:fld>
            <a:endParaRPr lang="pt-PT" dirty="0"/>
          </a:p>
        </p:txBody>
      </p:sp>
    </p:spTree>
    <p:extLst>
      <p:ext uri="{BB962C8B-B14F-4D97-AF65-F5344CB8AC3E}">
        <p14:creationId xmlns:p14="http://schemas.microsoft.com/office/powerpoint/2010/main" val="228488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Graphical user interface&#10;&#10;Description automatically generated">
            <a:extLst>
              <a:ext uri="{FF2B5EF4-FFF2-40B4-BE49-F238E27FC236}">
                <a16:creationId xmlns:a16="http://schemas.microsoft.com/office/drawing/2014/main" id="{35898E11-7BED-94A3-E608-D92A4AA8F3DD}"/>
              </a:ext>
            </a:extLst>
          </p:cNvPr>
          <p:cNvPicPr>
            <a:picLocks noGrp="1" noChangeAspect="1"/>
          </p:cNvPicPr>
          <p:nvPr>
            <p:ph idx="1"/>
          </p:nvPr>
        </p:nvPicPr>
        <p:blipFill rotWithShape="1">
          <a:blip r:embed="rId2"/>
          <a:srcRect l="87961" t="77869" r="327" b="7098"/>
          <a:stretch/>
        </p:blipFill>
        <p:spPr>
          <a:xfrm>
            <a:off x="0" y="1516509"/>
            <a:ext cx="3833718" cy="4256506"/>
          </a:xfrm>
        </p:spPr>
      </p:pic>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4085528" y="1774299"/>
            <a:ext cx="4597124" cy="4124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Na camada de saída podemos ter "n" saídas, a que se dão o nome de classes.</a:t>
            </a:r>
            <a:endParaRPr lang="pt-PT" sz="1800" dirty="0">
              <a:cs typeface="Times New Roman"/>
            </a:endParaRPr>
          </a:p>
          <a:p>
            <a:pPr marL="285750" indent="-285750" algn="just">
              <a:buFont typeface="Arial" panose="020B0604020202020204" pitchFamily="34" charset="0"/>
              <a:buChar char="•"/>
            </a:pPr>
            <a:endParaRPr lang="pt-PT" sz="1800" dirty="0">
              <a:latin typeface="Calibri"/>
              <a:ea typeface="SimSun"/>
              <a:cs typeface="Times New Roman"/>
            </a:endParaRPr>
          </a:p>
          <a:p>
            <a:pPr marL="0" indent="0" algn="just"/>
            <a:r>
              <a:rPr lang="pt-PT" sz="1800" dirty="0">
                <a:latin typeface="Calibri"/>
                <a:ea typeface="SimSun"/>
                <a:cs typeface="Times New Roman"/>
              </a:rPr>
              <a:t>O número de classes vai depender do número de opções possíveis.</a:t>
            </a:r>
            <a:endParaRPr lang="pt-PT" sz="1800" dirty="0">
              <a:cs typeface="Times New Roman"/>
            </a:endParaRPr>
          </a:p>
          <a:p>
            <a:pPr marL="285750" indent="-285750" algn="just">
              <a:buFont typeface="Arial" panose="020B0604020202020204" pitchFamily="34" charset="0"/>
              <a:buChar char="•"/>
            </a:pPr>
            <a:endParaRPr lang="pt-PT" sz="1800" dirty="0">
              <a:latin typeface="Calibri"/>
              <a:ea typeface="SimSun"/>
              <a:cs typeface="Times New Roman"/>
            </a:endParaRPr>
          </a:p>
          <a:p>
            <a:pPr marL="0" indent="0" algn="just"/>
            <a:r>
              <a:rPr lang="pt-PT" sz="1800" dirty="0">
                <a:latin typeface="Calibri"/>
                <a:ea typeface="SimSun"/>
                <a:cs typeface="Times New Roman"/>
              </a:rPr>
              <a:t>Usando o exemplo anterior da </a:t>
            </a:r>
            <a:r>
              <a:rPr lang="pt-PT" sz="1800" dirty="0">
                <a:latin typeface="Calibri"/>
                <a:ea typeface="SimSun"/>
                <a:cs typeface="Calibri"/>
              </a:rPr>
              <a:t>maçã e da banana falado na introdução à inteligência artificial</a:t>
            </a:r>
            <a:r>
              <a:rPr lang="pt-PT" sz="1800" dirty="0">
                <a:latin typeface="Calibri"/>
                <a:ea typeface="SimSun"/>
                <a:cs typeface="Times New Roman"/>
              </a:rPr>
              <a:t>: Se fosse adicionada uma laranja ao exemplo,  a rede neuronal iria ter 3 classes, uma para cada fruta.</a:t>
            </a:r>
            <a:endParaRPr lang="pt-PT" sz="1800" dirty="0">
              <a:cs typeface="Times New Roman"/>
            </a:endParaRPr>
          </a:p>
        </p:txBody>
      </p:sp>
      <p:sp>
        <p:nvSpPr>
          <p:cNvPr id="2" name="Título 1">
            <a:extLst>
              <a:ext uri="{FF2B5EF4-FFF2-40B4-BE49-F238E27FC236}">
                <a16:creationId xmlns:a16="http://schemas.microsoft.com/office/drawing/2014/main" id="{5F93E7A9-48F3-C784-400A-46277C3CE5E2}"/>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Camada</a:t>
            </a:r>
            <a:r>
              <a:rPr lang="en-US" sz="2400" b="1" dirty="0">
                <a:solidFill>
                  <a:schemeClr val="bg1"/>
                </a:solidFill>
                <a:latin typeface="Calibri"/>
                <a:ea typeface="SimSun"/>
                <a:cs typeface="Calibri"/>
              </a:rPr>
              <a:t> de Saída</a:t>
            </a:r>
          </a:p>
          <a:p>
            <a:pPr algn="ctr"/>
            <a:endParaRPr lang="pt-BR" sz="2400" b="1" dirty="0">
              <a:solidFill>
                <a:schemeClr val="bg1"/>
              </a:solidFill>
            </a:endParaRPr>
          </a:p>
        </p:txBody>
      </p:sp>
      <p:sp>
        <p:nvSpPr>
          <p:cNvPr id="6" name="CaixaDeTexto 5">
            <a:extLst>
              <a:ext uri="{FF2B5EF4-FFF2-40B4-BE49-F238E27FC236}">
                <a16:creationId xmlns:a16="http://schemas.microsoft.com/office/drawing/2014/main" id="{EEF207A7-60E1-826C-BB0E-DBC0E161A149}"/>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a:t>
            </a:fld>
            <a:endParaRPr lang="pt-PT" dirty="0"/>
          </a:p>
        </p:txBody>
      </p:sp>
    </p:spTree>
    <p:extLst>
      <p:ext uri="{BB962C8B-B14F-4D97-AF65-F5344CB8AC3E}">
        <p14:creationId xmlns:p14="http://schemas.microsoft.com/office/powerpoint/2010/main" val="28871939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Global Average Pooling Layers for Object Localization">
            <a:extLst>
              <a:ext uri="{FF2B5EF4-FFF2-40B4-BE49-F238E27FC236}">
                <a16:creationId xmlns:a16="http://schemas.microsoft.com/office/drawing/2014/main" id="{7A27CAFF-E805-868F-9404-47A04F953C78}"/>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784397" y="3453139"/>
            <a:ext cx="3966578" cy="230213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he difference of max-pooling and global max-pooling. | Download Scientific  Diagram">
            <a:extLst>
              <a:ext uri="{FF2B5EF4-FFF2-40B4-BE49-F238E27FC236}">
                <a16:creationId xmlns:a16="http://schemas.microsoft.com/office/drawing/2014/main" id="{4439609E-806D-5486-1C88-C5E66B20B65D}"/>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55274" r="-318"/>
          <a:stretch/>
        </p:blipFill>
        <p:spPr bwMode="auto">
          <a:xfrm>
            <a:off x="421253" y="3343394"/>
            <a:ext cx="3646893" cy="2362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9DB7C3-9226-153C-7046-D6BE159C7FC1}"/>
              </a:ext>
            </a:extLst>
          </p:cNvPr>
          <p:cNvSpPr txBox="1"/>
          <p:nvPr/>
        </p:nvSpPr>
        <p:spPr>
          <a:xfrm>
            <a:off x="421253" y="1575304"/>
            <a:ext cx="8301494" cy="923330"/>
          </a:xfrm>
          <a:prstGeom prst="rect">
            <a:avLst/>
          </a:prstGeom>
          <a:noFill/>
        </p:spPr>
        <p:txBody>
          <a:bodyPr wrap="square">
            <a:spAutoFit/>
          </a:bodyPr>
          <a:lstStyle/>
          <a:p>
            <a:pPr algn="just"/>
            <a:r>
              <a:rPr lang="pt-PT" dirty="0">
                <a:cs typeface="Times New Roman"/>
              </a:rPr>
              <a:t>Enquanto na Max Pooling, obtemos uma matriz de acordo com o filtro utilizado (neste caso 2x2), na Global Max Pooling é apenas colocado na saída o maior valor de toda o mapa de características para cada camada.</a:t>
            </a:r>
            <a:endParaRPr lang="pt-PT" sz="1800" dirty="0">
              <a:cs typeface="Times New Roman"/>
            </a:endParaRPr>
          </a:p>
        </p:txBody>
      </p:sp>
      <p:sp>
        <p:nvSpPr>
          <p:cNvPr id="7" name="Marcador de Posição de Conteúdo 2">
            <a:extLst>
              <a:ext uri="{FF2B5EF4-FFF2-40B4-BE49-F238E27FC236}">
                <a16:creationId xmlns:a16="http://schemas.microsoft.com/office/drawing/2014/main" id="{B9DD626D-516D-32ED-1A32-9AEF350C93DC}"/>
              </a:ext>
            </a:extLst>
          </p:cNvPr>
          <p:cNvSpPr txBox="1">
            <a:spLocks/>
          </p:cNvSpPr>
          <p:nvPr/>
        </p:nvSpPr>
        <p:spPr>
          <a:xfrm>
            <a:off x="2753957" y="6600029"/>
            <a:ext cx="6540649"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https://www.researchgate.net/figure/The-difference-of-max-pooling-and-global-max-pooling_fig4_338079465</a:t>
            </a:r>
            <a:endParaRPr lang="pt-PT" sz="1100" dirty="0">
              <a:cs typeface="Times New Roman"/>
            </a:endParaRPr>
          </a:p>
        </p:txBody>
      </p:sp>
      <p:sp>
        <p:nvSpPr>
          <p:cNvPr id="10" name="Arrow: Down 9">
            <a:extLst>
              <a:ext uri="{FF2B5EF4-FFF2-40B4-BE49-F238E27FC236}">
                <a16:creationId xmlns:a16="http://schemas.microsoft.com/office/drawing/2014/main" id="{03E02E35-043B-4A5C-E245-E8DEB2CFDC19}"/>
              </a:ext>
            </a:extLst>
          </p:cNvPr>
          <p:cNvSpPr/>
          <p:nvPr/>
        </p:nvSpPr>
        <p:spPr>
          <a:xfrm rot="16200000">
            <a:off x="7022539" y="4162051"/>
            <a:ext cx="571491" cy="733423"/>
          </a:xfrm>
          <a:prstGeom prst="downArrow">
            <a:avLst>
              <a:gd name="adj1" fmla="val 50000"/>
              <a:gd name="adj2" fmla="val 5747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dirty="0"/>
          </a:p>
        </p:txBody>
      </p:sp>
      <p:sp>
        <p:nvSpPr>
          <p:cNvPr id="2" name="Título 1">
            <a:extLst>
              <a:ext uri="{FF2B5EF4-FFF2-40B4-BE49-F238E27FC236}">
                <a16:creationId xmlns:a16="http://schemas.microsoft.com/office/drawing/2014/main" id="{563B3242-4087-51E5-DC07-E391A2F4612E}"/>
              </a:ext>
            </a:extLst>
          </p:cNvPr>
          <p:cNvSpPr txBox="1">
            <a:spLocks/>
          </p:cNvSpPr>
          <p:nvPr/>
        </p:nvSpPr>
        <p:spPr>
          <a:xfrm>
            <a:off x="2984016" y="57344"/>
            <a:ext cx="48010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Max Pooling vs Global Max Pooling</a:t>
            </a:r>
            <a:endParaRPr lang="en-US" sz="2400" b="1" dirty="0">
              <a:solidFill>
                <a:schemeClr val="bg1"/>
              </a:solidFill>
              <a:latin typeface="Calibri"/>
              <a:ea typeface="SimSun"/>
              <a:cs typeface="Calibri"/>
            </a:endParaRPr>
          </a:p>
          <a:p>
            <a:pPr algn="ctr"/>
            <a:endParaRPr lang="pt-BR" sz="2400" b="1" dirty="0">
              <a:solidFill>
                <a:schemeClr val="bg1"/>
              </a:solidFill>
              <a:latin typeface="Calibri"/>
              <a:ea typeface="SimSun"/>
              <a:cs typeface="Calibri"/>
            </a:endParaRPr>
          </a:p>
        </p:txBody>
      </p:sp>
      <p:pic>
        <p:nvPicPr>
          <p:cNvPr id="3" name="Imagem 11" descr="A picture containing text&#10;&#10;Description automatically generated">
            <a:extLst>
              <a:ext uri="{FF2B5EF4-FFF2-40B4-BE49-F238E27FC236}">
                <a16:creationId xmlns:a16="http://schemas.microsoft.com/office/drawing/2014/main" id="{C6C7FE73-E0C6-C058-5E7B-E9823FEB309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6" name="CaixaDeTexto 5">
            <a:extLst>
              <a:ext uri="{FF2B5EF4-FFF2-40B4-BE49-F238E27FC236}">
                <a16:creationId xmlns:a16="http://schemas.microsoft.com/office/drawing/2014/main" id="{4FDDB499-468F-1FBB-3AEF-A9742B3987E5}"/>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80</a:t>
            </a:fld>
            <a:endParaRPr lang="pt-PT" dirty="0"/>
          </a:p>
        </p:txBody>
      </p:sp>
    </p:spTree>
    <p:extLst>
      <p:ext uri="{BB962C8B-B14F-4D97-AF65-F5344CB8AC3E}">
        <p14:creationId xmlns:p14="http://schemas.microsoft.com/office/powerpoint/2010/main" val="56587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493E375-0AE0-ABD5-CCCE-67E2A57F8BA6}"/>
              </a:ext>
            </a:extLst>
          </p:cNvPr>
          <p:cNvSpPr txBox="1">
            <a:spLocks/>
          </p:cNvSpPr>
          <p:nvPr/>
        </p:nvSpPr>
        <p:spPr>
          <a:xfrm>
            <a:off x="2857500" y="57344"/>
            <a:ext cx="467106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Mapas de Recursos (Feature Maps)</a:t>
            </a:r>
            <a:endParaRPr lang="en-US" sz="2400" dirty="0">
              <a:solidFill>
                <a:schemeClr val="bg1"/>
              </a:solidFill>
              <a:cs typeface="Calibri"/>
            </a:endParaRPr>
          </a:p>
          <a:p>
            <a:pPr algn="ctr"/>
            <a:endParaRPr lang="pt-BR" sz="2400" b="1" dirty="0">
              <a:solidFill>
                <a:schemeClr val="bg1"/>
              </a:solidFill>
            </a:endParaRPr>
          </a:p>
        </p:txBody>
      </p:sp>
      <p:sp>
        <p:nvSpPr>
          <p:cNvPr id="5" name="TextBox 4">
            <a:extLst>
              <a:ext uri="{FF2B5EF4-FFF2-40B4-BE49-F238E27FC236}">
                <a16:creationId xmlns:a16="http://schemas.microsoft.com/office/drawing/2014/main" id="{D7E3B117-3A5C-1942-6D36-187A571F71AB}"/>
              </a:ext>
            </a:extLst>
          </p:cNvPr>
          <p:cNvSpPr txBox="1"/>
          <p:nvPr/>
        </p:nvSpPr>
        <p:spPr>
          <a:xfrm>
            <a:off x="473640" y="1448470"/>
            <a:ext cx="8301494" cy="646331"/>
          </a:xfrm>
          <a:prstGeom prst="rect">
            <a:avLst/>
          </a:prstGeom>
          <a:noFill/>
        </p:spPr>
        <p:txBody>
          <a:bodyPr wrap="square">
            <a:spAutoFit/>
          </a:bodyPr>
          <a:lstStyle/>
          <a:p>
            <a:pPr indent="284163" algn="just"/>
            <a:r>
              <a:rPr lang="en-US" dirty="0">
                <a:cs typeface="Times New Roman"/>
              </a:rPr>
              <a:t>Usando as </a:t>
            </a:r>
            <a:r>
              <a:rPr lang="pt-PT" dirty="0">
                <a:cs typeface="Times New Roman"/>
              </a:rPr>
              <a:t>imagens obtidas anteriormente, é possível ver um exemplo do resultado obtido através dessas imagens, no final de passarem pelas camadas de pooling.</a:t>
            </a:r>
            <a:endParaRPr lang="pt-PT" sz="1800" dirty="0">
              <a:cs typeface="Times New Roman"/>
            </a:endParaRPr>
          </a:p>
        </p:txBody>
      </p:sp>
      <p:sp>
        <p:nvSpPr>
          <p:cNvPr id="11" name="Marcador de Posição de Conteúdo 2">
            <a:extLst>
              <a:ext uri="{FF2B5EF4-FFF2-40B4-BE49-F238E27FC236}">
                <a16:creationId xmlns:a16="http://schemas.microsoft.com/office/drawing/2014/main" id="{033B988A-1E4E-A2AE-CF35-0FE01D31EA1F}"/>
              </a:ext>
            </a:extLst>
          </p:cNvPr>
          <p:cNvSpPr txBox="1">
            <a:spLocks/>
          </p:cNvSpPr>
          <p:nvPr/>
        </p:nvSpPr>
        <p:spPr>
          <a:xfrm>
            <a:off x="3733801" y="6600029"/>
            <a:ext cx="5560806"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https://www.simplilearn.com/tutorials/deep-learning-tutorial/convolutional-neural-network</a:t>
            </a:r>
            <a:endParaRPr lang="pt-PT" sz="1100" dirty="0">
              <a:cs typeface="Times New Roman"/>
            </a:endParaRPr>
          </a:p>
        </p:txBody>
      </p:sp>
      <p:pic>
        <p:nvPicPr>
          <p:cNvPr id="2" name="Picture 8">
            <a:extLst>
              <a:ext uri="{FF2B5EF4-FFF2-40B4-BE49-F238E27FC236}">
                <a16:creationId xmlns:a16="http://schemas.microsoft.com/office/drawing/2014/main" id="{222D9CA8-F837-DF49-E3CD-645A5D195314}"/>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647704" y="3319026"/>
            <a:ext cx="3367087" cy="22240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655A278C-994E-B471-AABC-F63EC1FFFC83}"/>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129210" y="3319026"/>
            <a:ext cx="3367087" cy="222408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46466EF-8DC5-A6DD-9910-C8DFDD159F87}"/>
              </a:ext>
            </a:extLst>
          </p:cNvPr>
          <p:cNvCxnSpPr>
            <a:cxnSpLocks/>
          </p:cNvCxnSpPr>
          <p:nvPr/>
        </p:nvCxnSpPr>
        <p:spPr>
          <a:xfrm>
            <a:off x="4205288" y="4509060"/>
            <a:ext cx="73342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Marcador de Posição de Conteúdo 2">
            <a:extLst>
              <a:ext uri="{FF2B5EF4-FFF2-40B4-BE49-F238E27FC236}">
                <a16:creationId xmlns:a16="http://schemas.microsoft.com/office/drawing/2014/main" id="{6229A55A-A8BA-F81E-C35D-0A7A96B4A426}"/>
              </a:ext>
            </a:extLst>
          </p:cNvPr>
          <p:cNvSpPr txBox="1">
            <a:spLocks/>
          </p:cNvSpPr>
          <p:nvPr/>
        </p:nvSpPr>
        <p:spPr>
          <a:xfrm>
            <a:off x="1669555" y="5522067"/>
            <a:ext cx="1323384"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Feature Map</a:t>
            </a:r>
            <a:endParaRPr lang="pt-PT" sz="1600" b="1" dirty="0">
              <a:solidFill>
                <a:schemeClr val="tx1"/>
              </a:solidFill>
            </a:endParaRPr>
          </a:p>
        </p:txBody>
      </p:sp>
      <p:sp>
        <p:nvSpPr>
          <p:cNvPr id="12" name="Marcador de Posição de Conteúdo 2">
            <a:extLst>
              <a:ext uri="{FF2B5EF4-FFF2-40B4-BE49-F238E27FC236}">
                <a16:creationId xmlns:a16="http://schemas.microsoft.com/office/drawing/2014/main" id="{3030CB01-CE8F-12AB-0729-6EE0C9945DE6}"/>
              </a:ext>
            </a:extLst>
          </p:cNvPr>
          <p:cNvSpPr txBox="1">
            <a:spLocks/>
          </p:cNvSpPr>
          <p:nvPr/>
        </p:nvSpPr>
        <p:spPr>
          <a:xfrm>
            <a:off x="6300526" y="5522067"/>
            <a:ext cx="1024454"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Resultado</a:t>
            </a:r>
            <a:endParaRPr lang="pt-PT" sz="1600" b="1" dirty="0">
              <a:solidFill>
                <a:schemeClr val="tx1"/>
              </a:solidFill>
            </a:endParaRPr>
          </a:p>
        </p:txBody>
      </p:sp>
      <p:sp>
        <p:nvSpPr>
          <p:cNvPr id="13" name="Marcador de Posição de Conteúdo 2">
            <a:extLst>
              <a:ext uri="{FF2B5EF4-FFF2-40B4-BE49-F238E27FC236}">
                <a16:creationId xmlns:a16="http://schemas.microsoft.com/office/drawing/2014/main" id="{00F2C793-8F4A-12A4-F79E-5BF78D7FB315}"/>
              </a:ext>
            </a:extLst>
          </p:cNvPr>
          <p:cNvSpPr txBox="1">
            <a:spLocks/>
          </p:cNvSpPr>
          <p:nvPr/>
        </p:nvSpPr>
        <p:spPr>
          <a:xfrm>
            <a:off x="4146051" y="4077718"/>
            <a:ext cx="851899"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Pooling</a:t>
            </a:r>
            <a:endParaRPr lang="pt-PT" sz="1600" b="1" dirty="0">
              <a:solidFill>
                <a:schemeClr val="tx1"/>
              </a:solidFill>
            </a:endParaRPr>
          </a:p>
        </p:txBody>
      </p:sp>
      <p:sp>
        <p:nvSpPr>
          <p:cNvPr id="7" name="CaixaDeTexto 6">
            <a:extLst>
              <a:ext uri="{FF2B5EF4-FFF2-40B4-BE49-F238E27FC236}">
                <a16:creationId xmlns:a16="http://schemas.microsoft.com/office/drawing/2014/main" id="{4C5DBE3D-5D76-4E40-38FD-F672C692F374}"/>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81</a:t>
            </a:fld>
            <a:endParaRPr lang="pt-PT" dirty="0"/>
          </a:p>
        </p:txBody>
      </p:sp>
    </p:spTree>
    <p:extLst>
      <p:ext uri="{BB962C8B-B14F-4D97-AF65-F5344CB8AC3E}">
        <p14:creationId xmlns:p14="http://schemas.microsoft.com/office/powerpoint/2010/main" val="3115850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493E375-0AE0-ABD5-CCCE-67E2A57F8BA6}"/>
              </a:ext>
            </a:extLst>
          </p:cNvPr>
          <p:cNvSpPr txBox="1">
            <a:spLocks/>
          </p:cNvSpPr>
          <p:nvPr/>
        </p:nvSpPr>
        <p:spPr>
          <a:xfrm>
            <a:off x="2857500" y="57344"/>
            <a:ext cx="467106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Mapas de Recursos (Feature Maps)</a:t>
            </a:r>
            <a:endParaRPr lang="en-US" sz="2400" dirty="0">
              <a:solidFill>
                <a:schemeClr val="bg1"/>
              </a:solidFill>
              <a:cs typeface="Calibri"/>
            </a:endParaRPr>
          </a:p>
          <a:p>
            <a:pPr algn="ctr"/>
            <a:endParaRPr lang="pt-BR" sz="2400" b="1" dirty="0">
              <a:solidFill>
                <a:schemeClr val="bg1"/>
              </a:solidFill>
            </a:endParaRPr>
          </a:p>
        </p:txBody>
      </p:sp>
      <p:sp>
        <p:nvSpPr>
          <p:cNvPr id="11" name="Marcador de Posição de Conteúdo 2">
            <a:extLst>
              <a:ext uri="{FF2B5EF4-FFF2-40B4-BE49-F238E27FC236}">
                <a16:creationId xmlns:a16="http://schemas.microsoft.com/office/drawing/2014/main" id="{033B988A-1E4E-A2AE-CF35-0FE01D31EA1F}"/>
              </a:ext>
            </a:extLst>
          </p:cNvPr>
          <p:cNvSpPr txBox="1">
            <a:spLocks/>
          </p:cNvSpPr>
          <p:nvPr/>
        </p:nvSpPr>
        <p:spPr>
          <a:xfrm>
            <a:off x="4133487" y="6600029"/>
            <a:ext cx="516112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https://www.kaggle.com/code/pavansanagapati/a-simple-cnn-model-beginner-guide</a:t>
            </a:r>
            <a:endParaRPr lang="pt-PT" sz="1100" dirty="0">
              <a:cs typeface="Times New Roman"/>
            </a:endParaRPr>
          </a:p>
        </p:txBody>
      </p:sp>
      <p:cxnSp>
        <p:nvCxnSpPr>
          <p:cNvPr id="6" name="Straight Arrow Connector 5">
            <a:extLst>
              <a:ext uri="{FF2B5EF4-FFF2-40B4-BE49-F238E27FC236}">
                <a16:creationId xmlns:a16="http://schemas.microsoft.com/office/drawing/2014/main" id="{F46466EF-8DC5-A6DD-9910-C8DFDD159F87}"/>
              </a:ext>
            </a:extLst>
          </p:cNvPr>
          <p:cNvCxnSpPr>
            <a:cxnSpLocks/>
          </p:cNvCxnSpPr>
          <p:nvPr/>
        </p:nvCxnSpPr>
        <p:spPr>
          <a:xfrm>
            <a:off x="4192724" y="4435652"/>
            <a:ext cx="73342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Marcador de Posição de Conteúdo 2">
            <a:extLst>
              <a:ext uri="{FF2B5EF4-FFF2-40B4-BE49-F238E27FC236}">
                <a16:creationId xmlns:a16="http://schemas.microsoft.com/office/drawing/2014/main" id="{00F2C793-8F4A-12A4-F79E-5BF78D7FB315}"/>
              </a:ext>
            </a:extLst>
          </p:cNvPr>
          <p:cNvSpPr txBox="1">
            <a:spLocks/>
          </p:cNvSpPr>
          <p:nvPr/>
        </p:nvSpPr>
        <p:spPr>
          <a:xfrm>
            <a:off x="4133487" y="4004310"/>
            <a:ext cx="851899"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Pooling</a:t>
            </a:r>
            <a:endParaRPr lang="pt-PT" sz="1600" b="1" dirty="0">
              <a:solidFill>
                <a:schemeClr val="tx1"/>
              </a:solidFill>
            </a:endParaRPr>
          </a:p>
        </p:txBody>
      </p:sp>
      <p:pic>
        <p:nvPicPr>
          <p:cNvPr id="2050" name="Picture 2">
            <a:extLst>
              <a:ext uri="{FF2B5EF4-FFF2-40B4-BE49-F238E27FC236}">
                <a16:creationId xmlns:a16="http://schemas.microsoft.com/office/drawing/2014/main" id="{E96F9154-B050-9D9C-FA4C-CFE001C961F3}"/>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724852" y="3041279"/>
            <a:ext cx="3324226" cy="25970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B3BDD01-BA7E-0652-2FB8-68D00B4A7A24}"/>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018724" y="3041279"/>
            <a:ext cx="3324225" cy="2597059"/>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Posição de Conteúdo 2">
            <a:extLst>
              <a:ext uri="{FF2B5EF4-FFF2-40B4-BE49-F238E27FC236}">
                <a16:creationId xmlns:a16="http://schemas.microsoft.com/office/drawing/2014/main" id="{8B601A38-420F-645A-3710-533514F39D6B}"/>
              </a:ext>
            </a:extLst>
          </p:cNvPr>
          <p:cNvSpPr txBox="1">
            <a:spLocks/>
          </p:cNvSpPr>
          <p:nvPr/>
        </p:nvSpPr>
        <p:spPr>
          <a:xfrm>
            <a:off x="1669555" y="5600155"/>
            <a:ext cx="1323384" cy="4084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Feature Map</a:t>
            </a:r>
            <a:endParaRPr lang="pt-PT" sz="1600" b="1" dirty="0">
              <a:solidFill>
                <a:schemeClr val="tx1"/>
              </a:solidFill>
            </a:endParaRPr>
          </a:p>
        </p:txBody>
      </p:sp>
      <p:sp>
        <p:nvSpPr>
          <p:cNvPr id="10" name="Marcador de Posição de Conteúdo 2">
            <a:extLst>
              <a:ext uri="{FF2B5EF4-FFF2-40B4-BE49-F238E27FC236}">
                <a16:creationId xmlns:a16="http://schemas.microsoft.com/office/drawing/2014/main" id="{E5AC19EF-C76B-3F4C-A0FC-CFA2654A1B35}"/>
              </a:ext>
            </a:extLst>
          </p:cNvPr>
          <p:cNvSpPr txBox="1">
            <a:spLocks/>
          </p:cNvSpPr>
          <p:nvPr/>
        </p:nvSpPr>
        <p:spPr>
          <a:xfrm>
            <a:off x="6031146" y="5522067"/>
            <a:ext cx="1443299" cy="63108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r>
              <a:rPr lang="en-US" sz="1600" b="1" dirty="0">
                <a:solidFill>
                  <a:schemeClr val="tx1"/>
                </a:solidFill>
              </a:rPr>
              <a:t>Resultado (Max Pooling)</a:t>
            </a:r>
            <a:endParaRPr lang="pt-PT" sz="1600" b="1" dirty="0">
              <a:solidFill>
                <a:schemeClr val="tx1"/>
              </a:solidFill>
            </a:endParaRPr>
          </a:p>
        </p:txBody>
      </p:sp>
      <p:sp>
        <p:nvSpPr>
          <p:cNvPr id="14" name="TextBox 13">
            <a:extLst>
              <a:ext uri="{FF2B5EF4-FFF2-40B4-BE49-F238E27FC236}">
                <a16:creationId xmlns:a16="http://schemas.microsoft.com/office/drawing/2014/main" id="{FDC80104-F500-AE5E-AC15-A88A9F60BFB1}"/>
              </a:ext>
            </a:extLst>
          </p:cNvPr>
          <p:cNvSpPr txBox="1"/>
          <p:nvPr/>
        </p:nvSpPr>
        <p:spPr>
          <a:xfrm>
            <a:off x="473640" y="1448470"/>
            <a:ext cx="8301494" cy="923330"/>
          </a:xfrm>
          <a:prstGeom prst="rect">
            <a:avLst/>
          </a:prstGeom>
          <a:noFill/>
        </p:spPr>
        <p:txBody>
          <a:bodyPr wrap="square">
            <a:spAutoFit/>
          </a:bodyPr>
          <a:lstStyle/>
          <a:p>
            <a:pPr indent="284163" algn="just"/>
            <a:r>
              <a:rPr lang="pt-PT" dirty="0">
                <a:cs typeface="Times New Roman"/>
              </a:rPr>
              <a:t>Tal como no exemplo anterior, é possível perceber que os resultados poderão variar dependendo do feature map obtido anteriormente, assim como da operação de pooling usada.</a:t>
            </a:r>
            <a:endParaRPr lang="pt-PT" sz="1800" dirty="0">
              <a:cs typeface="Times New Roman"/>
            </a:endParaRPr>
          </a:p>
        </p:txBody>
      </p:sp>
      <p:sp>
        <p:nvSpPr>
          <p:cNvPr id="2" name="CaixaDeTexto 1">
            <a:extLst>
              <a:ext uri="{FF2B5EF4-FFF2-40B4-BE49-F238E27FC236}">
                <a16:creationId xmlns:a16="http://schemas.microsoft.com/office/drawing/2014/main" id="{1B8E0D09-9D86-2D3E-198A-4663483111F0}"/>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82</a:t>
            </a:fld>
            <a:endParaRPr lang="pt-PT" dirty="0"/>
          </a:p>
        </p:txBody>
      </p:sp>
    </p:spTree>
    <p:extLst>
      <p:ext uri="{BB962C8B-B14F-4D97-AF65-F5344CB8AC3E}">
        <p14:creationId xmlns:p14="http://schemas.microsoft.com/office/powerpoint/2010/main" val="17896936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0">
            <a:extLst>
              <a:ext uri="{FF2B5EF4-FFF2-40B4-BE49-F238E27FC236}">
                <a16:creationId xmlns:a16="http://schemas.microsoft.com/office/drawing/2014/main" id="{B42A2F0E-B4FD-D5C9-CEC7-27E2433CEFFE}"/>
              </a:ext>
            </a:extLst>
          </p:cNvPr>
          <p:cNvGraphicFramePr>
            <a:graphicFrameLocks noGrp="1"/>
          </p:cNvGraphicFramePr>
          <p:nvPr>
            <p:extLst>
              <p:ext uri="{D42A27DB-BD31-4B8C-83A1-F6EECF244321}">
                <p14:modId xmlns:p14="http://schemas.microsoft.com/office/powerpoint/2010/main" val="418780672"/>
              </p:ext>
            </p:extLst>
          </p:nvPr>
        </p:nvGraphicFramePr>
        <p:xfrm>
          <a:off x="958247" y="3323184"/>
          <a:ext cx="1895184" cy="1931004"/>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15864">
                  <a:extLst>
                    <a:ext uri="{9D8B030D-6E8A-4147-A177-3AD203B41FA5}">
                      <a16:colId xmlns:a16="http://schemas.microsoft.com/office/drawing/2014/main" val="2518962432"/>
                    </a:ext>
                  </a:extLst>
                </a:gridCol>
                <a:gridCol w="315864">
                  <a:extLst>
                    <a:ext uri="{9D8B030D-6E8A-4147-A177-3AD203B41FA5}">
                      <a16:colId xmlns:a16="http://schemas.microsoft.com/office/drawing/2014/main" val="2669885580"/>
                    </a:ext>
                  </a:extLst>
                </a:gridCol>
                <a:gridCol w="315864">
                  <a:extLst>
                    <a:ext uri="{9D8B030D-6E8A-4147-A177-3AD203B41FA5}">
                      <a16:colId xmlns:a16="http://schemas.microsoft.com/office/drawing/2014/main" val="916108308"/>
                    </a:ext>
                  </a:extLst>
                </a:gridCol>
                <a:gridCol w="315864">
                  <a:extLst>
                    <a:ext uri="{9D8B030D-6E8A-4147-A177-3AD203B41FA5}">
                      <a16:colId xmlns:a16="http://schemas.microsoft.com/office/drawing/2014/main" val="1231980650"/>
                    </a:ext>
                  </a:extLst>
                </a:gridCol>
                <a:gridCol w="315864">
                  <a:extLst>
                    <a:ext uri="{9D8B030D-6E8A-4147-A177-3AD203B41FA5}">
                      <a16:colId xmlns:a16="http://schemas.microsoft.com/office/drawing/2014/main" val="2318824891"/>
                    </a:ext>
                  </a:extLst>
                </a:gridCol>
                <a:gridCol w="315864">
                  <a:extLst>
                    <a:ext uri="{9D8B030D-6E8A-4147-A177-3AD203B41FA5}">
                      <a16:colId xmlns:a16="http://schemas.microsoft.com/office/drawing/2014/main" val="515535748"/>
                    </a:ext>
                  </a:extLst>
                </a:gridCol>
              </a:tblGrid>
              <a:tr h="321834">
                <a:tc>
                  <a:txBody>
                    <a:bodyPr/>
                    <a:lstStyle/>
                    <a:p>
                      <a:pPr algn="ctr"/>
                      <a:r>
                        <a:rPr lang="en-US" sz="1400" b="1" dirty="0"/>
                        <a:t>A</a:t>
                      </a:r>
                      <a:endParaRPr lang="pt-PT" sz="14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321834">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321834">
                <a:tc>
                  <a:txBody>
                    <a:bodyPr/>
                    <a:lstStyle/>
                    <a:p>
                      <a:pPr algn="ctr"/>
                      <a:r>
                        <a:rPr lang="en-US" sz="1400" b="1" dirty="0"/>
                        <a:t>B</a:t>
                      </a:r>
                      <a:endParaRPr lang="pt-PT" sz="1400" b="1" dirty="0"/>
                    </a:p>
                  </a:txBody>
                  <a:tcPr>
                    <a:solidFill>
                      <a:srgbClr val="B6E2AC"/>
                    </a:solidFill>
                  </a:tcPr>
                </a:tc>
                <a:tc>
                  <a:txBody>
                    <a:bodyPr/>
                    <a:lstStyle/>
                    <a:p>
                      <a:pPr algn="ctr"/>
                      <a:endParaRPr lang="pt-PT" sz="1400" b="1" dirty="0"/>
                    </a:p>
                  </a:txBody>
                  <a:tcPr>
                    <a:solidFill>
                      <a:srgbClr val="B6E2AC"/>
                    </a:solidFill>
                  </a:tcPr>
                </a:tc>
                <a:tc>
                  <a:txBody>
                    <a:bodyPr/>
                    <a:lstStyle/>
                    <a:p>
                      <a:pPr algn="ctr"/>
                      <a:r>
                        <a:rPr lang="en-US" sz="1400" b="1" dirty="0"/>
                        <a:t>C</a:t>
                      </a:r>
                      <a:endParaRPr lang="pt-PT" sz="1400" b="1" dirty="0"/>
                    </a:p>
                  </a:txBody>
                  <a:tcPr>
                    <a:solidFill>
                      <a:srgbClr val="B6E2AC"/>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3263989996"/>
                  </a:ext>
                </a:extLst>
              </a:tr>
              <a:tr h="321834">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796079912"/>
                  </a:ext>
                </a:extLst>
              </a:tr>
              <a:tr h="321834">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2159162958"/>
                  </a:ext>
                </a:extLst>
              </a:tr>
              <a:tr h="321834">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32216387"/>
                  </a:ext>
                </a:extLst>
              </a:tr>
            </a:tbl>
          </a:graphicData>
        </a:graphic>
      </p:graphicFrame>
      <p:sp>
        <p:nvSpPr>
          <p:cNvPr id="5" name="TextBox 4">
            <a:extLst>
              <a:ext uri="{FF2B5EF4-FFF2-40B4-BE49-F238E27FC236}">
                <a16:creationId xmlns:a16="http://schemas.microsoft.com/office/drawing/2014/main" id="{421ECAC6-B852-1675-B357-FF85C35A4A88}"/>
              </a:ext>
            </a:extLst>
          </p:cNvPr>
          <p:cNvSpPr txBox="1"/>
          <p:nvPr/>
        </p:nvSpPr>
        <p:spPr>
          <a:xfrm>
            <a:off x="421253" y="1337996"/>
            <a:ext cx="8301494" cy="1477328"/>
          </a:xfrm>
          <a:prstGeom prst="rect">
            <a:avLst/>
          </a:prstGeom>
          <a:noFill/>
        </p:spPr>
        <p:txBody>
          <a:bodyPr wrap="square">
            <a:spAutoFit/>
          </a:bodyPr>
          <a:lstStyle/>
          <a:p>
            <a:pPr algn="just"/>
            <a:r>
              <a:rPr lang="pt-PT" sz="1800" dirty="0">
                <a:cs typeface="Times New Roman"/>
              </a:rPr>
              <a:t>É possível ver que na imagem seguinte, o pixel A, passa pelo filtro utilizado apenas 1 vez, diminuindo a sua influência na matriz de saída.</a:t>
            </a:r>
          </a:p>
          <a:p>
            <a:pPr algn="just"/>
            <a:r>
              <a:rPr lang="en-US" sz="1800" dirty="0">
                <a:cs typeface="Times New Roman"/>
              </a:rPr>
              <a:t>	</a:t>
            </a:r>
          </a:p>
          <a:p>
            <a:pPr algn="just"/>
            <a:r>
              <a:rPr lang="pt-PT" sz="1800" dirty="0">
                <a:cs typeface="Times New Roman"/>
              </a:rPr>
              <a:t>Já no caso do pixel B, podemos observar que este irá passar pelo filtro 3 vezes. Ou seja, terá uma maior importância na aprendizagem da rede neuronal.</a:t>
            </a:r>
          </a:p>
        </p:txBody>
      </p:sp>
      <p:graphicFrame>
        <p:nvGraphicFramePr>
          <p:cNvPr id="6" name="Table 40">
            <a:extLst>
              <a:ext uri="{FF2B5EF4-FFF2-40B4-BE49-F238E27FC236}">
                <a16:creationId xmlns:a16="http://schemas.microsoft.com/office/drawing/2014/main" id="{F9D37305-FE2B-C0D9-8703-B842EAB01724}"/>
              </a:ext>
            </a:extLst>
          </p:cNvPr>
          <p:cNvGraphicFramePr>
            <a:graphicFrameLocks noGrp="1"/>
          </p:cNvGraphicFramePr>
          <p:nvPr>
            <p:extLst>
              <p:ext uri="{D42A27DB-BD31-4B8C-83A1-F6EECF244321}">
                <p14:modId xmlns:p14="http://schemas.microsoft.com/office/powerpoint/2010/main" val="3603826779"/>
              </p:ext>
            </p:extLst>
          </p:nvPr>
        </p:nvGraphicFramePr>
        <p:xfrm>
          <a:off x="3595650" y="3323184"/>
          <a:ext cx="1901900" cy="1931004"/>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22580">
                  <a:extLst>
                    <a:ext uri="{9D8B030D-6E8A-4147-A177-3AD203B41FA5}">
                      <a16:colId xmlns:a16="http://schemas.microsoft.com/office/drawing/2014/main" val="2518962432"/>
                    </a:ext>
                  </a:extLst>
                </a:gridCol>
                <a:gridCol w="315864">
                  <a:extLst>
                    <a:ext uri="{9D8B030D-6E8A-4147-A177-3AD203B41FA5}">
                      <a16:colId xmlns:a16="http://schemas.microsoft.com/office/drawing/2014/main" val="2669885580"/>
                    </a:ext>
                  </a:extLst>
                </a:gridCol>
                <a:gridCol w="315864">
                  <a:extLst>
                    <a:ext uri="{9D8B030D-6E8A-4147-A177-3AD203B41FA5}">
                      <a16:colId xmlns:a16="http://schemas.microsoft.com/office/drawing/2014/main" val="916108308"/>
                    </a:ext>
                  </a:extLst>
                </a:gridCol>
                <a:gridCol w="315864">
                  <a:extLst>
                    <a:ext uri="{9D8B030D-6E8A-4147-A177-3AD203B41FA5}">
                      <a16:colId xmlns:a16="http://schemas.microsoft.com/office/drawing/2014/main" val="1231980650"/>
                    </a:ext>
                  </a:extLst>
                </a:gridCol>
                <a:gridCol w="315864">
                  <a:extLst>
                    <a:ext uri="{9D8B030D-6E8A-4147-A177-3AD203B41FA5}">
                      <a16:colId xmlns:a16="http://schemas.microsoft.com/office/drawing/2014/main" val="2318824891"/>
                    </a:ext>
                  </a:extLst>
                </a:gridCol>
                <a:gridCol w="315864">
                  <a:extLst>
                    <a:ext uri="{9D8B030D-6E8A-4147-A177-3AD203B41FA5}">
                      <a16:colId xmlns:a16="http://schemas.microsoft.com/office/drawing/2014/main" val="515535748"/>
                    </a:ext>
                  </a:extLst>
                </a:gridCol>
              </a:tblGrid>
              <a:tr h="321834">
                <a:tc>
                  <a:txBody>
                    <a:bodyPr/>
                    <a:lstStyle/>
                    <a:p>
                      <a:pPr algn="ctr"/>
                      <a:r>
                        <a:rPr lang="en-US" sz="1400" b="1" dirty="0"/>
                        <a:t>A</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321834">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321834">
                <a:tc>
                  <a:txBody>
                    <a:bodyPr/>
                    <a:lstStyle/>
                    <a:p>
                      <a:pPr algn="ctr"/>
                      <a:r>
                        <a:rPr lang="en-US" sz="1400" b="1" dirty="0"/>
                        <a:t>B</a:t>
                      </a:r>
                      <a:endParaRPr lang="pt-PT" sz="1400" b="1" dirty="0"/>
                    </a:p>
                  </a:txBody>
                  <a:tcPr>
                    <a:solidFill>
                      <a:srgbClr val="B6E2AC"/>
                    </a:solidFill>
                  </a:tcPr>
                </a:tc>
                <a:tc>
                  <a:txBody>
                    <a:bodyPr/>
                    <a:lstStyle/>
                    <a:p>
                      <a:pPr algn="ctr"/>
                      <a:endParaRPr lang="pt-PT" sz="1400" b="1" dirty="0"/>
                    </a:p>
                  </a:txBody>
                  <a:tcPr>
                    <a:solidFill>
                      <a:srgbClr val="B6E2AC"/>
                    </a:solidFill>
                  </a:tcPr>
                </a:tc>
                <a:tc>
                  <a:txBody>
                    <a:bodyPr/>
                    <a:lstStyle/>
                    <a:p>
                      <a:pPr algn="ctr"/>
                      <a:r>
                        <a:rPr lang="en-US" sz="1400" b="1" dirty="0"/>
                        <a:t>C</a:t>
                      </a:r>
                      <a:endParaRPr lang="pt-PT" sz="1400" b="1" dirty="0"/>
                    </a:p>
                  </a:txBody>
                  <a:tcPr>
                    <a:solidFill>
                      <a:srgbClr val="B6E2AC"/>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3263989996"/>
                  </a:ext>
                </a:extLst>
              </a:tr>
              <a:tr h="321834">
                <a:tc>
                  <a:txBody>
                    <a:bodyPr/>
                    <a:lstStyle/>
                    <a:p>
                      <a:pPr algn="ctr"/>
                      <a:endParaRPr lang="pt-PT" sz="1400" b="1" dirty="0"/>
                    </a:p>
                  </a:txBody>
                  <a:tcPr>
                    <a:solidFill>
                      <a:srgbClr val="B6E2AC"/>
                    </a:solidFill>
                  </a:tcPr>
                </a:tc>
                <a:tc>
                  <a:txBody>
                    <a:bodyPr/>
                    <a:lstStyle/>
                    <a:p>
                      <a:pPr algn="ctr"/>
                      <a:endParaRPr lang="pt-PT" sz="1400" b="1" dirty="0"/>
                    </a:p>
                  </a:txBody>
                  <a:tcPr>
                    <a:solidFill>
                      <a:srgbClr val="B6E2AC"/>
                    </a:solidFill>
                  </a:tcPr>
                </a:tc>
                <a:tc>
                  <a:txBody>
                    <a:bodyPr/>
                    <a:lstStyle/>
                    <a:p>
                      <a:pPr algn="ctr"/>
                      <a:endParaRPr lang="pt-PT" sz="1400" b="1" dirty="0"/>
                    </a:p>
                  </a:txBody>
                  <a:tcPr>
                    <a:solidFill>
                      <a:srgbClr val="B6E2AC"/>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796079912"/>
                  </a:ext>
                </a:extLst>
              </a:tr>
              <a:tr h="321834">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2159162958"/>
                  </a:ext>
                </a:extLst>
              </a:tr>
              <a:tr h="321834">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32216387"/>
                  </a:ext>
                </a:extLst>
              </a:tr>
            </a:tbl>
          </a:graphicData>
        </a:graphic>
      </p:graphicFrame>
      <p:graphicFrame>
        <p:nvGraphicFramePr>
          <p:cNvPr id="7" name="Table 40">
            <a:extLst>
              <a:ext uri="{FF2B5EF4-FFF2-40B4-BE49-F238E27FC236}">
                <a16:creationId xmlns:a16="http://schemas.microsoft.com/office/drawing/2014/main" id="{564C7AD4-499C-3ACF-818A-4D5140903471}"/>
              </a:ext>
            </a:extLst>
          </p:cNvPr>
          <p:cNvGraphicFramePr>
            <a:graphicFrameLocks noGrp="1"/>
          </p:cNvGraphicFramePr>
          <p:nvPr>
            <p:extLst>
              <p:ext uri="{D42A27DB-BD31-4B8C-83A1-F6EECF244321}">
                <p14:modId xmlns:p14="http://schemas.microsoft.com/office/powerpoint/2010/main" val="4115779813"/>
              </p:ext>
            </p:extLst>
          </p:nvPr>
        </p:nvGraphicFramePr>
        <p:xfrm>
          <a:off x="6233053" y="3323184"/>
          <a:ext cx="1901900" cy="1931004"/>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322580">
                  <a:extLst>
                    <a:ext uri="{9D8B030D-6E8A-4147-A177-3AD203B41FA5}">
                      <a16:colId xmlns:a16="http://schemas.microsoft.com/office/drawing/2014/main" val="2518962432"/>
                    </a:ext>
                  </a:extLst>
                </a:gridCol>
                <a:gridCol w="315864">
                  <a:extLst>
                    <a:ext uri="{9D8B030D-6E8A-4147-A177-3AD203B41FA5}">
                      <a16:colId xmlns:a16="http://schemas.microsoft.com/office/drawing/2014/main" val="2669885580"/>
                    </a:ext>
                  </a:extLst>
                </a:gridCol>
                <a:gridCol w="315864">
                  <a:extLst>
                    <a:ext uri="{9D8B030D-6E8A-4147-A177-3AD203B41FA5}">
                      <a16:colId xmlns:a16="http://schemas.microsoft.com/office/drawing/2014/main" val="916108308"/>
                    </a:ext>
                  </a:extLst>
                </a:gridCol>
                <a:gridCol w="315864">
                  <a:extLst>
                    <a:ext uri="{9D8B030D-6E8A-4147-A177-3AD203B41FA5}">
                      <a16:colId xmlns:a16="http://schemas.microsoft.com/office/drawing/2014/main" val="1231980650"/>
                    </a:ext>
                  </a:extLst>
                </a:gridCol>
                <a:gridCol w="315864">
                  <a:extLst>
                    <a:ext uri="{9D8B030D-6E8A-4147-A177-3AD203B41FA5}">
                      <a16:colId xmlns:a16="http://schemas.microsoft.com/office/drawing/2014/main" val="2318824891"/>
                    </a:ext>
                  </a:extLst>
                </a:gridCol>
                <a:gridCol w="315864">
                  <a:extLst>
                    <a:ext uri="{9D8B030D-6E8A-4147-A177-3AD203B41FA5}">
                      <a16:colId xmlns:a16="http://schemas.microsoft.com/office/drawing/2014/main" val="515535748"/>
                    </a:ext>
                  </a:extLst>
                </a:gridCol>
              </a:tblGrid>
              <a:tr h="321834">
                <a:tc>
                  <a:txBody>
                    <a:bodyPr/>
                    <a:lstStyle/>
                    <a:p>
                      <a:pPr algn="ctr"/>
                      <a:r>
                        <a:rPr lang="en-US" sz="1400" b="1" dirty="0"/>
                        <a:t>A</a:t>
                      </a: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4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321834">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4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321834">
                <a:tc>
                  <a:txBody>
                    <a:bodyPr/>
                    <a:lstStyle/>
                    <a:p>
                      <a:pPr algn="ctr"/>
                      <a:r>
                        <a:rPr lang="en-US" sz="1400" b="1" dirty="0"/>
                        <a:t>B</a:t>
                      </a:r>
                      <a:endParaRPr lang="pt-PT" sz="1400" b="1" dirty="0"/>
                    </a:p>
                  </a:txBody>
                  <a:tcPr>
                    <a:solidFill>
                      <a:srgbClr val="B6E2AC"/>
                    </a:solidFill>
                  </a:tcPr>
                </a:tc>
                <a:tc>
                  <a:txBody>
                    <a:bodyPr/>
                    <a:lstStyle/>
                    <a:p>
                      <a:pPr algn="ctr"/>
                      <a:endParaRPr lang="pt-PT" sz="1400" b="1" dirty="0"/>
                    </a:p>
                  </a:txBody>
                  <a:tcPr>
                    <a:solidFill>
                      <a:srgbClr val="B6E2AC"/>
                    </a:solidFill>
                  </a:tcPr>
                </a:tc>
                <a:tc>
                  <a:txBody>
                    <a:bodyPr/>
                    <a:lstStyle/>
                    <a:p>
                      <a:pPr algn="ctr"/>
                      <a:r>
                        <a:rPr lang="en-US" sz="1400" b="1" dirty="0"/>
                        <a:t>C</a:t>
                      </a:r>
                      <a:endParaRPr lang="pt-PT" sz="1400" b="1" dirty="0"/>
                    </a:p>
                  </a:txBody>
                  <a:tcPr>
                    <a:solidFill>
                      <a:srgbClr val="B6E2AC"/>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3263989996"/>
                  </a:ext>
                </a:extLst>
              </a:tr>
              <a:tr h="321834">
                <a:tc>
                  <a:txBody>
                    <a:bodyPr/>
                    <a:lstStyle/>
                    <a:p>
                      <a:pPr algn="ctr"/>
                      <a:endParaRPr lang="pt-PT" sz="1400" b="1" dirty="0"/>
                    </a:p>
                  </a:txBody>
                  <a:tcPr>
                    <a:solidFill>
                      <a:srgbClr val="B6E2AC"/>
                    </a:solidFill>
                  </a:tcPr>
                </a:tc>
                <a:tc>
                  <a:txBody>
                    <a:bodyPr/>
                    <a:lstStyle/>
                    <a:p>
                      <a:pPr algn="ctr"/>
                      <a:endParaRPr lang="pt-PT" sz="1400" b="1" dirty="0"/>
                    </a:p>
                  </a:txBody>
                  <a:tcPr>
                    <a:solidFill>
                      <a:srgbClr val="B6E2AC"/>
                    </a:solidFill>
                  </a:tcPr>
                </a:tc>
                <a:tc>
                  <a:txBody>
                    <a:bodyPr/>
                    <a:lstStyle/>
                    <a:p>
                      <a:pPr algn="ctr"/>
                      <a:endParaRPr lang="pt-PT" sz="1400" b="1" dirty="0"/>
                    </a:p>
                  </a:txBody>
                  <a:tcPr>
                    <a:solidFill>
                      <a:srgbClr val="B6E2AC"/>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796079912"/>
                  </a:ext>
                </a:extLst>
              </a:tr>
              <a:tr h="321834">
                <a:tc>
                  <a:txBody>
                    <a:bodyPr/>
                    <a:lstStyle/>
                    <a:p>
                      <a:pPr algn="ctr"/>
                      <a:endParaRPr lang="pt-PT" sz="1400" b="1" dirty="0"/>
                    </a:p>
                  </a:txBody>
                  <a:tcPr>
                    <a:solidFill>
                      <a:srgbClr val="B6E2AC"/>
                    </a:solidFill>
                  </a:tcPr>
                </a:tc>
                <a:tc>
                  <a:txBody>
                    <a:bodyPr/>
                    <a:lstStyle/>
                    <a:p>
                      <a:pPr algn="ctr"/>
                      <a:endParaRPr lang="pt-PT" sz="1400" b="1" dirty="0"/>
                    </a:p>
                  </a:txBody>
                  <a:tcPr>
                    <a:solidFill>
                      <a:srgbClr val="B6E2AC"/>
                    </a:solidFill>
                  </a:tcPr>
                </a:tc>
                <a:tc>
                  <a:txBody>
                    <a:bodyPr/>
                    <a:lstStyle/>
                    <a:p>
                      <a:pPr algn="ctr"/>
                      <a:endParaRPr lang="pt-PT" sz="1400" b="1" dirty="0"/>
                    </a:p>
                  </a:txBody>
                  <a:tcPr>
                    <a:solidFill>
                      <a:srgbClr val="B6E2AC"/>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2159162958"/>
                  </a:ext>
                </a:extLst>
              </a:tr>
              <a:tr h="321834">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tc>
                  <a:txBody>
                    <a:bodyPr/>
                    <a:lstStyle/>
                    <a:p>
                      <a:pPr algn="ctr"/>
                      <a:endParaRPr lang="pt-PT" sz="1400" b="1" dirty="0"/>
                    </a:p>
                  </a:txBody>
                  <a:tcPr>
                    <a:solidFill>
                      <a:schemeClr val="bg1"/>
                    </a:solidFill>
                  </a:tcPr>
                </a:tc>
                <a:extLst>
                  <a:ext uri="{0D108BD9-81ED-4DB2-BD59-A6C34878D82A}">
                    <a16:rowId xmlns:a16="http://schemas.microsoft.com/office/drawing/2014/main" val="32216387"/>
                  </a:ext>
                </a:extLst>
              </a:tr>
            </a:tbl>
          </a:graphicData>
        </a:graphic>
      </p:graphicFrame>
      <p:sp>
        <p:nvSpPr>
          <p:cNvPr id="8" name="Título 1">
            <a:extLst>
              <a:ext uri="{FF2B5EF4-FFF2-40B4-BE49-F238E27FC236}">
                <a16:creationId xmlns:a16="http://schemas.microsoft.com/office/drawing/2014/main" id="{DD0BBAEE-14D0-3EBB-CDC9-F3CC043F30DC}"/>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Problema em CNNs simples</a:t>
            </a:r>
            <a:endParaRPr lang="en-US" sz="2400" dirty="0">
              <a:solidFill>
                <a:schemeClr val="bg1"/>
              </a:solidFill>
              <a:cs typeface="Calibri"/>
            </a:endParaRPr>
          </a:p>
          <a:p>
            <a:pPr algn="ctr"/>
            <a:endParaRPr lang="pt-BR" sz="2400" b="1" dirty="0">
              <a:solidFill>
                <a:schemeClr val="bg1"/>
              </a:solidFill>
            </a:endParaRPr>
          </a:p>
        </p:txBody>
      </p:sp>
      <p:pic>
        <p:nvPicPr>
          <p:cNvPr id="2" name="Imagem 11" descr="A picture containing text&#10;&#10;Description automatically generated">
            <a:extLst>
              <a:ext uri="{FF2B5EF4-FFF2-40B4-BE49-F238E27FC236}">
                <a16:creationId xmlns:a16="http://schemas.microsoft.com/office/drawing/2014/main" id="{2F5B87BF-52E1-E479-AB76-24C5A513D23E}"/>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9" name="CaixaDeTexto 8">
            <a:extLst>
              <a:ext uri="{FF2B5EF4-FFF2-40B4-BE49-F238E27FC236}">
                <a16:creationId xmlns:a16="http://schemas.microsoft.com/office/drawing/2014/main" id="{1350B0D8-F30D-4441-ED8E-D9A4FD9CBAB1}"/>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83</a:t>
            </a:fld>
            <a:endParaRPr lang="pt-PT" dirty="0"/>
          </a:p>
        </p:txBody>
      </p:sp>
    </p:spTree>
    <p:extLst>
      <p:ext uri="{BB962C8B-B14F-4D97-AF65-F5344CB8AC3E}">
        <p14:creationId xmlns:p14="http://schemas.microsoft.com/office/powerpoint/2010/main" val="5209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0">
            <a:extLst>
              <a:ext uri="{FF2B5EF4-FFF2-40B4-BE49-F238E27FC236}">
                <a16:creationId xmlns:a16="http://schemas.microsoft.com/office/drawing/2014/main" id="{6E2CD155-42E7-0658-56A9-FC9ADB2BC0CA}"/>
              </a:ext>
            </a:extLst>
          </p:cNvPr>
          <p:cNvGraphicFramePr>
            <a:graphicFrameLocks noGrp="1"/>
          </p:cNvGraphicFramePr>
          <p:nvPr>
            <p:extLst>
              <p:ext uri="{D42A27DB-BD31-4B8C-83A1-F6EECF244321}">
                <p14:modId xmlns:p14="http://schemas.microsoft.com/office/powerpoint/2010/main" val="2226950184"/>
              </p:ext>
            </p:extLst>
          </p:nvPr>
        </p:nvGraphicFramePr>
        <p:xfrm>
          <a:off x="975262" y="1851692"/>
          <a:ext cx="1526640" cy="146304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54440">
                  <a:extLst>
                    <a:ext uri="{9D8B030D-6E8A-4147-A177-3AD203B41FA5}">
                      <a16:colId xmlns:a16="http://schemas.microsoft.com/office/drawing/2014/main" val="2518962432"/>
                    </a:ext>
                  </a:extLst>
                </a:gridCol>
                <a:gridCol w="254440">
                  <a:extLst>
                    <a:ext uri="{9D8B030D-6E8A-4147-A177-3AD203B41FA5}">
                      <a16:colId xmlns:a16="http://schemas.microsoft.com/office/drawing/2014/main" val="2669885580"/>
                    </a:ext>
                  </a:extLst>
                </a:gridCol>
                <a:gridCol w="254440">
                  <a:extLst>
                    <a:ext uri="{9D8B030D-6E8A-4147-A177-3AD203B41FA5}">
                      <a16:colId xmlns:a16="http://schemas.microsoft.com/office/drawing/2014/main" val="916108308"/>
                    </a:ext>
                  </a:extLst>
                </a:gridCol>
                <a:gridCol w="254440">
                  <a:extLst>
                    <a:ext uri="{9D8B030D-6E8A-4147-A177-3AD203B41FA5}">
                      <a16:colId xmlns:a16="http://schemas.microsoft.com/office/drawing/2014/main" val="1231980650"/>
                    </a:ext>
                  </a:extLst>
                </a:gridCol>
                <a:gridCol w="254440">
                  <a:extLst>
                    <a:ext uri="{9D8B030D-6E8A-4147-A177-3AD203B41FA5}">
                      <a16:colId xmlns:a16="http://schemas.microsoft.com/office/drawing/2014/main" val="2318824891"/>
                    </a:ext>
                  </a:extLst>
                </a:gridCol>
                <a:gridCol w="254440">
                  <a:extLst>
                    <a:ext uri="{9D8B030D-6E8A-4147-A177-3AD203B41FA5}">
                      <a16:colId xmlns:a16="http://schemas.microsoft.com/office/drawing/2014/main" val="515535748"/>
                    </a:ext>
                  </a:extLst>
                </a:gridCol>
              </a:tblGrid>
              <a:tr h="237878">
                <a:tc>
                  <a:txBody>
                    <a:bodyPr/>
                    <a:lstStyle/>
                    <a:p>
                      <a:pPr algn="ctr"/>
                      <a:r>
                        <a:rPr lang="en-US" sz="1000" b="1" dirty="0"/>
                        <a:t>A</a:t>
                      </a:r>
                      <a:endParaRPr lang="pt-PT" sz="10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237878">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237878">
                <a:tc>
                  <a:txBody>
                    <a:bodyPr/>
                    <a:lstStyle/>
                    <a:p>
                      <a:pPr algn="ctr"/>
                      <a:r>
                        <a:rPr lang="en-US" sz="1000" b="1" dirty="0"/>
                        <a:t>B</a:t>
                      </a: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r>
                        <a:rPr lang="en-US" sz="1000" b="1" dirty="0"/>
                        <a:t>C</a:t>
                      </a: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63989996"/>
                  </a:ext>
                </a:extLst>
              </a:tr>
              <a:tr h="237878">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796079912"/>
                  </a:ext>
                </a:extLst>
              </a:tr>
              <a:tr h="237878">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2159162958"/>
                  </a:ext>
                </a:extLst>
              </a:tr>
              <a:tr h="237878">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216387"/>
                  </a:ext>
                </a:extLst>
              </a:tr>
            </a:tbl>
          </a:graphicData>
        </a:graphic>
      </p:graphicFrame>
      <p:graphicFrame>
        <p:nvGraphicFramePr>
          <p:cNvPr id="5" name="Table 40">
            <a:extLst>
              <a:ext uri="{FF2B5EF4-FFF2-40B4-BE49-F238E27FC236}">
                <a16:creationId xmlns:a16="http://schemas.microsoft.com/office/drawing/2014/main" id="{AF2F428B-400F-06DF-A658-6C473CC58656}"/>
              </a:ext>
            </a:extLst>
          </p:cNvPr>
          <p:cNvGraphicFramePr>
            <a:graphicFrameLocks noGrp="1"/>
          </p:cNvGraphicFramePr>
          <p:nvPr>
            <p:extLst>
              <p:ext uri="{D42A27DB-BD31-4B8C-83A1-F6EECF244321}">
                <p14:modId xmlns:p14="http://schemas.microsoft.com/office/powerpoint/2010/main" val="3770924900"/>
              </p:ext>
            </p:extLst>
          </p:nvPr>
        </p:nvGraphicFramePr>
        <p:xfrm>
          <a:off x="3808680" y="1851692"/>
          <a:ext cx="1526640" cy="146304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54440">
                  <a:extLst>
                    <a:ext uri="{9D8B030D-6E8A-4147-A177-3AD203B41FA5}">
                      <a16:colId xmlns:a16="http://schemas.microsoft.com/office/drawing/2014/main" val="2518962432"/>
                    </a:ext>
                  </a:extLst>
                </a:gridCol>
                <a:gridCol w="254440">
                  <a:extLst>
                    <a:ext uri="{9D8B030D-6E8A-4147-A177-3AD203B41FA5}">
                      <a16:colId xmlns:a16="http://schemas.microsoft.com/office/drawing/2014/main" val="2669885580"/>
                    </a:ext>
                  </a:extLst>
                </a:gridCol>
                <a:gridCol w="254440">
                  <a:extLst>
                    <a:ext uri="{9D8B030D-6E8A-4147-A177-3AD203B41FA5}">
                      <a16:colId xmlns:a16="http://schemas.microsoft.com/office/drawing/2014/main" val="916108308"/>
                    </a:ext>
                  </a:extLst>
                </a:gridCol>
                <a:gridCol w="254440">
                  <a:extLst>
                    <a:ext uri="{9D8B030D-6E8A-4147-A177-3AD203B41FA5}">
                      <a16:colId xmlns:a16="http://schemas.microsoft.com/office/drawing/2014/main" val="1231980650"/>
                    </a:ext>
                  </a:extLst>
                </a:gridCol>
                <a:gridCol w="254440">
                  <a:extLst>
                    <a:ext uri="{9D8B030D-6E8A-4147-A177-3AD203B41FA5}">
                      <a16:colId xmlns:a16="http://schemas.microsoft.com/office/drawing/2014/main" val="2318824891"/>
                    </a:ext>
                  </a:extLst>
                </a:gridCol>
                <a:gridCol w="254440">
                  <a:extLst>
                    <a:ext uri="{9D8B030D-6E8A-4147-A177-3AD203B41FA5}">
                      <a16:colId xmlns:a16="http://schemas.microsoft.com/office/drawing/2014/main" val="515535748"/>
                    </a:ext>
                  </a:extLst>
                </a:gridCol>
              </a:tblGrid>
              <a:tr h="243840">
                <a:tc>
                  <a:txBody>
                    <a:bodyPr/>
                    <a:lstStyle/>
                    <a:p>
                      <a:pPr algn="ctr"/>
                      <a:r>
                        <a:rPr lang="en-US" sz="1000" b="1" dirty="0"/>
                        <a:t>A</a:t>
                      </a: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243840">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243840">
                <a:tc>
                  <a:txBody>
                    <a:bodyPr/>
                    <a:lstStyle/>
                    <a:p>
                      <a:pPr algn="ctr"/>
                      <a:r>
                        <a:rPr lang="en-US" sz="1000" b="1" dirty="0"/>
                        <a:t>B</a:t>
                      </a:r>
                      <a:endParaRPr lang="pt-PT" sz="1000" b="1" dirty="0"/>
                    </a:p>
                  </a:txBody>
                  <a:tcPr>
                    <a:solidFill>
                      <a:schemeClr val="bg1"/>
                    </a:solidFill>
                  </a:tcPr>
                </a:tc>
                <a:tc>
                  <a:txBody>
                    <a:bodyPr/>
                    <a:lstStyle/>
                    <a:p>
                      <a:pPr algn="ctr"/>
                      <a:endParaRPr lang="pt-PT" sz="1000" b="1" dirty="0"/>
                    </a:p>
                  </a:txBody>
                  <a:tcPr>
                    <a:solidFill>
                      <a:srgbClr val="B6E2AC"/>
                    </a:solidFill>
                  </a:tcPr>
                </a:tc>
                <a:tc>
                  <a:txBody>
                    <a:bodyPr/>
                    <a:lstStyle/>
                    <a:p>
                      <a:pPr algn="ctr"/>
                      <a:r>
                        <a:rPr lang="en-US" sz="1000" b="1" dirty="0"/>
                        <a:t>C</a:t>
                      </a: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63989996"/>
                  </a:ext>
                </a:extLst>
              </a:tr>
              <a:tr h="243840">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796079912"/>
                  </a:ext>
                </a:extLst>
              </a:tr>
              <a:tr h="243840">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2159162958"/>
                  </a:ext>
                </a:extLst>
              </a:tr>
              <a:tr h="243840">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216387"/>
                  </a:ext>
                </a:extLst>
              </a:tr>
            </a:tbl>
          </a:graphicData>
        </a:graphic>
      </p:graphicFrame>
      <p:graphicFrame>
        <p:nvGraphicFramePr>
          <p:cNvPr id="6" name="Table 40">
            <a:extLst>
              <a:ext uri="{FF2B5EF4-FFF2-40B4-BE49-F238E27FC236}">
                <a16:creationId xmlns:a16="http://schemas.microsoft.com/office/drawing/2014/main" id="{F1BA6329-527C-8E50-511C-D47F3FD542B8}"/>
              </a:ext>
            </a:extLst>
          </p:cNvPr>
          <p:cNvGraphicFramePr>
            <a:graphicFrameLocks noGrp="1"/>
          </p:cNvGraphicFramePr>
          <p:nvPr>
            <p:extLst>
              <p:ext uri="{D42A27DB-BD31-4B8C-83A1-F6EECF244321}">
                <p14:modId xmlns:p14="http://schemas.microsoft.com/office/powerpoint/2010/main" val="3373496217"/>
              </p:ext>
            </p:extLst>
          </p:nvPr>
        </p:nvGraphicFramePr>
        <p:xfrm>
          <a:off x="6642098" y="1851692"/>
          <a:ext cx="1526640" cy="146304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54440">
                  <a:extLst>
                    <a:ext uri="{9D8B030D-6E8A-4147-A177-3AD203B41FA5}">
                      <a16:colId xmlns:a16="http://schemas.microsoft.com/office/drawing/2014/main" val="2518962432"/>
                    </a:ext>
                  </a:extLst>
                </a:gridCol>
                <a:gridCol w="254440">
                  <a:extLst>
                    <a:ext uri="{9D8B030D-6E8A-4147-A177-3AD203B41FA5}">
                      <a16:colId xmlns:a16="http://schemas.microsoft.com/office/drawing/2014/main" val="2669885580"/>
                    </a:ext>
                  </a:extLst>
                </a:gridCol>
                <a:gridCol w="254440">
                  <a:extLst>
                    <a:ext uri="{9D8B030D-6E8A-4147-A177-3AD203B41FA5}">
                      <a16:colId xmlns:a16="http://schemas.microsoft.com/office/drawing/2014/main" val="916108308"/>
                    </a:ext>
                  </a:extLst>
                </a:gridCol>
                <a:gridCol w="254440">
                  <a:extLst>
                    <a:ext uri="{9D8B030D-6E8A-4147-A177-3AD203B41FA5}">
                      <a16:colId xmlns:a16="http://schemas.microsoft.com/office/drawing/2014/main" val="1231980650"/>
                    </a:ext>
                  </a:extLst>
                </a:gridCol>
                <a:gridCol w="254440">
                  <a:extLst>
                    <a:ext uri="{9D8B030D-6E8A-4147-A177-3AD203B41FA5}">
                      <a16:colId xmlns:a16="http://schemas.microsoft.com/office/drawing/2014/main" val="2318824891"/>
                    </a:ext>
                  </a:extLst>
                </a:gridCol>
                <a:gridCol w="254440">
                  <a:extLst>
                    <a:ext uri="{9D8B030D-6E8A-4147-A177-3AD203B41FA5}">
                      <a16:colId xmlns:a16="http://schemas.microsoft.com/office/drawing/2014/main" val="515535748"/>
                    </a:ext>
                  </a:extLst>
                </a:gridCol>
              </a:tblGrid>
              <a:tr h="153888">
                <a:tc>
                  <a:txBody>
                    <a:bodyPr/>
                    <a:lstStyle/>
                    <a:p>
                      <a:pPr algn="ctr"/>
                      <a:r>
                        <a:rPr lang="en-US" sz="1000" b="1" dirty="0"/>
                        <a:t>A</a:t>
                      </a: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rgbClr val="B6E2AC"/>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153888">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153888">
                <a:tc>
                  <a:txBody>
                    <a:bodyPr/>
                    <a:lstStyle/>
                    <a:p>
                      <a:pPr algn="ctr"/>
                      <a:r>
                        <a:rPr lang="en-US" sz="1000" b="1" dirty="0"/>
                        <a:t>B</a:t>
                      </a: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r>
                        <a:rPr lang="en-US" sz="1000" b="1" dirty="0"/>
                        <a:t>C</a:t>
                      </a: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63989996"/>
                  </a:ext>
                </a:extLst>
              </a:tr>
              <a:tr h="153888">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796079912"/>
                  </a:ext>
                </a:extLst>
              </a:tr>
              <a:tr h="153888">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2159162958"/>
                  </a:ext>
                </a:extLst>
              </a:tr>
              <a:tr h="153888">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216387"/>
                  </a:ext>
                </a:extLst>
              </a:tr>
            </a:tbl>
          </a:graphicData>
        </a:graphic>
      </p:graphicFrame>
      <p:graphicFrame>
        <p:nvGraphicFramePr>
          <p:cNvPr id="7" name="Table 40">
            <a:extLst>
              <a:ext uri="{FF2B5EF4-FFF2-40B4-BE49-F238E27FC236}">
                <a16:creationId xmlns:a16="http://schemas.microsoft.com/office/drawing/2014/main" id="{FA464880-73A9-C9D5-2F4A-A680DE6B2CCB}"/>
              </a:ext>
            </a:extLst>
          </p:cNvPr>
          <p:cNvGraphicFramePr>
            <a:graphicFrameLocks noGrp="1"/>
          </p:cNvGraphicFramePr>
          <p:nvPr>
            <p:extLst>
              <p:ext uri="{D42A27DB-BD31-4B8C-83A1-F6EECF244321}">
                <p14:modId xmlns:p14="http://schemas.microsoft.com/office/powerpoint/2010/main" val="200894415"/>
              </p:ext>
            </p:extLst>
          </p:nvPr>
        </p:nvGraphicFramePr>
        <p:xfrm>
          <a:off x="975262" y="3543269"/>
          <a:ext cx="1526640" cy="146304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54440">
                  <a:extLst>
                    <a:ext uri="{9D8B030D-6E8A-4147-A177-3AD203B41FA5}">
                      <a16:colId xmlns:a16="http://schemas.microsoft.com/office/drawing/2014/main" val="2518962432"/>
                    </a:ext>
                  </a:extLst>
                </a:gridCol>
                <a:gridCol w="254440">
                  <a:extLst>
                    <a:ext uri="{9D8B030D-6E8A-4147-A177-3AD203B41FA5}">
                      <a16:colId xmlns:a16="http://schemas.microsoft.com/office/drawing/2014/main" val="2669885580"/>
                    </a:ext>
                  </a:extLst>
                </a:gridCol>
                <a:gridCol w="254440">
                  <a:extLst>
                    <a:ext uri="{9D8B030D-6E8A-4147-A177-3AD203B41FA5}">
                      <a16:colId xmlns:a16="http://schemas.microsoft.com/office/drawing/2014/main" val="916108308"/>
                    </a:ext>
                  </a:extLst>
                </a:gridCol>
                <a:gridCol w="254440">
                  <a:extLst>
                    <a:ext uri="{9D8B030D-6E8A-4147-A177-3AD203B41FA5}">
                      <a16:colId xmlns:a16="http://schemas.microsoft.com/office/drawing/2014/main" val="1231980650"/>
                    </a:ext>
                  </a:extLst>
                </a:gridCol>
                <a:gridCol w="254440">
                  <a:extLst>
                    <a:ext uri="{9D8B030D-6E8A-4147-A177-3AD203B41FA5}">
                      <a16:colId xmlns:a16="http://schemas.microsoft.com/office/drawing/2014/main" val="2318824891"/>
                    </a:ext>
                  </a:extLst>
                </a:gridCol>
                <a:gridCol w="254440">
                  <a:extLst>
                    <a:ext uri="{9D8B030D-6E8A-4147-A177-3AD203B41FA5}">
                      <a16:colId xmlns:a16="http://schemas.microsoft.com/office/drawing/2014/main" val="515535748"/>
                    </a:ext>
                  </a:extLst>
                </a:gridCol>
              </a:tblGrid>
              <a:tr h="179917">
                <a:tc>
                  <a:txBody>
                    <a:bodyPr/>
                    <a:lstStyle/>
                    <a:p>
                      <a:pPr algn="ctr"/>
                      <a:r>
                        <a:rPr lang="en-US" sz="1000" b="1" dirty="0"/>
                        <a:t>A</a:t>
                      </a: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179917">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179917">
                <a:tc>
                  <a:txBody>
                    <a:bodyPr/>
                    <a:lstStyle/>
                    <a:p>
                      <a:pPr algn="ctr"/>
                      <a:r>
                        <a:rPr lang="en-US" sz="1000" b="1" dirty="0"/>
                        <a:t>B</a:t>
                      </a: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r>
                        <a:rPr lang="en-US" sz="1000" b="1" dirty="0"/>
                        <a:t>C</a:t>
                      </a: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63989996"/>
                  </a:ext>
                </a:extLst>
              </a:tr>
              <a:tr h="179917">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796079912"/>
                  </a:ext>
                </a:extLst>
              </a:tr>
              <a:tr h="179917">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2159162958"/>
                  </a:ext>
                </a:extLst>
              </a:tr>
              <a:tr h="179917">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216387"/>
                  </a:ext>
                </a:extLst>
              </a:tr>
            </a:tbl>
          </a:graphicData>
        </a:graphic>
      </p:graphicFrame>
      <p:graphicFrame>
        <p:nvGraphicFramePr>
          <p:cNvPr id="8" name="Table 40">
            <a:extLst>
              <a:ext uri="{FF2B5EF4-FFF2-40B4-BE49-F238E27FC236}">
                <a16:creationId xmlns:a16="http://schemas.microsoft.com/office/drawing/2014/main" id="{A4C4CE1A-B8DD-A223-B144-A06681DC19E4}"/>
              </a:ext>
            </a:extLst>
          </p:cNvPr>
          <p:cNvGraphicFramePr>
            <a:graphicFrameLocks noGrp="1"/>
          </p:cNvGraphicFramePr>
          <p:nvPr>
            <p:extLst>
              <p:ext uri="{D42A27DB-BD31-4B8C-83A1-F6EECF244321}">
                <p14:modId xmlns:p14="http://schemas.microsoft.com/office/powerpoint/2010/main" val="4273495277"/>
              </p:ext>
            </p:extLst>
          </p:nvPr>
        </p:nvGraphicFramePr>
        <p:xfrm>
          <a:off x="3808680" y="3543269"/>
          <a:ext cx="1526640" cy="146304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54440">
                  <a:extLst>
                    <a:ext uri="{9D8B030D-6E8A-4147-A177-3AD203B41FA5}">
                      <a16:colId xmlns:a16="http://schemas.microsoft.com/office/drawing/2014/main" val="2518962432"/>
                    </a:ext>
                  </a:extLst>
                </a:gridCol>
                <a:gridCol w="254440">
                  <a:extLst>
                    <a:ext uri="{9D8B030D-6E8A-4147-A177-3AD203B41FA5}">
                      <a16:colId xmlns:a16="http://schemas.microsoft.com/office/drawing/2014/main" val="2669885580"/>
                    </a:ext>
                  </a:extLst>
                </a:gridCol>
                <a:gridCol w="254440">
                  <a:extLst>
                    <a:ext uri="{9D8B030D-6E8A-4147-A177-3AD203B41FA5}">
                      <a16:colId xmlns:a16="http://schemas.microsoft.com/office/drawing/2014/main" val="916108308"/>
                    </a:ext>
                  </a:extLst>
                </a:gridCol>
                <a:gridCol w="254440">
                  <a:extLst>
                    <a:ext uri="{9D8B030D-6E8A-4147-A177-3AD203B41FA5}">
                      <a16:colId xmlns:a16="http://schemas.microsoft.com/office/drawing/2014/main" val="1231980650"/>
                    </a:ext>
                  </a:extLst>
                </a:gridCol>
                <a:gridCol w="254440">
                  <a:extLst>
                    <a:ext uri="{9D8B030D-6E8A-4147-A177-3AD203B41FA5}">
                      <a16:colId xmlns:a16="http://schemas.microsoft.com/office/drawing/2014/main" val="2318824891"/>
                    </a:ext>
                  </a:extLst>
                </a:gridCol>
                <a:gridCol w="254440">
                  <a:extLst>
                    <a:ext uri="{9D8B030D-6E8A-4147-A177-3AD203B41FA5}">
                      <a16:colId xmlns:a16="http://schemas.microsoft.com/office/drawing/2014/main" val="515535748"/>
                    </a:ext>
                  </a:extLst>
                </a:gridCol>
              </a:tblGrid>
              <a:tr h="243840">
                <a:tc>
                  <a:txBody>
                    <a:bodyPr/>
                    <a:lstStyle/>
                    <a:p>
                      <a:pPr algn="ctr"/>
                      <a:r>
                        <a:rPr lang="en-US" sz="1000" b="1" dirty="0"/>
                        <a:t>A</a:t>
                      </a: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243840">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243840">
                <a:tc>
                  <a:txBody>
                    <a:bodyPr/>
                    <a:lstStyle/>
                    <a:p>
                      <a:pPr algn="ctr"/>
                      <a:r>
                        <a:rPr lang="en-US" sz="1000" b="1" dirty="0"/>
                        <a:t>B</a:t>
                      </a:r>
                      <a:endParaRPr lang="pt-PT" sz="1000" b="1" dirty="0"/>
                    </a:p>
                  </a:txBody>
                  <a:tcPr>
                    <a:solidFill>
                      <a:schemeClr val="bg1"/>
                    </a:solidFill>
                  </a:tcPr>
                </a:tc>
                <a:tc>
                  <a:txBody>
                    <a:bodyPr/>
                    <a:lstStyle/>
                    <a:p>
                      <a:pPr algn="ctr"/>
                      <a:endParaRPr lang="pt-PT" sz="1000" b="1" dirty="0"/>
                    </a:p>
                  </a:txBody>
                  <a:tcPr>
                    <a:solidFill>
                      <a:srgbClr val="B6E2AC"/>
                    </a:solidFill>
                  </a:tcPr>
                </a:tc>
                <a:tc>
                  <a:txBody>
                    <a:bodyPr/>
                    <a:lstStyle/>
                    <a:p>
                      <a:pPr algn="ctr"/>
                      <a:r>
                        <a:rPr lang="en-US" sz="1000" b="1" dirty="0"/>
                        <a:t>C</a:t>
                      </a: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63989996"/>
                  </a:ext>
                </a:extLst>
              </a:tr>
              <a:tr h="243840">
                <a:tc>
                  <a:txBody>
                    <a:bodyPr/>
                    <a:lstStyle/>
                    <a:p>
                      <a:pPr algn="ctr"/>
                      <a:endParaRPr lang="pt-PT" sz="1000" b="1" dirty="0"/>
                    </a:p>
                  </a:txBody>
                  <a:tcPr>
                    <a:solidFill>
                      <a:schemeClr val="bg1"/>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796079912"/>
                  </a:ext>
                </a:extLst>
              </a:tr>
              <a:tr h="243840">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2159162958"/>
                  </a:ext>
                </a:extLst>
              </a:tr>
              <a:tr h="243840">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216387"/>
                  </a:ext>
                </a:extLst>
              </a:tr>
            </a:tbl>
          </a:graphicData>
        </a:graphic>
      </p:graphicFrame>
      <p:graphicFrame>
        <p:nvGraphicFramePr>
          <p:cNvPr id="9" name="Table 40">
            <a:extLst>
              <a:ext uri="{FF2B5EF4-FFF2-40B4-BE49-F238E27FC236}">
                <a16:creationId xmlns:a16="http://schemas.microsoft.com/office/drawing/2014/main" id="{D0F33969-F99D-3A96-9002-8FE5C4A6FD80}"/>
              </a:ext>
            </a:extLst>
          </p:cNvPr>
          <p:cNvGraphicFramePr>
            <a:graphicFrameLocks noGrp="1"/>
          </p:cNvGraphicFramePr>
          <p:nvPr>
            <p:extLst>
              <p:ext uri="{D42A27DB-BD31-4B8C-83A1-F6EECF244321}">
                <p14:modId xmlns:p14="http://schemas.microsoft.com/office/powerpoint/2010/main" val="478125791"/>
              </p:ext>
            </p:extLst>
          </p:nvPr>
        </p:nvGraphicFramePr>
        <p:xfrm>
          <a:off x="6642098" y="3543269"/>
          <a:ext cx="1526640" cy="146304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54440">
                  <a:extLst>
                    <a:ext uri="{9D8B030D-6E8A-4147-A177-3AD203B41FA5}">
                      <a16:colId xmlns:a16="http://schemas.microsoft.com/office/drawing/2014/main" val="2518962432"/>
                    </a:ext>
                  </a:extLst>
                </a:gridCol>
                <a:gridCol w="254440">
                  <a:extLst>
                    <a:ext uri="{9D8B030D-6E8A-4147-A177-3AD203B41FA5}">
                      <a16:colId xmlns:a16="http://schemas.microsoft.com/office/drawing/2014/main" val="2669885580"/>
                    </a:ext>
                  </a:extLst>
                </a:gridCol>
                <a:gridCol w="254440">
                  <a:extLst>
                    <a:ext uri="{9D8B030D-6E8A-4147-A177-3AD203B41FA5}">
                      <a16:colId xmlns:a16="http://schemas.microsoft.com/office/drawing/2014/main" val="916108308"/>
                    </a:ext>
                  </a:extLst>
                </a:gridCol>
                <a:gridCol w="254440">
                  <a:extLst>
                    <a:ext uri="{9D8B030D-6E8A-4147-A177-3AD203B41FA5}">
                      <a16:colId xmlns:a16="http://schemas.microsoft.com/office/drawing/2014/main" val="1231980650"/>
                    </a:ext>
                  </a:extLst>
                </a:gridCol>
                <a:gridCol w="254440">
                  <a:extLst>
                    <a:ext uri="{9D8B030D-6E8A-4147-A177-3AD203B41FA5}">
                      <a16:colId xmlns:a16="http://schemas.microsoft.com/office/drawing/2014/main" val="2318824891"/>
                    </a:ext>
                  </a:extLst>
                </a:gridCol>
                <a:gridCol w="254440">
                  <a:extLst>
                    <a:ext uri="{9D8B030D-6E8A-4147-A177-3AD203B41FA5}">
                      <a16:colId xmlns:a16="http://schemas.microsoft.com/office/drawing/2014/main" val="515535748"/>
                    </a:ext>
                  </a:extLst>
                </a:gridCol>
              </a:tblGrid>
              <a:tr h="243840">
                <a:tc>
                  <a:txBody>
                    <a:bodyPr/>
                    <a:lstStyle/>
                    <a:p>
                      <a:pPr algn="ctr"/>
                      <a:r>
                        <a:rPr lang="en-US" sz="1000" b="1" dirty="0"/>
                        <a:t>A</a:t>
                      </a: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243840">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rgbClr val="B6E2AC"/>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243840">
                <a:tc>
                  <a:txBody>
                    <a:bodyPr/>
                    <a:lstStyle/>
                    <a:p>
                      <a:pPr algn="ctr"/>
                      <a:r>
                        <a:rPr lang="en-US" sz="1000" b="1" dirty="0"/>
                        <a:t>B</a:t>
                      </a: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r>
                        <a:rPr lang="en-US" sz="1000" b="1" dirty="0"/>
                        <a:t>C</a:t>
                      </a: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63989996"/>
                  </a:ext>
                </a:extLst>
              </a:tr>
              <a:tr h="243840">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796079912"/>
                  </a:ext>
                </a:extLst>
              </a:tr>
              <a:tr h="243840">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2159162958"/>
                  </a:ext>
                </a:extLst>
              </a:tr>
              <a:tr h="243840">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216387"/>
                  </a:ext>
                </a:extLst>
              </a:tr>
            </a:tbl>
          </a:graphicData>
        </a:graphic>
      </p:graphicFrame>
      <p:sp>
        <p:nvSpPr>
          <p:cNvPr id="10" name="TextBox 9">
            <a:extLst>
              <a:ext uri="{FF2B5EF4-FFF2-40B4-BE49-F238E27FC236}">
                <a16:creationId xmlns:a16="http://schemas.microsoft.com/office/drawing/2014/main" id="{1387C3E5-358B-D724-4F2D-525ED6D6BCF3}"/>
              </a:ext>
            </a:extLst>
          </p:cNvPr>
          <p:cNvSpPr txBox="1"/>
          <p:nvPr/>
        </p:nvSpPr>
        <p:spPr>
          <a:xfrm>
            <a:off x="421253" y="814094"/>
            <a:ext cx="8301494" cy="923330"/>
          </a:xfrm>
          <a:prstGeom prst="rect">
            <a:avLst/>
          </a:prstGeom>
          <a:noFill/>
        </p:spPr>
        <p:txBody>
          <a:bodyPr wrap="square">
            <a:spAutoFit/>
          </a:bodyPr>
          <a:lstStyle/>
          <a:p>
            <a:pPr algn="just"/>
            <a:r>
              <a:rPr lang="en-US" sz="1800" dirty="0">
                <a:cs typeface="Times New Roman"/>
              </a:rPr>
              <a:t>	</a:t>
            </a:r>
            <a:r>
              <a:rPr lang="pt-PT" sz="1800" dirty="0">
                <a:cs typeface="Times New Roman"/>
              </a:rPr>
              <a:t>Por fim, para, por exemplo, o pixel C, vemos que este irá passar pelo filtro </a:t>
            </a:r>
            <a:r>
              <a:rPr lang="pt-PT" dirty="0">
                <a:cs typeface="Times New Roman"/>
              </a:rPr>
              <a:t>9 vezes o que significa que o modelo irá funcionar muito bem com o pixel C (visto que é “analisado” diversas vezes ) e interpretará mal o pixel A (pois só é “analisado” 1 vez).</a:t>
            </a:r>
            <a:endParaRPr lang="pt-PT" sz="1800" dirty="0">
              <a:cs typeface="Times New Roman"/>
            </a:endParaRPr>
          </a:p>
        </p:txBody>
      </p:sp>
      <p:graphicFrame>
        <p:nvGraphicFramePr>
          <p:cNvPr id="11" name="Table 40">
            <a:extLst>
              <a:ext uri="{FF2B5EF4-FFF2-40B4-BE49-F238E27FC236}">
                <a16:creationId xmlns:a16="http://schemas.microsoft.com/office/drawing/2014/main" id="{845D11DC-1688-BCFA-6C09-5B6D636BF7B6}"/>
              </a:ext>
            </a:extLst>
          </p:cNvPr>
          <p:cNvGraphicFramePr>
            <a:graphicFrameLocks noGrp="1"/>
          </p:cNvGraphicFramePr>
          <p:nvPr>
            <p:extLst>
              <p:ext uri="{D42A27DB-BD31-4B8C-83A1-F6EECF244321}">
                <p14:modId xmlns:p14="http://schemas.microsoft.com/office/powerpoint/2010/main" val="774135997"/>
              </p:ext>
            </p:extLst>
          </p:nvPr>
        </p:nvGraphicFramePr>
        <p:xfrm>
          <a:off x="975262" y="5198118"/>
          <a:ext cx="1526640" cy="1463040"/>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54440">
                  <a:extLst>
                    <a:ext uri="{9D8B030D-6E8A-4147-A177-3AD203B41FA5}">
                      <a16:colId xmlns:a16="http://schemas.microsoft.com/office/drawing/2014/main" val="2518962432"/>
                    </a:ext>
                  </a:extLst>
                </a:gridCol>
                <a:gridCol w="254440">
                  <a:extLst>
                    <a:ext uri="{9D8B030D-6E8A-4147-A177-3AD203B41FA5}">
                      <a16:colId xmlns:a16="http://schemas.microsoft.com/office/drawing/2014/main" val="2669885580"/>
                    </a:ext>
                  </a:extLst>
                </a:gridCol>
                <a:gridCol w="254440">
                  <a:extLst>
                    <a:ext uri="{9D8B030D-6E8A-4147-A177-3AD203B41FA5}">
                      <a16:colId xmlns:a16="http://schemas.microsoft.com/office/drawing/2014/main" val="916108308"/>
                    </a:ext>
                  </a:extLst>
                </a:gridCol>
                <a:gridCol w="254440">
                  <a:extLst>
                    <a:ext uri="{9D8B030D-6E8A-4147-A177-3AD203B41FA5}">
                      <a16:colId xmlns:a16="http://schemas.microsoft.com/office/drawing/2014/main" val="1231980650"/>
                    </a:ext>
                  </a:extLst>
                </a:gridCol>
                <a:gridCol w="254440">
                  <a:extLst>
                    <a:ext uri="{9D8B030D-6E8A-4147-A177-3AD203B41FA5}">
                      <a16:colId xmlns:a16="http://schemas.microsoft.com/office/drawing/2014/main" val="2318824891"/>
                    </a:ext>
                  </a:extLst>
                </a:gridCol>
                <a:gridCol w="254440">
                  <a:extLst>
                    <a:ext uri="{9D8B030D-6E8A-4147-A177-3AD203B41FA5}">
                      <a16:colId xmlns:a16="http://schemas.microsoft.com/office/drawing/2014/main" val="515535748"/>
                    </a:ext>
                  </a:extLst>
                </a:gridCol>
              </a:tblGrid>
              <a:tr h="237945">
                <a:tc>
                  <a:txBody>
                    <a:bodyPr/>
                    <a:lstStyle/>
                    <a:p>
                      <a:pPr algn="ctr"/>
                      <a:r>
                        <a:rPr lang="en-US" sz="1000" b="1" dirty="0"/>
                        <a:t>A</a:t>
                      </a: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237945">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237945">
                <a:tc>
                  <a:txBody>
                    <a:bodyPr/>
                    <a:lstStyle/>
                    <a:p>
                      <a:pPr algn="ctr"/>
                      <a:r>
                        <a:rPr lang="en-US" sz="1000" b="1" dirty="0"/>
                        <a:t>B</a:t>
                      </a: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r>
                        <a:rPr lang="en-US" sz="1000" b="1" dirty="0"/>
                        <a:t>C</a:t>
                      </a: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63989996"/>
                  </a:ext>
                </a:extLst>
              </a:tr>
              <a:tr h="237945">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796079912"/>
                  </a:ext>
                </a:extLst>
              </a:tr>
              <a:tr h="237945">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2159162958"/>
                  </a:ext>
                </a:extLst>
              </a:tr>
              <a:tr h="237945">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216387"/>
                  </a:ext>
                </a:extLst>
              </a:tr>
            </a:tbl>
          </a:graphicData>
        </a:graphic>
      </p:graphicFrame>
      <p:graphicFrame>
        <p:nvGraphicFramePr>
          <p:cNvPr id="12" name="Table 40">
            <a:extLst>
              <a:ext uri="{FF2B5EF4-FFF2-40B4-BE49-F238E27FC236}">
                <a16:creationId xmlns:a16="http://schemas.microsoft.com/office/drawing/2014/main" id="{F3B4347A-B4FE-6EDE-D4C4-F9E1EEFB11D5}"/>
              </a:ext>
            </a:extLst>
          </p:cNvPr>
          <p:cNvGraphicFramePr>
            <a:graphicFrameLocks noGrp="1"/>
          </p:cNvGraphicFramePr>
          <p:nvPr>
            <p:extLst>
              <p:ext uri="{D42A27DB-BD31-4B8C-83A1-F6EECF244321}">
                <p14:modId xmlns:p14="http://schemas.microsoft.com/office/powerpoint/2010/main" val="1084084813"/>
              </p:ext>
            </p:extLst>
          </p:nvPr>
        </p:nvGraphicFramePr>
        <p:xfrm>
          <a:off x="3808680" y="5191466"/>
          <a:ext cx="1526640" cy="1469694"/>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54440">
                  <a:extLst>
                    <a:ext uri="{9D8B030D-6E8A-4147-A177-3AD203B41FA5}">
                      <a16:colId xmlns:a16="http://schemas.microsoft.com/office/drawing/2014/main" val="2518962432"/>
                    </a:ext>
                  </a:extLst>
                </a:gridCol>
                <a:gridCol w="254440">
                  <a:extLst>
                    <a:ext uri="{9D8B030D-6E8A-4147-A177-3AD203B41FA5}">
                      <a16:colId xmlns:a16="http://schemas.microsoft.com/office/drawing/2014/main" val="2669885580"/>
                    </a:ext>
                  </a:extLst>
                </a:gridCol>
                <a:gridCol w="254440">
                  <a:extLst>
                    <a:ext uri="{9D8B030D-6E8A-4147-A177-3AD203B41FA5}">
                      <a16:colId xmlns:a16="http://schemas.microsoft.com/office/drawing/2014/main" val="916108308"/>
                    </a:ext>
                  </a:extLst>
                </a:gridCol>
                <a:gridCol w="254440">
                  <a:extLst>
                    <a:ext uri="{9D8B030D-6E8A-4147-A177-3AD203B41FA5}">
                      <a16:colId xmlns:a16="http://schemas.microsoft.com/office/drawing/2014/main" val="1231980650"/>
                    </a:ext>
                  </a:extLst>
                </a:gridCol>
                <a:gridCol w="254440">
                  <a:extLst>
                    <a:ext uri="{9D8B030D-6E8A-4147-A177-3AD203B41FA5}">
                      <a16:colId xmlns:a16="http://schemas.microsoft.com/office/drawing/2014/main" val="2318824891"/>
                    </a:ext>
                  </a:extLst>
                </a:gridCol>
                <a:gridCol w="254440">
                  <a:extLst>
                    <a:ext uri="{9D8B030D-6E8A-4147-A177-3AD203B41FA5}">
                      <a16:colId xmlns:a16="http://schemas.microsoft.com/office/drawing/2014/main" val="515535748"/>
                    </a:ext>
                  </a:extLst>
                </a:gridCol>
              </a:tblGrid>
              <a:tr h="244949">
                <a:tc>
                  <a:txBody>
                    <a:bodyPr/>
                    <a:lstStyle/>
                    <a:p>
                      <a:pPr algn="ctr"/>
                      <a:r>
                        <a:rPr lang="en-US" sz="1000" b="1" dirty="0"/>
                        <a:t>A</a:t>
                      </a: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244949">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244949">
                <a:tc>
                  <a:txBody>
                    <a:bodyPr/>
                    <a:lstStyle/>
                    <a:p>
                      <a:pPr algn="ctr"/>
                      <a:r>
                        <a:rPr lang="en-US" sz="1000" b="1" dirty="0"/>
                        <a:t>B</a:t>
                      </a:r>
                      <a:endParaRPr lang="pt-PT" sz="1000" b="1" dirty="0"/>
                    </a:p>
                  </a:txBody>
                  <a:tcPr>
                    <a:solidFill>
                      <a:schemeClr val="bg1"/>
                    </a:solidFill>
                  </a:tcPr>
                </a:tc>
                <a:tc>
                  <a:txBody>
                    <a:bodyPr/>
                    <a:lstStyle/>
                    <a:p>
                      <a:pPr algn="ctr"/>
                      <a:endParaRPr lang="pt-PT" sz="1000" b="1" dirty="0"/>
                    </a:p>
                  </a:txBody>
                  <a:tcPr>
                    <a:solidFill>
                      <a:srgbClr val="B6E2AC"/>
                    </a:solidFill>
                  </a:tcPr>
                </a:tc>
                <a:tc>
                  <a:txBody>
                    <a:bodyPr/>
                    <a:lstStyle/>
                    <a:p>
                      <a:pPr algn="ctr"/>
                      <a:r>
                        <a:rPr lang="en-US" sz="1000" b="1" dirty="0"/>
                        <a:t>C</a:t>
                      </a: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63989996"/>
                  </a:ext>
                </a:extLst>
              </a:tr>
              <a:tr h="244949">
                <a:tc>
                  <a:txBody>
                    <a:bodyPr/>
                    <a:lstStyle/>
                    <a:p>
                      <a:pPr algn="ctr"/>
                      <a:endParaRPr lang="pt-PT" sz="1000" b="1" dirty="0"/>
                    </a:p>
                  </a:txBody>
                  <a:tcPr>
                    <a:solidFill>
                      <a:schemeClr val="bg1"/>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796079912"/>
                  </a:ext>
                </a:extLst>
              </a:tr>
              <a:tr h="244949">
                <a:tc>
                  <a:txBody>
                    <a:bodyPr/>
                    <a:lstStyle/>
                    <a:p>
                      <a:pPr algn="ctr"/>
                      <a:endParaRPr lang="pt-PT" sz="1000" b="1" dirty="0"/>
                    </a:p>
                  </a:txBody>
                  <a:tcPr>
                    <a:solidFill>
                      <a:schemeClr val="bg1"/>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2159162958"/>
                  </a:ext>
                </a:extLst>
              </a:tr>
              <a:tr h="244949">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216387"/>
                  </a:ext>
                </a:extLst>
              </a:tr>
            </a:tbl>
          </a:graphicData>
        </a:graphic>
      </p:graphicFrame>
      <p:graphicFrame>
        <p:nvGraphicFramePr>
          <p:cNvPr id="13" name="Table 40">
            <a:extLst>
              <a:ext uri="{FF2B5EF4-FFF2-40B4-BE49-F238E27FC236}">
                <a16:creationId xmlns:a16="http://schemas.microsoft.com/office/drawing/2014/main" id="{8018514E-0ED8-E739-3591-B248BC83D375}"/>
              </a:ext>
            </a:extLst>
          </p:cNvPr>
          <p:cNvGraphicFramePr>
            <a:graphicFrameLocks noGrp="1"/>
          </p:cNvGraphicFramePr>
          <p:nvPr>
            <p:extLst>
              <p:ext uri="{D42A27DB-BD31-4B8C-83A1-F6EECF244321}">
                <p14:modId xmlns:p14="http://schemas.microsoft.com/office/powerpoint/2010/main" val="2137165742"/>
              </p:ext>
            </p:extLst>
          </p:nvPr>
        </p:nvGraphicFramePr>
        <p:xfrm>
          <a:off x="6642098" y="5197256"/>
          <a:ext cx="1526640" cy="1469694"/>
        </p:xfrm>
        <a:graphic>
          <a:graphicData uri="http://schemas.openxmlformats.org/drawingml/2006/table">
            <a:tbl>
              <a:tblPr firstRow="1" bandRow="1">
                <a:effectLst>
                  <a:outerShdw blurRad="50800" dist="38100" dir="2700000" algn="tl" rotWithShape="0">
                    <a:prstClr val="black">
                      <a:alpha val="40000"/>
                    </a:prstClr>
                  </a:outerShdw>
                </a:effectLst>
                <a:tableStyleId>{616DA210-FB5B-4158-B5E0-FEB733F419BA}</a:tableStyleId>
              </a:tblPr>
              <a:tblGrid>
                <a:gridCol w="254440">
                  <a:extLst>
                    <a:ext uri="{9D8B030D-6E8A-4147-A177-3AD203B41FA5}">
                      <a16:colId xmlns:a16="http://schemas.microsoft.com/office/drawing/2014/main" val="2518962432"/>
                    </a:ext>
                  </a:extLst>
                </a:gridCol>
                <a:gridCol w="254440">
                  <a:extLst>
                    <a:ext uri="{9D8B030D-6E8A-4147-A177-3AD203B41FA5}">
                      <a16:colId xmlns:a16="http://schemas.microsoft.com/office/drawing/2014/main" val="2669885580"/>
                    </a:ext>
                  </a:extLst>
                </a:gridCol>
                <a:gridCol w="254440">
                  <a:extLst>
                    <a:ext uri="{9D8B030D-6E8A-4147-A177-3AD203B41FA5}">
                      <a16:colId xmlns:a16="http://schemas.microsoft.com/office/drawing/2014/main" val="916108308"/>
                    </a:ext>
                  </a:extLst>
                </a:gridCol>
                <a:gridCol w="254440">
                  <a:extLst>
                    <a:ext uri="{9D8B030D-6E8A-4147-A177-3AD203B41FA5}">
                      <a16:colId xmlns:a16="http://schemas.microsoft.com/office/drawing/2014/main" val="1231980650"/>
                    </a:ext>
                  </a:extLst>
                </a:gridCol>
                <a:gridCol w="254440">
                  <a:extLst>
                    <a:ext uri="{9D8B030D-6E8A-4147-A177-3AD203B41FA5}">
                      <a16:colId xmlns:a16="http://schemas.microsoft.com/office/drawing/2014/main" val="2318824891"/>
                    </a:ext>
                  </a:extLst>
                </a:gridCol>
                <a:gridCol w="254440">
                  <a:extLst>
                    <a:ext uri="{9D8B030D-6E8A-4147-A177-3AD203B41FA5}">
                      <a16:colId xmlns:a16="http://schemas.microsoft.com/office/drawing/2014/main" val="515535748"/>
                    </a:ext>
                  </a:extLst>
                </a:gridCol>
              </a:tblGrid>
              <a:tr h="244949">
                <a:tc>
                  <a:txBody>
                    <a:bodyPr/>
                    <a:lstStyle/>
                    <a:p>
                      <a:pPr algn="ctr"/>
                      <a:r>
                        <a:rPr lang="en-US" sz="1000" b="1" dirty="0"/>
                        <a:t>A</a:t>
                      </a: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PT" sz="1000" b="1"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110294"/>
                  </a:ext>
                </a:extLst>
              </a:tr>
              <a:tr h="244949">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pt-PT" sz="1000" b="1"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17004145"/>
                  </a:ext>
                </a:extLst>
              </a:tr>
              <a:tr h="244949">
                <a:tc>
                  <a:txBody>
                    <a:bodyPr/>
                    <a:lstStyle/>
                    <a:p>
                      <a:pPr algn="ctr"/>
                      <a:r>
                        <a:rPr lang="en-US" sz="1000" b="1" dirty="0"/>
                        <a:t>B</a:t>
                      </a: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r>
                        <a:rPr lang="en-US" sz="1000" b="1" dirty="0"/>
                        <a:t>C</a:t>
                      </a: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63989996"/>
                  </a:ext>
                </a:extLst>
              </a:tr>
              <a:tr h="244949">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796079912"/>
                  </a:ext>
                </a:extLst>
              </a:tr>
              <a:tr h="244949">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rgbClr val="B6E2AC"/>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2159162958"/>
                  </a:ext>
                </a:extLst>
              </a:tr>
              <a:tr h="244949">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tc>
                  <a:txBody>
                    <a:bodyPr/>
                    <a:lstStyle/>
                    <a:p>
                      <a:pPr algn="ctr"/>
                      <a:endParaRPr lang="pt-PT" sz="1000" b="1" dirty="0"/>
                    </a:p>
                  </a:txBody>
                  <a:tcPr>
                    <a:solidFill>
                      <a:schemeClr val="bg1"/>
                    </a:solidFill>
                  </a:tcPr>
                </a:tc>
                <a:extLst>
                  <a:ext uri="{0D108BD9-81ED-4DB2-BD59-A6C34878D82A}">
                    <a16:rowId xmlns:a16="http://schemas.microsoft.com/office/drawing/2014/main" val="32216387"/>
                  </a:ext>
                </a:extLst>
              </a:tr>
            </a:tbl>
          </a:graphicData>
        </a:graphic>
      </p:graphicFrame>
      <p:sp>
        <p:nvSpPr>
          <p:cNvPr id="3" name="Título 1">
            <a:extLst>
              <a:ext uri="{FF2B5EF4-FFF2-40B4-BE49-F238E27FC236}">
                <a16:creationId xmlns:a16="http://schemas.microsoft.com/office/drawing/2014/main" id="{96754A61-0CB3-45C4-54C2-55C9FCEA5ADE}"/>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Problema em CNNs simples</a:t>
            </a:r>
            <a:endParaRPr lang="en-US" sz="2400" dirty="0">
              <a:solidFill>
                <a:schemeClr val="bg1"/>
              </a:solidFill>
              <a:cs typeface="Calibri"/>
            </a:endParaRPr>
          </a:p>
          <a:p>
            <a:pPr algn="ctr"/>
            <a:endParaRPr lang="pt-BR" sz="2400" b="1" dirty="0">
              <a:solidFill>
                <a:schemeClr val="bg1"/>
              </a:solidFill>
            </a:endParaRPr>
          </a:p>
        </p:txBody>
      </p:sp>
      <p:pic>
        <p:nvPicPr>
          <p:cNvPr id="2" name="Imagem 11" descr="A picture containing text&#10;&#10;Description automatically generated">
            <a:extLst>
              <a:ext uri="{FF2B5EF4-FFF2-40B4-BE49-F238E27FC236}">
                <a16:creationId xmlns:a16="http://schemas.microsoft.com/office/drawing/2014/main" id="{8C8AE68A-676B-1D5E-F0E7-D67A7A85D90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15" name="CaixaDeTexto 14">
            <a:extLst>
              <a:ext uri="{FF2B5EF4-FFF2-40B4-BE49-F238E27FC236}">
                <a16:creationId xmlns:a16="http://schemas.microsoft.com/office/drawing/2014/main" id="{2B928A30-585C-33A9-C01F-54F3029AA15A}"/>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84</a:t>
            </a:fld>
            <a:endParaRPr lang="pt-PT" dirty="0"/>
          </a:p>
        </p:txBody>
      </p:sp>
    </p:spTree>
    <p:extLst>
      <p:ext uri="{BB962C8B-B14F-4D97-AF65-F5344CB8AC3E}">
        <p14:creationId xmlns:p14="http://schemas.microsoft.com/office/powerpoint/2010/main" val="259126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21C9B3-ADA7-3F42-C72F-D6AD56E758AF}"/>
              </a:ext>
            </a:extLst>
          </p:cNvPr>
          <p:cNvSpPr txBox="1"/>
          <p:nvPr/>
        </p:nvSpPr>
        <p:spPr>
          <a:xfrm>
            <a:off x="421253" y="1239886"/>
            <a:ext cx="8301494" cy="2031325"/>
          </a:xfrm>
          <a:prstGeom prst="rect">
            <a:avLst/>
          </a:prstGeom>
          <a:noFill/>
        </p:spPr>
        <p:txBody>
          <a:bodyPr wrap="square">
            <a:spAutoFit/>
          </a:bodyPr>
          <a:lstStyle/>
          <a:p>
            <a:pPr indent="285750" algn="just"/>
            <a:r>
              <a:rPr lang="pt-PT" dirty="0"/>
              <a:t>Este problema irá causar a perda de informações disponíveis nos cantos, Além disso, também a saída das camadas será reduzida e as informações reduzidas criarão confusão para as próximas camadas. Este problema do modelo pode ser reduzido pelas camadas de preenchimento (padding).</a:t>
            </a:r>
          </a:p>
          <a:p>
            <a:pPr algn="just"/>
            <a:endParaRPr lang="pt-PT" dirty="0"/>
          </a:p>
          <a:p>
            <a:pPr indent="285750" algn="just"/>
            <a:r>
              <a:rPr lang="pt-PT" dirty="0"/>
              <a:t>Estas camadas irão ajudar e permitir que os dados que eram mais “ignorados” pela rede, tenham uma maior importância aquando da aprendizagem.</a:t>
            </a:r>
          </a:p>
        </p:txBody>
      </p:sp>
      <p:sp>
        <p:nvSpPr>
          <p:cNvPr id="5" name="Título 1">
            <a:extLst>
              <a:ext uri="{FF2B5EF4-FFF2-40B4-BE49-F238E27FC236}">
                <a16:creationId xmlns:a16="http://schemas.microsoft.com/office/drawing/2014/main" id="{32410767-5BFD-02F2-3F4B-287719C14F6D}"/>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Problema em CNNs simples</a:t>
            </a:r>
            <a:endParaRPr lang="en-US" sz="2400" dirty="0">
              <a:solidFill>
                <a:schemeClr val="bg1"/>
              </a:solidFill>
              <a:cs typeface="Calibri"/>
            </a:endParaRPr>
          </a:p>
          <a:p>
            <a:pPr algn="ctr"/>
            <a:endParaRPr lang="pt-BR" sz="2400" b="1" dirty="0">
              <a:solidFill>
                <a:schemeClr val="bg1"/>
              </a:solidFill>
            </a:endParaRPr>
          </a:p>
        </p:txBody>
      </p:sp>
      <p:pic>
        <p:nvPicPr>
          <p:cNvPr id="2" name="Imagem 11" descr="A picture containing text&#10;&#10;Description automatically generated">
            <a:extLst>
              <a:ext uri="{FF2B5EF4-FFF2-40B4-BE49-F238E27FC236}">
                <a16:creationId xmlns:a16="http://schemas.microsoft.com/office/drawing/2014/main" id="{00FA78D1-52B0-6DF2-5273-9D501442CAE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pic>
        <p:nvPicPr>
          <p:cNvPr id="1028" name="Picture 4">
            <a:extLst>
              <a:ext uri="{FF2B5EF4-FFF2-40B4-BE49-F238E27FC236}">
                <a16:creationId xmlns:a16="http://schemas.microsoft.com/office/drawing/2014/main" id="{7085F4B2-4AAD-CB88-E124-1B0BFD357FBE}"/>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18301"/>
          <a:stretch/>
        </p:blipFill>
        <p:spPr bwMode="auto">
          <a:xfrm>
            <a:off x="859536" y="3586790"/>
            <a:ext cx="7424928" cy="22520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F15D4B-3843-C840-8764-1807E60BBB65}"/>
              </a:ext>
            </a:extLst>
          </p:cNvPr>
          <p:cNvSpPr txBox="1"/>
          <p:nvPr/>
        </p:nvSpPr>
        <p:spPr>
          <a:xfrm>
            <a:off x="1048177" y="5836980"/>
            <a:ext cx="1191817"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Sem Padding</a:t>
            </a:r>
          </a:p>
        </p:txBody>
      </p:sp>
      <p:sp>
        <p:nvSpPr>
          <p:cNvPr id="7" name="TextBox 6">
            <a:extLst>
              <a:ext uri="{FF2B5EF4-FFF2-40B4-BE49-F238E27FC236}">
                <a16:creationId xmlns:a16="http://schemas.microsoft.com/office/drawing/2014/main" id="{80279323-EF67-AD64-888A-21FD58AC6115}"/>
              </a:ext>
            </a:extLst>
          </p:cNvPr>
          <p:cNvSpPr txBox="1"/>
          <p:nvPr/>
        </p:nvSpPr>
        <p:spPr>
          <a:xfrm>
            <a:off x="2825383" y="5838827"/>
            <a:ext cx="1610918"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Padding Arbitrário</a:t>
            </a:r>
          </a:p>
        </p:txBody>
      </p:sp>
      <p:sp>
        <p:nvSpPr>
          <p:cNvPr id="8" name="TextBox 7">
            <a:extLst>
              <a:ext uri="{FF2B5EF4-FFF2-40B4-BE49-F238E27FC236}">
                <a16:creationId xmlns:a16="http://schemas.microsoft.com/office/drawing/2014/main" id="{AA53FCDE-742C-A472-C538-BDA4266F294A}"/>
              </a:ext>
            </a:extLst>
          </p:cNvPr>
          <p:cNvSpPr txBox="1"/>
          <p:nvPr/>
        </p:nvSpPr>
        <p:spPr>
          <a:xfrm>
            <a:off x="4812269" y="5838826"/>
            <a:ext cx="1329738" cy="307777"/>
          </a:xfrm>
          <a:prstGeom prst="rect">
            <a:avLst/>
          </a:prstGeom>
          <a:noFill/>
        </p:spPr>
        <p:txBody>
          <a:bodyPr wrap="square">
            <a:spAutoFit/>
          </a:bodyPr>
          <a:lstStyle/>
          <a:p>
            <a:pPr algn="just"/>
            <a:r>
              <a:rPr lang="pt-PT" sz="1400" i="1" dirty="0">
                <a:effectLst>
                  <a:outerShdw blurRad="38100" dist="38100" dir="2700000" algn="tl">
                    <a:srgbClr val="000000">
                      <a:alpha val="43137"/>
                    </a:srgbClr>
                  </a:outerShdw>
                </a:effectLst>
                <a:cs typeface="Times New Roman"/>
              </a:rPr>
              <a:t>“Half” Padding</a:t>
            </a:r>
          </a:p>
        </p:txBody>
      </p:sp>
      <p:sp>
        <p:nvSpPr>
          <p:cNvPr id="9" name="TextBox 8">
            <a:extLst>
              <a:ext uri="{FF2B5EF4-FFF2-40B4-BE49-F238E27FC236}">
                <a16:creationId xmlns:a16="http://schemas.microsoft.com/office/drawing/2014/main" id="{813E5F99-8E95-45B2-7F07-FB77F7558558}"/>
              </a:ext>
            </a:extLst>
          </p:cNvPr>
          <p:cNvSpPr txBox="1"/>
          <p:nvPr/>
        </p:nvSpPr>
        <p:spPr>
          <a:xfrm>
            <a:off x="6683539" y="5838825"/>
            <a:ext cx="1326859" cy="307777"/>
          </a:xfrm>
          <a:prstGeom prst="rect">
            <a:avLst/>
          </a:prstGeom>
          <a:noFill/>
        </p:spPr>
        <p:txBody>
          <a:bodyPr wrap="square">
            <a:spAutoFit/>
          </a:bodyPr>
          <a:lstStyle/>
          <a:p>
            <a:pPr algn="just"/>
            <a:r>
              <a:rPr lang="pt-PT" sz="1400" i="1" dirty="0">
                <a:effectLst>
                  <a:outerShdw blurRad="38100" dist="38100" dir="2700000" algn="tl">
                    <a:srgbClr val="000000">
                      <a:alpha val="43137"/>
                    </a:srgbClr>
                  </a:outerShdw>
                </a:effectLst>
                <a:cs typeface="Times New Roman"/>
              </a:rPr>
              <a:t>“Full” Padding</a:t>
            </a:r>
          </a:p>
        </p:txBody>
      </p:sp>
      <p:sp>
        <p:nvSpPr>
          <p:cNvPr id="10" name="Marcador de Posição de Conteúdo 2">
            <a:extLst>
              <a:ext uri="{FF2B5EF4-FFF2-40B4-BE49-F238E27FC236}">
                <a16:creationId xmlns:a16="http://schemas.microsoft.com/office/drawing/2014/main" id="{1E9B1B70-537C-BF19-CC5C-06204706B45D}"/>
              </a:ext>
            </a:extLst>
          </p:cNvPr>
          <p:cNvSpPr txBox="1">
            <a:spLocks/>
          </p:cNvSpPr>
          <p:nvPr/>
        </p:nvSpPr>
        <p:spPr>
          <a:xfrm>
            <a:off x="1666875" y="6609940"/>
            <a:ext cx="7549986"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https://stackoverflow.com/questions/37674306/what-is-the-difference-between-same-and-valid-padding-in-tf-nn-max-pool-of-t</a:t>
            </a:r>
            <a:endParaRPr lang="pt-PT" sz="1100" dirty="0">
              <a:cs typeface="Times New Roman"/>
            </a:endParaRPr>
          </a:p>
        </p:txBody>
      </p:sp>
      <p:sp>
        <p:nvSpPr>
          <p:cNvPr id="11" name="CaixaDeTexto 10">
            <a:extLst>
              <a:ext uri="{FF2B5EF4-FFF2-40B4-BE49-F238E27FC236}">
                <a16:creationId xmlns:a16="http://schemas.microsoft.com/office/drawing/2014/main" id="{B13E53EB-46B4-CAB5-159A-0908E4ED9B63}"/>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85</a:t>
            </a:fld>
            <a:endParaRPr lang="pt-PT" dirty="0"/>
          </a:p>
        </p:txBody>
      </p:sp>
    </p:spTree>
    <p:extLst>
      <p:ext uri="{BB962C8B-B14F-4D97-AF65-F5344CB8AC3E}">
        <p14:creationId xmlns:p14="http://schemas.microsoft.com/office/powerpoint/2010/main" val="40112429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51E10E2-D5C6-C2D4-ADD8-EA1196870B1F}"/>
              </a:ext>
            </a:extLst>
          </p:cNvPr>
          <p:cNvSpPr txBox="1">
            <a:spLocks/>
          </p:cNvSpPr>
          <p:nvPr/>
        </p:nvSpPr>
        <p:spPr>
          <a:xfrm>
            <a:off x="2590316" y="95444"/>
            <a:ext cx="5093184"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Camadas de Preenchimento (Padding)</a:t>
            </a:r>
            <a:endParaRPr lang="en-US" sz="2400" dirty="0">
              <a:solidFill>
                <a:schemeClr val="bg1"/>
              </a:solidFill>
              <a:cs typeface="Calibri"/>
            </a:endParaRPr>
          </a:p>
          <a:p>
            <a:pPr algn="ctr"/>
            <a:endParaRPr lang="pt-BR" sz="2400" b="1" dirty="0">
              <a:solidFill>
                <a:schemeClr val="bg1"/>
              </a:solidFill>
            </a:endParaRPr>
          </a:p>
        </p:txBody>
      </p:sp>
      <p:sp>
        <p:nvSpPr>
          <p:cNvPr id="6" name="TextBox 5">
            <a:extLst>
              <a:ext uri="{FF2B5EF4-FFF2-40B4-BE49-F238E27FC236}">
                <a16:creationId xmlns:a16="http://schemas.microsoft.com/office/drawing/2014/main" id="{C0E94DF1-3212-D058-7456-EE9617E32219}"/>
              </a:ext>
            </a:extLst>
          </p:cNvPr>
          <p:cNvSpPr txBox="1"/>
          <p:nvPr/>
        </p:nvSpPr>
        <p:spPr>
          <a:xfrm>
            <a:off x="421253" y="1239886"/>
            <a:ext cx="8301494" cy="2308324"/>
          </a:xfrm>
          <a:prstGeom prst="rect">
            <a:avLst/>
          </a:prstGeom>
          <a:noFill/>
        </p:spPr>
        <p:txBody>
          <a:bodyPr wrap="square">
            <a:spAutoFit/>
          </a:bodyPr>
          <a:lstStyle/>
          <a:p>
            <a:pPr indent="346075" algn="just"/>
            <a:r>
              <a:rPr lang="pt-PT" dirty="0"/>
              <a:t>As camadas de preenchimento (padding) são usadas em casos em que queremos aumentar o tamanho da saída e “guarda” as informações apresentadas nos cantos. Estas camadas ajudam adicionando linhas e colunas extras na dimensão externa das imagens. Portanto, o tamanho dos dados de entrada permanecerá semelhante aos dados de saída.</a:t>
            </a:r>
          </a:p>
          <a:p>
            <a:pPr algn="just"/>
            <a:endParaRPr lang="pt-PT" dirty="0"/>
          </a:p>
          <a:p>
            <a:pPr indent="346075" algn="just"/>
            <a:r>
              <a:rPr lang="pt-PT" dirty="0"/>
              <a:t> O “padding” é simplesmente um processo de adicionar camadas de zeros às nossas imagens de entrada para evitar os problemas mencionados acima.</a:t>
            </a:r>
          </a:p>
        </p:txBody>
      </p:sp>
      <p:pic>
        <p:nvPicPr>
          <p:cNvPr id="8" name="Picture 7">
            <a:extLst>
              <a:ext uri="{FF2B5EF4-FFF2-40B4-BE49-F238E27FC236}">
                <a16:creationId xmlns:a16="http://schemas.microsoft.com/office/drawing/2014/main" id="{A0E21C45-F28A-6E1B-0275-60DFF3EE6B48}"/>
              </a:ext>
            </a:extLst>
          </p:cNvPr>
          <p:cNvPicPr>
            <a:picLocks noChangeAspect="1"/>
          </p:cNvPicPr>
          <p:nvPr/>
        </p:nvPicPr>
        <p:blipFill>
          <a:blip r:embed="rId2"/>
          <a:stretch>
            <a:fillRect/>
          </a:stretch>
        </p:blipFill>
        <p:spPr>
          <a:xfrm>
            <a:off x="1467979" y="3778056"/>
            <a:ext cx="6563641" cy="2781688"/>
          </a:xfrm>
          <a:prstGeom prst="rect">
            <a:avLst/>
          </a:prstGeom>
        </p:spPr>
      </p:pic>
      <p:sp>
        <p:nvSpPr>
          <p:cNvPr id="9" name="Marcador de Posição de Conteúdo 2">
            <a:extLst>
              <a:ext uri="{FF2B5EF4-FFF2-40B4-BE49-F238E27FC236}">
                <a16:creationId xmlns:a16="http://schemas.microsoft.com/office/drawing/2014/main" id="{3600EE5A-059A-F525-F53F-A1D08609E627}"/>
              </a:ext>
            </a:extLst>
          </p:cNvPr>
          <p:cNvSpPr txBox="1">
            <a:spLocks/>
          </p:cNvSpPr>
          <p:nvPr/>
        </p:nvSpPr>
        <p:spPr>
          <a:xfrm>
            <a:off x="2895601" y="6609940"/>
            <a:ext cx="632126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https://images.deepai.org/django-summernote/2019-05-27/c3f24854-5584-4feb-81d7-3bcc5800a689.png</a:t>
            </a:r>
            <a:endParaRPr lang="pt-PT" sz="1100" dirty="0">
              <a:cs typeface="Times New Roman"/>
            </a:endParaRPr>
          </a:p>
        </p:txBody>
      </p:sp>
      <p:pic>
        <p:nvPicPr>
          <p:cNvPr id="2" name="Imagem 11" descr="A picture containing text&#10;&#10;Description automatically generated">
            <a:extLst>
              <a:ext uri="{FF2B5EF4-FFF2-40B4-BE49-F238E27FC236}">
                <a16:creationId xmlns:a16="http://schemas.microsoft.com/office/drawing/2014/main" id="{70968E8A-BC9F-E653-181B-FA8C1709CF1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5" name="CaixaDeTexto 4">
            <a:extLst>
              <a:ext uri="{FF2B5EF4-FFF2-40B4-BE49-F238E27FC236}">
                <a16:creationId xmlns:a16="http://schemas.microsoft.com/office/drawing/2014/main" id="{9377EDF9-B506-E396-A33C-73D748271A2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86</a:t>
            </a:fld>
            <a:endParaRPr lang="pt-PT" dirty="0"/>
          </a:p>
        </p:txBody>
      </p:sp>
    </p:spTree>
    <p:extLst>
      <p:ext uri="{BB962C8B-B14F-4D97-AF65-F5344CB8AC3E}">
        <p14:creationId xmlns:p14="http://schemas.microsoft.com/office/powerpoint/2010/main" val="14739079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8" name="Title 1">
            <a:extLst>
              <a:ext uri="{FF2B5EF4-FFF2-40B4-BE49-F238E27FC236}">
                <a16:creationId xmlns:a16="http://schemas.microsoft.com/office/drawing/2014/main" id="{D9F2626C-59A3-4F1D-D41F-CF8475FF5FF6}"/>
              </a:ext>
            </a:extLst>
          </p:cNvPr>
          <p:cNvSpPr txBox="1">
            <a:spLocks/>
          </p:cNvSpPr>
          <p:nvPr/>
        </p:nvSpPr>
        <p:spPr>
          <a:xfrm>
            <a:off x="724779" y="1226033"/>
            <a:ext cx="8221680"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r>
              <a:rPr lang="pt-PT" sz="2400" b="1" dirty="0">
                <a:latin typeface="Calibri"/>
                <a:ea typeface="SimSun"/>
                <a:cs typeface="Calibri"/>
              </a:rPr>
              <a:t>Operação “Flatten”</a:t>
            </a:r>
          </a:p>
        </p:txBody>
      </p:sp>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899013" y="2219323"/>
            <a:ext cx="7028277" cy="97334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De forma simples, os dados finais das últimas duas camadas são transformados numa matriz linear de uma única dimensão. </a:t>
            </a:r>
            <a:endParaRPr lang="pt-PT" sz="1800" dirty="0">
              <a:cs typeface="Calibri"/>
            </a:endParaRPr>
          </a:p>
          <a:p>
            <a:pPr marL="285750" indent="-285750" algn="just">
              <a:buFont typeface="Arial" panose="020B0604020202020204" pitchFamily="34" charset="0"/>
              <a:buChar char="•"/>
            </a:pPr>
            <a:endParaRPr lang="pt-PT" sz="1800" dirty="0">
              <a:cs typeface="Times New Roman"/>
            </a:endParaRPr>
          </a:p>
        </p:txBody>
      </p:sp>
      <p:sp>
        <p:nvSpPr>
          <p:cNvPr id="2" name="Título 1">
            <a:extLst>
              <a:ext uri="{FF2B5EF4-FFF2-40B4-BE49-F238E27FC236}">
                <a16:creationId xmlns:a16="http://schemas.microsoft.com/office/drawing/2014/main" id="{274FFDB9-F33E-AE3E-F910-C5A6809B453B}"/>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graphicFrame>
        <p:nvGraphicFramePr>
          <p:cNvPr id="4" name="Table 9">
            <a:extLst>
              <a:ext uri="{FF2B5EF4-FFF2-40B4-BE49-F238E27FC236}">
                <a16:creationId xmlns:a16="http://schemas.microsoft.com/office/drawing/2014/main" id="{CF93F7E0-8863-00F6-E882-C1BB323C6689}"/>
              </a:ext>
            </a:extLst>
          </p:cNvPr>
          <p:cNvGraphicFramePr>
            <a:graphicFrameLocks noGrp="1"/>
          </p:cNvGraphicFramePr>
          <p:nvPr>
            <p:extLst>
              <p:ext uri="{D42A27DB-BD31-4B8C-83A1-F6EECF244321}">
                <p14:modId xmlns:p14="http://schemas.microsoft.com/office/powerpoint/2010/main" val="3379271990"/>
              </p:ext>
            </p:extLst>
          </p:nvPr>
        </p:nvGraphicFramePr>
        <p:xfrm>
          <a:off x="2088248" y="4113012"/>
          <a:ext cx="1493152" cy="1185562"/>
        </p:xfrm>
        <a:graphic>
          <a:graphicData uri="http://schemas.openxmlformats.org/drawingml/2006/table">
            <a:tbl>
              <a:tblPr firstRow="1" bandRow="1">
                <a:tableStyleId>{5C22544A-7EE6-4342-B048-85BDC9FD1C3A}</a:tableStyleId>
              </a:tblPr>
              <a:tblGrid>
                <a:gridCol w="746576">
                  <a:extLst>
                    <a:ext uri="{9D8B030D-6E8A-4147-A177-3AD203B41FA5}">
                      <a16:colId xmlns:a16="http://schemas.microsoft.com/office/drawing/2014/main" val="3721285538"/>
                    </a:ext>
                  </a:extLst>
                </a:gridCol>
                <a:gridCol w="746576">
                  <a:extLst>
                    <a:ext uri="{9D8B030D-6E8A-4147-A177-3AD203B41FA5}">
                      <a16:colId xmlns:a16="http://schemas.microsoft.com/office/drawing/2014/main" val="2257847170"/>
                    </a:ext>
                  </a:extLst>
                </a:gridCol>
              </a:tblGrid>
              <a:tr h="592781">
                <a:tc>
                  <a:txBody>
                    <a:bodyPr/>
                    <a:lstStyle/>
                    <a:p>
                      <a:pPr algn="ctr"/>
                      <a:r>
                        <a:rPr lang="en-US" sz="2800" b="0" dirty="0">
                          <a:solidFill>
                            <a:schemeClr val="tx1"/>
                          </a:solidFill>
                        </a:rPr>
                        <a:t>21</a:t>
                      </a:r>
                    </a:p>
                  </a:txBody>
                  <a:tcPr>
                    <a:solidFill>
                      <a:schemeClr val="accent3"/>
                    </a:solidFill>
                  </a:tcPr>
                </a:tc>
                <a:tc>
                  <a:txBody>
                    <a:bodyPr/>
                    <a:lstStyle/>
                    <a:p>
                      <a:pPr lvl="0" algn="ctr">
                        <a:buNone/>
                      </a:pPr>
                      <a:r>
                        <a:rPr lang="en-US" sz="2800" b="0" dirty="0">
                          <a:solidFill>
                            <a:schemeClr val="tx1"/>
                          </a:solidFill>
                        </a:rPr>
                        <a:t>25</a:t>
                      </a:r>
                    </a:p>
                  </a:txBody>
                  <a:tcPr>
                    <a:solidFill>
                      <a:srgbClr val="ED7D31"/>
                    </a:solidFill>
                  </a:tcPr>
                </a:tc>
                <a:extLst>
                  <a:ext uri="{0D108BD9-81ED-4DB2-BD59-A6C34878D82A}">
                    <a16:rowId xmlns:a16="http://schemas.microsoft.com/office/drawing/2014/main" val="1723198984"/>
                  </a:ext>
                </a:extLst>
              </a:tr>
              <a:tr h="592781">
                <a:tc>
                  <a:txBody>
                    <a:bodyPr/>
                    <a:lstStyle/>
                    <a:p>
                      <a:pPr algn="ctr"/>
                      <a:r>
                        <a:rPr lang="en-US" sz="2800" b="0" dirty="0">
                          <a:solidFill>
                            <a:schemeClr val="tx1"/>
                          </a:solidFill>
                        </a:rPr>
                        <a:t>23</a:t>
                      </a:r>
                    </a:p>
                  </a:txBody>
                  <a:tcPr>
                    <a:solidFill>
                      <a:schemeClr val="accent4"/>
                    </a:solidFill>
                  </a:tcPr>
                </a:tc>
                <a:tc>
                  <a:txBody>
                    <a:bodyPr/>
                    <a:lstStyle/>
                    <a:p>
                      <a:pPr algn="ctr"/>
                      <a:r>
                        <a:rPr lang="en-US" sz="2800" b="0" dirty="0">
                          <a:solidFill>
                            <a:schemeClr val="tx1"/>
                          </a:solidFill>
                        </a:rPr>
                        <a:t>18</a:t>
                      </a:r>
                    </a:p>
                  </a:txBody>
                  <a:tcPr>
                    <a:solidFill>
                      <a:schemeClr val="accent5"/>
                    </a:solidFill>
                  </a:tcPr>
                </a:tc>
                <a:extLst>
                  <a:ext uri="{0D108BD9-81ED-4DB2-BD59-A6C34878D82A}">
                    <a16:rowId xmlns:a16="http://schemas.microsoft.com/office/drawing/2014/main" val="2346198548"/>
                  </a:ext>
                </a:extLst>
              </a:tr>
            </a:tbl>
          </a:graphicData>
        </a:graphic>
      </p:graphicFrame>
      <p:graphicFrame>
        <p:nvGraphicFramePr>
          <p:cNvPr id="5" name="Table 9">
            <a:extLst>
              <a:ext uri="{FF2B5EF4-FFF2-40B4-BE49-F238E27FC236}">
                <a16:creationId xmlns:a16="http://schemas.microsoft.com/office/drawing/2014/main" id="{6CB436BD-DFDF-5353-0E91-35335FF5FDF7}"/>
              </a:ext>
            </a:extLst>
          </p:cNvPr>
          <p:cNvGraphicFramePr>
            <a:graphicFrameLocks noGrp="1"/>
          </p:cNvGraphicFramePr>
          <p:nvPr>
            <p:extLst>
              <p:ext uri="{D42A27DB-BD31-4B8C-83A1-F6EECF244321}">
                <p14:modId xmlns:p14="http://schemas.microsoft.com/office/powerpoint/2010/main" val="3278720634"/>
              </p:ext>
            </p:extLst>
          </p:nvPr>
        </p:nvGraphicFramePr>
        <p:xfrm>
          <a:off x="5322215" y="3530217"/>
          <a:ext cx="746576" cy="2371124"/>
        </p:xfrm>
        <a:graphic>
          <a:graphicData uri="http://schemas.openxmlformats.org/drawingml/2006/table">
            <a:tbl>
              <a:tblPr firstRow="1" bandRow="1">
                <a:tableStyleId>{5C22544A-7EE6-4342-B048-85BDC9FD1C3A}</a:tableStyleId>
              </a:tblPr>
              <a:tblGrid>
                <a:gridCol w="746576">
                  <a:extLst>
                    <a:ext uri="{9D8B030D-6E8A-4147-A177-3AD203B41FA5}">
                      <a16:colId xmlns:a16="http://schemas.microsoft.com/office/drawing/2014/main" val="3721285538"/>
                    </a:ext>
                  </a:extLst>
                </a:gridCol>
              </a:tblGrid>
              <a:tr h="592781">
                <a:tc>
                  <a:txBody>
                    <a:bodyPr/>
                    <a:lstStyle/>
                    <a:p>
                      <a:pPr algn="ctr"/>
                      <a:r>
                        <a:rPr lang="en-US" sz="2800" b="0" dirty="0">
                          <a:solidFill>
                            <a:schemeClr val="tx1"/>
                          </a:solidFill>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solidFill>
                  </a:tcPr>
                </a:tc>
                <a:extLst>
                  <a:ext uri="{0D108BD9-81ED-4DB2-BD59-A6C34878D82A}">
                    <a16:rowId xmlns:a16="http://schemas.microsoft.com/office/drawing/2014/main" val="1723198984"/>
                  </a:ext>
                </a:extLst>
              </a:tr>
              <a:tr h="592781">
                <a:tc>
                  <a:txBody>
                    <a:bodyPr/>
                    <a:lstStyle/>
                    <a:p>
                      <a:pPr algn="ctr"/>
                      <a:r>
                        <a:rPr lang="en-US" sz="2800" b="0" dirty="0">
                          <a:solidFill>
                            <a:schemeClr val="tx1"/>
                          </a:solidFill>
                        </a:rPr>
                        <a:t>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D7D31"/>
                    </a:solidFill>
                  </a:tcPr>
                </a:tc>
                <a:extLst>
                  <a:ext uri="{0D108BD9-81ED-4DB2-BD59-A6C34878D82A}">
                    <a16:rowId xmlns:a16="http://schemas.microsoft.com/office/drawing/2014/main" val="2346198548"/>
                  </a:ext>
                </a:extLst>
              </a:tr>
              <a:tr h="5927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extLst>
                  <a:ext uri="{0D108BD9-81ED-4DB2-BD59-A6C34878D82A}">
                    <a16:rowId xmlns:a16="http://schemas.microsoft.com/office/drawing/2014/main" val="3340457778"/>
                  </a:ext>
                </a:extLst>
              </a:tr>
              <a:tr h="592781">
                <a:tc>
                  <a:txBody>
                    <a:bodyPr/>
                    <a:lstStyle/>
                    <a:p>
                      <a:pPr algn="ctr"/>
                      <a:r>
                        <a:rPr lang="en-US" sz="2800" b="0" dirty="0">
                          <a:solidFill>
                            <a:schemeClr val="tx1"/>
                          </a:solidFill>
                        </a:rPr>
                        <a:t>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3484006671"/>
                  </a:ext>
                </a:extLst>
              </a:tr>
            </a:tbl>
          </a:graphicData>
        </a:graphic>
      </p:graphicFrame>
      <p:sp>
        <p:nvSpPr>
          <p:cNvPr id="6" name="Parênteses 5">
            <a:extLst>
              <a:ext uri="{FF2B5EF4-FFF2-40B4-BE49-F238E27FC236}">
                <a16:creationId xmlns:a16="http://schemas.microsoft.com/office/drawing/2014/main" id="{181E45FC-B7D4-ECD7-9CE3-88A74936C16B}"/>
              </a:ext>
            </a:extLst>
          </p:cNvPr>
          <p:cNvSpPr/>
          <p:nvPr/>
        </p:nvSpPr>
        <p:spPr>
          <a:xfrm>
            <a:off x="1880489" y="3866247"/>
            <a:ext cx="1851917" cy="1679092"/>
          </a:xfrm>
          <a:prstGeom prst="bracketPair">
            <a:avLst>
              <a:gd name="adj" fmla="val 13615"/>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7" name="Parênteses 6">
            <a:extLst>
              <a:ext uri="{FF2B5EF4-FFF2-40B4-BE49-F238E27FC236}">
                <a16:creationId xmlns:a16="http://schemas.microsoft.com/office/drawing/2014/main" id="{263D1E17-79E0-3192-8592-5E6125D6B71A}"/>
              </a:ext>
            </a:extLst>
          </p:cNvPr>
          <p:cNvSpPr/>
          <p:nvPr/>
        </p:nvSpPr>
        <p:spPr>
          <a:xfrm>
            <a:off x="5187870" y="3361440"/>
            <a:ext cx="1015266" cy="2708677"/>
          </a:xfrm>
          <a:prstGeom prst="bracketPair">
            <a:avLst>
              <a:gd name="adj" fmla="val 13615"/>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dirty="0"/>
          </a:p>
        </p:txBody>
      </p:sp>
      <p:sp>
        <p:nvSpPr>
          <p:cNvPr id="10" name="CaixaDeTexto 9">
            <a:extLst>
              <a:ext uri="{FF2B5EF4-FFF2-40B4-BE49-F238E27FC236}">
                <a16:creationId xmlns:a16="http://schemas.microsoft.com/office/drawing/2014/main" id="{D1D38061-D2D3-445A-3A54-9A0F16D2F00F}"/>
              </a:ext>
            </a:extLst>
          </p:cNvPr>
          <p:cNvSpPr txBox="1"/>
          <p:nvPr/>
        </p:nvSpPr>
        <p:spPr>
          <a:xfrm>
            <a:off x="4014644" y="4290294"/>
            <a:ext cx="797013" cy="830997"/>
          </a:xfrm>
          <a:prstGeom prst="rect">
            <a:avLst/>
          </a:prstGeom>
          <a:noFill/>
        </p:spPr>
        <p:txBody>
          <a:bodyPr wrap="none" rtlCol="0">
            <a:spAutoFit/>
          </a:bodyPr>
          <a:lstStyle/>
          <a:p>
            <a:r>
              <a:rPr lang="pt-PT" sz="4800" dirty="0"/>
              <a:t>=&gt;</a:t>
            </a:r>
          </a:p>
        </p:txBody>
      </p:sp>
      <p:sp>
        <p:nvSpPr>
          <p:cNvPr id="12" name="Marcador de Posição de Conteúdo 2">
            <a:extLst>
              <a:ext uri="{FF2B5EF4-FFF2-40B4-BE49-F238E27FC236}">
                <a16:creationId xmlns:a16="http://schemas.microsoft.com/office/drawing/2014/main" id="{AD0A6584-77D0-D36D-2324-6C75A09CBB0F}"/>
              </a:ext>
            </a:extLst>
          </p:cNvPr>
          <p:cNvSpPr txBox="1">
            <a:spLocks/>
          </p:cNvSpPr>
          <p:nvPr/>
        </p:nvSpPr>
        <p:spPr>
          <a:xfrm>
            <a:off x="3220721" y="6584734"/>
            <a:ext cx="632126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https://medium.com/@muhammadshoaibali/flattening-cnn-layers-for-neural-network-694a232eda6a</a:t>
            </a:r>
            <a:endParaRPr lang="pt-PT" sz="1100" dirty="0">
              <a:cs typeface="Times New Roman"/>
            </a:endParaRPr>
          </a:p>
        </p:txBody>
      </p:sp>
      <p:sp>
        <p:nvSpPr>
          <p:cNvPr id="13" name="CaixaDeTexto 12">
            <a:extLst>
              <a:ext uri="{FF2B5EF4-FFF2-40B4-BE49-F238E27FC236}">
                <a16:creationId xmlns:a16="http://schemas.microsoft.com/office/drawing/2014/main" id="{8BE3F0FA-216A-1D52-5068-6DAE352777B0}"/>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87</a:t>
            </a:fld>
            <a:endParaRPr lang="pt-PT" dirty="0"/>
          </a:p>
        </p:txBody>
      </p:sp>
    </p:spTree>
    <p:extLst>
      <p:ext uri="{BB962C8B-B14F-4D97-AF65-F5344CB8AC3E}">
        <p14:creationId xmlns:p14="http://schemas.microsoft.com/office/powerpoint/2010/main" val="19323490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AF4164-EE98-A0F5-117F-1CAD52489B4C}"/>
              </a:ext>
            </a:extLst>
          </p:cNvPr>
          <p:cNvPicPr>
            <a:picLocks noChangeAspect="1"/>
          </p:cNvPicPr>
          <p:nvPr/>
        </p:nvPicPr>
        <p:blipFill>
          <a:blip r:embed="rId2"/>
          <a:stretch>
            <a:fillRect/>
          </a:stretch>
        </p:blipFill>
        <p:spPr>
          <a:xfrm>
            <a:off x="744530" y="2791270"/>
            <a:ext cx="7514937" cy="3699483"/>
          </a:xfrm>
          <a:prstGeom prst="rect">
            <a:avLst/>
          </a:prstGeom>
        </p:spPr>
      </p:pic>
      <p:pic>
        <p:nvPicPr>
          <p:cNvPr id="6" name="Imagem 11" descr="A picture containing text&#10;&#10;Description automatically generated">
            <a:extLst>
              <a:ext uri="{FF2B5EF4-FFF2-40B4-BE49-F238E27FC236}">
                <a16:creationId xmlns:a16="http://schemas.microsoft.com/office/drawing/2014/main" id="{BAE226EA-A5B5-7518-507F-D839649B6A4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7" name="Título 1">
            <a:extLst>
              <a:ext uri="{FF2B5EF4-FFF2-40B4-BE49-F238E27FC236}">
                <a16:creationId xmlns:a16="http://schemas.microsoft.com/office/drawing/2014/main" id="{7663986E-67D0-55C5-8172-F2942213777D}"/>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Operação “Flatten”</a:t>
            </a:r>
            <a:endParaRPr lang="en-US" sz="2400" dirty="0">
              <a:solidFill>
                <a:schemeClr val="bg1"/>
              </a:solidFill>
              <a:cs typeface="Calibri"/>
            </a:endParaRPr>
          </a:p>
          <a:p>
            <a:pPr algn="ctr"/>
            <a:endParaRPr lang="pt-BR" sz="2400" b="1" dirty="0">
              <a:solidFill>
                <a:schemeClr val="bg1"/>
              </a:solidFill>
            </a:endParaRPr>
          </a:p>
        </p:txBody>
      </p:sp>
      <p:sp>
        <p:nvSpPr>
          <p:cNvPr id="3" name="Marcador de Posição de Conteúdo 2">
            <a:extLst>
              <a:ext uri="{FF2B5EF4-FFF2-40B4-BE49-F238E27FC236}">
                <a16:creationId xmlns:a16="http://schemas.microsoft.com/office/drawing/2014/main" id="{878C2057-1C50-6C5F-7ED9-EE90E6A98443}"/>
              </a:ext>
            </a:extLst>
          </p:cNvPr>
          <p:cNvSpPr txBox="1">
            <a:spLocks/>
          </p:cNvSpPr>
          <p:nvPr/>
        </p:nvSpPr>
        <p:spPr>
          <a:xfrm>
            <a:off x="814531" y="1478833"/>
            <a:ext cx="7374937" cy="97334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Seja qual for o tamanho da matriz (mapa de recursos) que provém das camadas de pooling, esta irá, como o nome da etapa indica, ser achatada e agrupada em uma coluna como na imagem abaixo.</a:t>
            </a:r>
            <a:endParaRPr lang="pt-PT" sz="1800" dirty="0">
              <a:cs typeface="Calibri"/>
            </a:endParaRPr>
          </a:p>
          <a:p>
            <a:pPr marL="285750" indent="-285750" algn="just">
              <a:buFont typeface="Arial" panose="020B0604020202020204" pitchFamily="34" charset="0"/>
              <a:buChar char="•"/>
            </a:pPr>
            <a:endParaRPr lang="pt-PT" sz="1800" dirty="0">
              <a:cs typeface="Times New Roman"/>
            </a:endParaRPr>
          </a:p>
        </p:txBody>
      </p:sp>
      <p:sp>
        <p:nvSpPr>
          <p:cNvPr id="4" name="Marcador de Posição de Conteúdo 2">
            <a:extLst>
              <a:ext uri="{FF2B5EF4-FFF2-40B4-BE49-F238E27FC236}">
                <a16:creationId xmlns:a16="http://schemas.microsoft.com/office/drawing/2014/main" id="{5E8648BE-B29E-0916-56F1-8B25B033A413}"/>
              </a:ext>
            </a:extLst>
          </p:cNvPr>
          <p:cNvSpPr txBox="1">
            <a:spLocks/>
          </p:cNvSpPr>
          <p:nvPr/>
        </p:nvSpPr>
        <p:spPr>
          <a:xfrm>
            <a:off x="2809875" y="6600029"/>
            <a:ext cx="648473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https://medium.datadriveninvestor.com/teaching-ai-to-find-transcription-factor-binding-sites-ab37690e2675</a:t>
            </a:r>
            <a:endParaRPr lang="pt-PT" sz="1100" dirty="0">
              <a:cs typeface="Times New Roman"/>
            </a:endParaRPr>
          </a:p>
        </p:txBody>
      </p:sp>
      <p:sp>
        <p:nvSpPr>
          <p:cNvPr id="8" name="CaixaDeTexto 7">
            <a:extLst>
              <a:ext uri="{FF2B5EF4-FFF2-40B4-BE49-F238E27FC236}">
                <a16:creationId xmlns:a16="http://schemas.microsoft.com/office/drawing/2014/main" id="{A4041EFB-66F5-E68D-8019-DBBF9DC5FACD}"/>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88</a:t>
            </a:fld>
            <a:endParaRPr lang="pt-PT" dirty="0"/>
          </a:p>
        </p:txBody>
      </p:sp>
    </p:spTree>
    <p:extLst>
      <p:ext uri="{BB962C8B-B14F-4D97-AF65-F5344CB8AC3E}">
        <p14:creationId xmlns:p14="http://schemas.microsoft.com/office/powerpoint/2010/main" val="1678829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11" descr="A picture containing text&#10;&#10;Description automatically generated">
            <a:extLst>
              <a:ext uri="{FF2B5EF4-FFF2-40B4-BE49-F238E27FC236}">
                <a16:creationId xmlns:a16="http://schemas.microsoft.com/office/drawing/2014/main" id="{2834FBE0-71CF-E498-3BB5-C7AD2CDD0D8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2644761">
            <a:off x="8352057" y="4914"/>
            <a:ext cx="661190" cy="698382"/>
          </a:xfrm>
          <a:prstGeom prst="rect">
            <a:avLst/>
          </a:prstGeom>
        </p:spPr>
      </p:pic>
      <p:sp>
        <p:nvSpPr>
          <p:cNvPr id="3" name="Marcador de Posição de Conteúdo 2">
            <a:extLst>
              <a:ext uri="{FF2B5EF4-FFF2-40B4-BE49-F238E27FC236}">
                <a16:creationId xmlns:a16="http://schemas.microsoft.com/office/drawing/2014/main" id="{EB04E1C3-C492-50A4-6C3B-06824E0BEF94}"/>
              </a:ext>
            </a:extLst>
          </p:cNvPr>
          <p:cNvSpPr txBox="1">
            <a:spLocks/>
          </p:cNvSpPr>
          <p:nvPr/>
        </p:nvSpPr>
        <p:spPr>
          <a:xfrm>
            <a:off x="770143" y="920777"/>
            <a:ext cx="7521088" cy="199619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As camadas “Fully Connected”, por vezes chamadas de camadas “Dense”, formam as últimas camadas da rede. </a:t>
            </a:r>
          </a:p>
          <a:p>
            <a:pPr marL="0" indent="0" algn="just"/>
            <a:r>
              <a:rPr lang="pt-PT" sz="1800" dirty="0">
                <a:latin typeface="Calibri"/>
                <a:ea typeface="SimSun"/>
                <a:cs typeface="Calibri"/>
              </a:rPr>
              <a:t>	Estas funcionam simplesmente como redes neuronais feedforward. A entrada para a camada “Fully Connected” é a saída da camada Pooling ou Convolucional, que passa pela operação de “Flatten” e, em seguida, serve de entrada nesta última camada.</a:t>
            </a:r>
          </a:p>
        </p:txBody>
      </p:sp>
      <p:sp>
        <p:nvSpPr>
          <p:cNvPr id="2" name="Título 1">
            <a:extLst>
              <a:ext uri="{FF2B5EF4-FFF2-40B4-BE49-F238E27FC236}">
                <a16:creationId xmlns:a16="http://schemas.microsoft.com/office/drawing/2014/main" id="{1E5720C9-9ED1-8B59-7710-17F9E1211920}"/>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pt-PT" sz="2400" b="1" dirty="0">
                <a:solidFill>
                  <a:schemeClr val="bg1"/>
                </a:solidFill>
                <a:latin typeface="Calibri"/>
                <a:ea typeface="SimSun"/>
                <a:cs typeface="Calibri"/>
              </a:rPr>
              <a:t>Camadas “Fully Connected”</a:t>
            </a:r>
            <a:endParaRPr lang="en-US" sz="2400" dirty="0">
              <a:solidFill>
                <a:schemeClr val="bg1"/>
              </a:solidFill>
              <a:cs typeface="Calibri"/>
            </a:endParaRPr>
          </a:p>
          <a:p>
            <a:pPr algn="ctr"/>
            <a:endParaRPr lang="pt-BR" sz="2400" b="1" dirty="0">
              <a:solidFill>
                <a:schemeClr val="bg1"/>
              </a:solidFill>
            </a:endParaRPr>
          </a:p>
        </p:txBody>
      </p:sp>
      <p:pic>
        <p:nvPicPr>
          <p:cNvPr id="6" name="Picture 5" descr="Graphical user interface, application&#10;&#10;Description automatically generated">
            <a:extLst>
              <a:ext uri="{FF2B5EF4-FFF2-40B4-BE49-F238E27FC236}">
                <a16:creationId xmlns:a16="http://schemas.microsoft.com/office/drawing/2014/main" id="{AB1565BC-3796-6579-BE98-9D8966E9B085}"/>
              </a:ext>
            </a:extLst>
          </p:cNvPr>
          <p:cNvPicPr>
            <a:picLocks noChangeAspect="1"/>
          </p:cNvPicPr>
          <p:nvPr/>
        </p:nvPicPr>
        <p:blipFill rotWithShape="1">
          <a:blip r:embed="rId3"/>
          <a:srcRect l="79143" t="78248" r="4240" b="11810"/>
          <a:stretch/>
        </p:blipFill>
        <p:spPr>
          <a:xfrm>
            <a:off x="2031753" y="3039491"/>
            <a:ext cx="4911839" cy="2860692"/>
          </a:xfrm>
          <a:prstGeom prst="rect">
            <a:avLst/>
          </a:prstGeom>
        </p:spPr>
      </p:pic>
      <p:sp>
        <p:nvSpPr>
          <p:cNvPr id="4" name="Marcador de Posição de Conteúdo 2">
            <a:extLst>
              <a:ext uri="{FF2B5EF4-FFF2-40B4-BE49-F238E27FC236}">
                <a16:creationId xmlns:a16="http://schemas.microsoft.com/office/drawing/2014/main" id="{5D760205-4B94-804C-7673-DD2159687AE9}"/>
              </a:ext>
            </a:extLst>
          </p:cNvPr>
          <p:cNvSpPr txBox="1">
            <a:spLocks/>
          </p:cNvSpPr>
          <p:nvPr/>
        </p:nvSpPr>
        <p:spPr>
          <a:xfrm>
            <a:off x="164214" y="5630486"/>
            <a:ext cx="745715" cy="44006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pt-PT" sz="1800" dirty="0">
                <a:latin typeface="Calibri"/>
                <a:ea typeface="SimSun"/>
                <a:cs typeface="Calibri"/>
              </a:rPr>
              <a:t>Nota: </a:t>
            </a:r>
            <a:endParaRPr lang="pt-PT" sz="1800" dirty="0">
              <a:cs typeface="Calibri" pitchFamily="2"/>
            </a:endParaRPr>
          </a:p>
        </p:txBody>
      </p:sp>
      <p:sp>
        <p:nvSpPr>
          <p:cNvPr id="5" name="Marcador de Posição de Conteúdo 2">
            <a:extLst>
              <a:ext uri="{FF2B5EF4-FFF2-40B4-BE49-F238E27FC236}">
                <a16:creationId xmlns:a16="http://schemas.microsoft.com/office/drawing/2014/main" id="{C44FDE34-3857-513E-F62C-168BB6FD832D}"/>
              </a:ext>
            </a:extLst>
          </p:cNvPr>
          <p:cNvSpPr txBox="1">
            <a:spLocks/>
          </p:cNvSpPr>
          <p:nvPr/>
        </p:nvSpPr>
        <p:spPr>
          <a:xfrm>
            <a:off x="811454" y="5630486"/>
            <a:ext cx="7521088" cy="122501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A imagem é meramente ilustrativa, porque o número de neurónios na camada “Fully Connected” corresponde ao número de classes na tarefa de classificação.</a:t>
            </a:r>
            <a:endParaRPr lang="en-US" dirty="0">
              <a:cs typeface="Calibri" pitchFamily="2"/>
            </a:endParaRPr>
          </a:p>
        </p:txBody>
      </p:sp>
      <p:sp>
        <p:nvSpPr>
          <p:cNvPr id="7" name="CaixaDeTexto 6">
            <a:extLst>
              <a:ext uri="{FF2B5EF4-FFF2-40B4-BE49-F238E27FC236}">
                <a16:creationId xmlns:a16="http://schemas.microsoft.com/office/drawing/2014/main" id="{A170F63B-6659-E212-8D70-0B7F077261CA}"/>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89</a:t>
            </a:fld>
            <a:endParaRPr lang="pt-PT" dirty="0"/>
          </a:p>
        </p:txBody>
      </p:sp>
    </p:spTree>
    <p:extLst>
      <p:ext uri="{BB962C8B-B14F-4D97-AF65-F5344CB8AC3E}">
        <p14:creationId xmlns:p14="http://schemas.microsoft.com/office/powerpoint/2010/main" val="470244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CA7F02A-0A08-E84C-0BCA-31B3990392C1}"/>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Bias</a:t>
            </a:r>
            <a:endParaRPr lang="en-US" sz="2400" dirty="0">
              <a:solidFill>
                <a:schemeClr val="bg1"/>
              </a:solidFill>
              <a:cs typeface="Calibri"/>
            </a:endParaRPr>
          </a:p>
          <a:p>
            <a:pPr algn="ctr"/>
            <a:endParaRPr lang="pt-BR" sz="2400" b="1">
              <a:solidFill>
                <a:schemeClr val="bg1"/>
              </a:solidFill>
            </a:endParaRPr>
          </a:p>
        </p:txBody>
      </p:sp>
      <p:sp>
        <p:nvSpPr>
          <p:cNvPr id="7" name="Marcador de Posição de Conteúdo 2">
            <a:extLst>
              <a:ext uri="{FF2B5EF4-FFF2-40B4-BE49-F238E27FC236}">
                <a16:creationId xmlns:a16="http://schemas.microsoft.com/office/drawing/2014/main" id="{818680C3-E4C7-7607-1B4A-1A96722B101F}"/>
              </a:ext>
            </a:extLst>
          </p:cNvPr>
          <p:cNvSpPr txBox="1">
            <a:spLocks/>
          </p:cNvSpPr>
          <p:nvPr/>
        </p:nvSpPr>
        <p:spPr>
          <a:xfrm>
            <a:off x="113984" y="2071551"/>
            <a:ext cx="4597124" cy="271952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Times New Roman"/>
              </a:rPr>
              <a:t>Tal como no perceptrão, nas redes neuronais é aplicado um bias, neste caso, a cada perceptrão das camadas ocultas.</a:t>
            </a:r>
          </a:p>
          <a:p>
            <a:pPr marL="285750" indent="-285750" algn="just">
              <a:buFont typeface="Arial" panose="020B0604020202020204" pitchFamily="34" charset="0"/>
              <a:buChar char="•"/>
            </a:pPr>
            <a:endParaRPr lang="pt-PT" sz="1800" dirty="0">
              <a:latin typeface="Calibri"/>
              <a:ea typeface="SimSun"/>
              <a:cs typeface="Times New Roman"/>
            </a:endParaRPr>
          </a:p>
          <a:p>
            <a:pPr marL="285750" indent="-285750" algn="just">
              <a:buFont typeface="Arial" panose="020B0604020202020204" pitchFamily="34" charset="0"/>
              <a:buChar char="•"/>
            </a:pPr>
            <a:endParaRPr lang="pt-PT" sz="1800" dirty="0">
              <a:latin typeface="Calibri"/>
              <a:ea typeface="SimSun"/>
              <a:cs typeface="Times New Roman"/>
            </a:endParaRPr>
          </a:p>
          <a:p>
            <a:pPr marL="0" indent="0" algn="just"/>
            <a:r>
              <a:rPr lang="pt-PT" sz="1800" dirty="0">
                <a:latin typeface="Calibri"/>
                <a:ea typeface="SimSun"/>
                <a:cs typeface="Calibri"/>
              </a:rPr>
              <a:t>Cada bias está ligado a um perceptrão que permite ajustar o limiar da função de ativação.</a:t>
            </a:r>
            <a:endParaRPr lang="pt-PT" sz="1800" dirty="0">
              <a:solidFill>
                <a:srgbClr val="FF0000"/>
              </a:solidFill>
              <a:cs typeface="Times New Roman"/>
            </a:endParaRPr>
          </a:p>
        </p:txBody>
      </p:sp>
      <p:pic>
        <p:nvPicPr>
          <p:cNvPr id="2" name="Picture 8" descr="Diagram&#10;&#10;Description automatically generated">
            <a:extLst>
              <a:ext uri="{FF2B5EF4-FFF2-40B4-BE49-F238E27FC236}">
                <a16:creationId xmlns:a16="http://schemas.microsoft.com/office/drawing/2014/main" id="{AF460D43-DA9F-B7E7-C0A8-9814017ECF65}"/>
              </a:ext>
            </a:extLst>
          </p:cNvPr>
          <p:cNvPicPr>
            <a:picLocks noChangeAspect="1"/>
          </p:cNvPicPr>
          <p:nvPr/>
        </p:nvPicPr>
        <p:blipFill rotWithShape="1">
          <a:blip r:embed="rId3"/>
          <a:srcRect l="22411" r="26994"/>
          <a:stretch/>
        </p:blipFill>
        <p:spPr>
          <a:xfrm>
            <a:off x="4901804" y="1093597"/>
            <a:ext cx="4023496" cy="5014595"/>
          </a:xfrm>
          <a:prstGeom prst="rect">
            <a:avLst/>
          </a:prstGeom>
        </p:spPr>
      </p:pic>
      <p:sp>
        <p:nvSpPr>
          <p:cNvPr id="5" name="CaixaDeTexto 4">
            <a:extLst>
              <a:ext uri="{FF2B5EF4-FFF2-40B4-BE49-F238E27FC236}">
                <a16:creationId xmlns:a16="http://schemas.microsoft.com/office/drawing/2014/main" id="{5030423B-D1E9-4634-1C88-AB37E3A9D221}"/>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a:t>
            </a:fld>
            <a:endParaRPr lang="pt-PT" dirty="0"/>
          </a:p>
        </p:txBody>
      </p:sp>
    </p:spTree>
    <p:extLst>
      <p:ext uri="{BB962C8B-B14F-4D97-AF65-F5344CB8AC3E}">
        <p14:creationId xmlns:p14="http://schemas.microsoft.com/office/powerpoint/2010/main" val="160728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of a fully connected layer.">
            <a:extLst>
              <a:ext uri="{FF2B5EF4-FFF2-40B4-BE49-F238E27FC236}">
                <a16:creationId xmlns:a16="http://schemas.microsoft.com/office/drawing/2014/main" id="{B986F74C-EB3A-E50F-B37E-A1232DE2153F}"/>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3406675" y="2908300"/>
            <a:ext cx="1809750" cy="3211865"/>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784460F8-BE3B-E587-FEF2-E17B60910E20}"/>
              </a:ext>
            </a:extLst>
          </p:cNvPr>
          <p:cNvSpPr txBox="1">
            <a:spLocks/>
          </p:cNvSpPr>
          <p:nvPr/>
        </p:nvSpPr>
        <p:spPr>
          <a:xfrm>
            <a:off x="559287" y="1075943"/>
            <a:ext cx="7746513" cy="12894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O objetivo da rede neuronal artificial nesta camada é utilizar os dados e combinar os recursos em uma ampla variedade de atributos que tornam a rede convolucional mais capaz de classificar imagens, que é o objetivo da criação de uma rede neuronal convolucional. </a:t>
            </a:r>
            <a:endParaRPr lang="en-US" dirty="0"/>
          </a:p>
          <a:p>
            <a:pPr marL="0" indent="0" algn="just"/>
            <a:endParaRPr lang="pt-PT" sz="1800" dirty="0">
              <a:latin typeface="Calibri"/>
              <a:ea typeface="SimSun"/>
              <a:cs typeface="Calibri"/>
            </a:endParaRPr>
          </a:p>
          <a:p>
            <a:pPr marL="0" indent="0" algn="just"/>
            <a:endParaRPr lang="pt-PT" sz="1800" dirty="0">
              <a:latin typeface="Calibri"/>
              <a:ea typeface="SimSun"/>
              <a:cs typeface="Calibri"/>
            </a:endParaRPr>
          </a:p>
        </p:txBody>
      </p:sp>
      <p:sp>
        <p:nvSpPr>
          <p:cNvPr id="4" name="Título 1">
            <a:extLst>
              <a:ext uri="{FF2B5EF4-FFF2-40B4-BE49-F238E27FC236}">
                <a16:creationId xmlns:a16="http://schemas.microsoft.com/office/drawing/2014/main" id="{4F7C68C8-68DB-0A99-0F24-89347CDEAA81}"/>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Camadas  “Fully Connected”</a:t>
            </a:r>
            <a:endParaRPr lang="en-US" sz="2400" dirty="0">
              <a:solidFill>
                <a:schemeClr val="bg1"/>
              </a:solidFill>
              <a:cs typeface="Calibri"/>
            </a:endParaRPr>
          </a:p>
          <a:p>
            <a:pPr algn="ctr"/>
            <a:endParaRPr lang="pt-BR" sz="2400" b="1" dirty="0">
              <a:solidFill>
                <a:schemeClr val="bg1"/>
              </a:solidFill>
            </a:endParaRPr>
          </a:p>
        </p:txBody>
      </p:sp>
      <p:sp>
        <p:nvSpPr>
          <p:cNvPr id="2" name="Marcador de Posição de Conteúdo 2">
            <a:extLst>
              <a:ext uri="{FF2B5EF4-FFF2-40B4-BE49-F238E27FC236}">
                <a16:creationId xmlns:a16="http://schemas.microsoft.com/office/drawing/2014/main" id="{4CB478F6-A602-FD44-70CE-BD1C7DCA0A5F}"/>
              </a:ext>
            </a:extLst>
          </p:cNvPr>
          <p:cNvSpPr txBox="1">
            <a:spLocks/>
          </p:cNvSpPr>
          <p:nvPr/>
        </p:nvSpPr>
        <p:spPr>
          <a:xfrm>
            <a:off x="3619500" y="6609940"/>
            <a:ext cx="559736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https://towardsdatascience.com/convolutional-layers-vs-fully-connected-layers-364f05ab460b</a:t>
            </a:r>
            <a:endParaRPr lang="pt-PT" sz="1100" dirty="0">
              <a:cs typeface="Times New Roman"/>
            </a:endParaRPr>
          </a:p>
        </p:txBody>
      </p:sp>
      <p:sp>
        <p:nvSpPr>
          <p:cNvPr id="5" name="TextBox 4">
            <a:extLst>
              <a:ext uri="{FF2B5EF4-FFF2-40B4-BE49-F238E27FC236}">
                <a16:creationId xmlns:a16="http://schemas.microsoft.com/office/drawing/2014/main" id="{6ADBB950-ABAE-11A6-5BEB-F19B46F58392}"/>
              </a:ext>
            </a:extLst>
          </p:cNvPr>
          <p:cNvSpPr txBox="1"/>
          <p:nvPr/>
        </p:nvSpPr>
        <p:spPr>
          <a:xfrm>
            <a:off x="5086623" y="3884355"/>
            <a:ext cx="828402"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1ªclasse</a:t>
            </a:r>
          </a:p>
        </p:txBody>
      </p:sp>
      <p:sp>
        <p:nvSpPr>
          <p:cNvPr id="6" name="TextBox 5">
            <a:extLst>
              <a:ext uri="{FF2B5EF4-FFF2-40B4-BE49-F238E27FC236}">
                <a16:creationId xmlns:a16="http://schemas.microsoft.com/office/drawing/2014/main" id="{E45C8AF2-6B81-2797-8BC2-1920E96C504B}"/>
              </a:ext>
            </a:extLst>
          </p:cNvPr>
          <p:cNvSpPr txBox="1"/>
          <p:nvPr/>
        </p:nvSpPr>
        <p:spPr>
          <a:xfrm>
            <a:off x="5086623" y="4217112"/>
            <a:ext cx="828402"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2ªclasse</a:t>
            </a:r>
          </a:p>
        </p:txBody>
      </p:sp>
      <p:sp>
        <p:nvSpPr>
          <p:cNvPr id="7" name="TextBox 6">
            <a:extLst>
              <a:ext uri="{FF2B5EF4-FFF2-40B4-BE49-F238E27FC236}">
                <a16:creationId xmlns:a16="http://schemas.microsoft.com/office/drawing/2014/main" id="{0E6803B1-C8CB-56B2-349B-EB7C3221DB37}"/>
              </a:ext>
            </a:extLst>
          </p:cNvPr>
          <p:cNvSpPr txBox="1"/>
          <p:nvPr/>
        </p:nvSpPr>
        <p:spPr>
          <a:xfrm>
            <a:off x="5086623" y="4549869"/>
            <a:ext cx="828402"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3ªclasse</a:t>
            </a:r>
          </a:p>
        </p:txBody>
      </p:sp>
      <p:sp>
        <p:nvSpPr>
          <p:cNvPr id="8" name="TextBox 7">
            <a:extLst>
              <a:ext uri="{FF2B5EF4-FFF2-40B4-BE49-F238E27FC236}">
                <a16:creationId xmlns:a16="http://schemas.microsoft.com/office/drawing/2014/main" id="{5EB6C052-4F8E-8575-0518-0CD948074A4C}"/>
              </a:ext>
            </a:extLst>
          </p:cNvPr>
          <p:cNvSpPr txBox="1"/>
          <p:nvPr/>
        </p:nvSpPr>
        <p:spPr>
          <a:xfrm>
            <a:off x="5086623" y="4913925"/>
            <a:ext cx="828402"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4ªclasse</a:t>
            </a:r>
          </a:p>
        </p:txBody>
      </p:sp>
      <p:sp>
        <p:nvSpPr>
          <p:cNvPr id="9" name="CaixaDeTexto 8">
            <a:extLst>
              <a:ext uri="{FF2B5EF4-FFF2-40B4-BE49-F238E27FC236}">
                <a16:creationId xmlns:a16="http://schemas.microsoft.com/office/drawing/2014/main" id="{842CC9C8-6CC1-18C3-811B-412A347910F5}"/>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90</a:t>
            </a:fld>
            <a:endParaRPr lang="pt-PT" dirty="0"/>
          </a:p>
        </p:txBody>
      </p:sp>
    </p:spTree>
    <p:extLst>
      <p:ext uri="{BB962C8B-B14F-4D97-AF65-F5344CB8AC3E}">
        <p14:creationId xmlns:p14="http://schemas.microsoft.com/office/powerpoint/2010/main" val="41623028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ED33198-0BA1-5B86-AC14-25592E0D546C}"/>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1945963" y="3586871"/>
            <a:ext cx="4814814" cy="2990849"/>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F2E00700-672C-2C8E-68BE-49DB37672EE7}"/>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a:p>
            <a:pPr algn="ctr"/>
            <a:endParaRPr lang="pt-BR" sz="2400" b="1" dirty="0">
              <a:solidFill>
                <a:schemeClr val="bg1"/>
              </a:solidFill>
            </a:endParaRPr>
          </a:p>
        </p:txBody>
      </p:sp>
      <p:sp>
        <p:nvSpPr>
          <p:cNvPr id="5" name="Marcador de Posição de Conteúdo 2">
            <a:extLst>
              <a:ext uri="{FF2B5EF4-FFF2-40B4-BE49-F238E27FC236}">
                <a16:creationId xmlns:a16="http://schemas.microsoft.com/office/drawing/2014/main" id="{23EE1AC7-4CAB-35B2-23AC-8BDC1A154CD6}"/>
              </a:ext>
            </a:extLst>
          </p:cNvPr>
          <p:cNvSpPr txBox="1">
            <a:spLocks/>
          </p:cNvSpPr>
          <p:nvPr/>
        </p:nvSpPr>
        <p:spPr>
          <a:xfrm>
            <a:off x="392024" y="872637"/>
            <a:ext cx="8000513" cy="238349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Usando o exemplo anterior, mas, desta vez distinguindo apenas gatos e cães, irá, resumidamente, acontecer o seguinte ao longo de toda a rede, com uma imagem de um gato como entrada:</a:t>
            </a:r>
          </a:p>
          <a:p>
            <a:pPr lvl="1" indent="-342900" algn="just">
              <a:buFont typeface="+mj-lt"/>
              <a:buAutoNum type="arabicPeriod"/>
            </a:pPr>
            <a:r>
              <a:rPr lang="pt-PT" sz="1800" dirty="0">
                <a:solidFill>
                  <a:srgbClr val="000000"/>
                </a:solidFill>
                <a:latin typeface="Calibri"/>
                <a:ea typeface="SimSun"/>
                <a:cs typeface="Calibri"/>
              </a:rPr>
              <a:t>Nas camadas Convolucionais e de Pooling são extraídas as características principais do gato (Ex.: Olhos, nariz forma da cabeça, etc.);</a:t>
            </a:r>
          </a:p>
          <a:p>
            <a:pPr lvl="1" indent="-342900" algn="just">
              <a:buFont typeface="+mj-lt"/>
              <a:buAutoNum type="arabicPeriod"/>
            </a:pPr>
            <a:r>
              <a:rPr lang="pt-PT" sz="1800" dirty="0">
                <a:solidFill>
                  <a:srgbClr val="000000"/>
                </a:solidFill>
                <a:latin typeface="Calibri"/>
                <a:ea typeface="SimSun"/>
                <a:cs typeface="Calibri"/>
              </a:rPr>
              <a:t>Na camada Fully-Connected, recebem-se os valores retirados das características e verifica-se se estas pertencem a um gato ou a um cão, sendo enviado o resultado para a Output Layer que determina qual o animal detetado pela rede.</a:t>
            </a:r>
          </a:p>
          <a:p>
            <a:pPr marL="285750" indent="-285750" algn="just">
              <a:buFont typeface="Arial" panose="020B0604020202020204" pitchFamily="34" charset="0"/>
              <a:buChar char="•"/>
            </a:pPr>
            <a:endParaRPr lang="pt-PT" sz="1800" dirty="0">
              <a:latin typeface="Calibri"/>
              <a:ea typeface="SimSun"/>
              <a:cs typeface="Calibri"/>
            </a:endParaRPr>
          </a:p>
          <a:p>
            <a:pPr marL="0" indent="0" algn="just"/>
            <a:endParaRPr lang="pt-PT" sz="1800" dirty="0">
              <a:latin typeface="Calibri"/>
              <a:ea typeface="SimSun"/>
              <a:cs typeface="Calibri"/>
            </a:endParaRPr>
          </a:p>
        </p:txBody>
      </p:sp>
      <p:pic>
        <p:nvPicPr>
          <p:cNvPr id="7" name="Graphic 6" descr="Puppy 2 with solid fill">
            <a:extLst>
              <a:ext uri="{FF2B5EF4-FFF2-40B4-BE49-F238E27FC236}">
                <a16:creationId xmlns:a16="http://schemas.microsoft.com/office/drawing/2014/main" id="{41A846BB-43A6-BF85-B2B3-A7C8D3042B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9277" y="3951373"/>
            <a:ext cx="617850" cy="617850"/>
          </a:xfrm>
          <a:prstGeom prst="rect">
            <a:avLst/>
          </a:prstGeom>
        </p:spPr>
      </p:pic>
      <p:pic>
        <p:nvPicPr>
          <p:cNvPr id="9" name="Graphic 8" descr="Kitten with solid fill">
            <a:extLst>
              <a:ext uri="{FF2B5EF4-FFF2-40B4-BE49-F238E27FC236}">
                <a16:creationId xmlns:a16="http://schemas.microsoft.com/office/drawing/2014/main" id="{ADBF5AF4-068D-C355-C016-2450896FBA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74828" y="4569222"/>
            <a:ext cx="617850" cy="617850"/>
          </a:xfrm>
          <a:prstGeom prst="rect">
            <a:avLst/>
          </a:prstGeom>
        </p:spPr>
      </p:pic>
      <p:sp>
        <p:nvSpPr>
          <p:cNvPr id="10" name="Marcador de Posição de Conteúdo 2">
            <a:extLst>
              <a:ext uri="{FF2B5EF4-FFF2-40B4-BE49-F238E27FC236}">
                <a16:creationId xmlns:a16="http://schemas.microsoft.com/office/drawing/2014/main" id="{821A8FC5-2B7E-71DF-4D9C-1F28495A6E42}"/>
              </a:ext>
            </a:extLst>
          </p:cNvPr>
          <p:cNvSpPr txBox="1">
            <a:spLocks/>
          </p:cNvSpPr>
          <p:nvPr/>
        </p:nvSpPr>
        <p:spPr>
          <a:xfrm>
            <a:off x="4571999" y="6609940"/>
            <a:ext cx="4644861"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https://towardsdatascience.com/covolutional-neural-network-cb0883dd6529</a:t>
            </a:r>
            <a:endParaRPr lang="pt-PT" sz="1100" dirty="0">
              <a:cs typeface="Times New Roman"/>
            </a:endParaRPr>
          </a:p>
        </p:txBody>
      </p:sp>
      <p:sp>
        <p:nvSpPr>
          <p:cNvPr id="2" name="CaixaDeTexto 1">
            <a:extLst>
              <a:ext uri="{FF2B5EF4-FFF2-40B4-BE49-F238E27FC236}">
                <a16:creationId xmlns:a16="http://schemas.microsoft.com/office/drawing/2014/main" id="{8C47C440-2404-D4DF-5361-E91AFE199929}"/>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91</a:t>
            </a:fld>
            <a:endParaRPr lang="pt-PT" dirty="0"/>
          </a:p>
        </p:txBody>
      </p:sp>
    </p:spTree>
    <p:extLst>
      <p:ext uri="{BB962C8B-B14F-4D97-AF65-F5344CB8AC3E}">
        <p14:creationId xmlns:p14="http://schemas.microsoft.com/office/powerpoint/2010/main" val="214884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67A43C3-9133-5882-D566-89AB11FBF3FA}"/>
              </a:ext>
            </a:extLst>
          </p:cNvPr>
          <p:cNvSpPr txBox="1"/>
          <p:nvPr/>
        </p:nvSpPr>
        <p:spPr>
          <a:xfrm>
            <a:off x="1684553" y="3647670"/>
            <a:ext cx="5638724" cy="2585323"/>
          </a:xfrm>
          <a:prstGeom prst="rect">
            <a:avLst/>
          </a:prstGeom>
          <a:noFill/>
        </p:spPr>
        <p:txBody>
          <a:bodyPr wrap="none" lIns="91440" tIns="45720" rIns="91440" bIns="45720" rtlCol="0" anchor="t">
            <a:spAutoFit/>
          </a:bodyPr>
          <a:lstStyle/>
          <a:p>
            <a:pPr algn="ctr"/>
            <a:r>
              <a:rPr lang="pt-PT" sz="5400" dirty="0">
                <a:cs typeface="Calibri"/>
              </a:rPr>
              <a:t>Redes neuronais</a:t>
            </a:r>
            <a:endParaRPr lang="en-US" sz="5400" dirty="0">
              <a:cs typeface="Calibri"/>
            </a:endParaRPr>
          </a:p>
          <a:p>
            <a:pPr algn="ctr"/>
            <a:r>
              <a:rPr lang="pt-PT" sz="5400" dirty="0">
                <a:cs typeface="Calibri"/>
              </a:rPr>
              <a:t> recorrentes (RNRs)</a:t>
            </a:r>
            <a:endParaRPr lang="en-US" sz="5400" dirty="0">
              <a:cs typeface="Calibri"/>
            </a:endParaRPr>
          </a:p>
          <a:p>
            <a:pPr algn="ctr"/>
            <a:endParaRPr lang="pt-PT" sz="5400" dirty="0">
              <a:cs typeface="Calibri"/>
            </a:endParaRPr>
          </a:p>
        </p:txBody>
      </p:sp>
      <p:sp>
        <p:nvSpPr>
          <p:cNvPr id="3" name="CaixaDeTexto 2">
            <a:extLst>
              <a:ext uri="{FF2B5EF4-FFF2-40B4-BE49-F238E27FC236}">
                <a16:creationId xmlns:a16="http://schemas.microsoft.com/office/drawing/2014/main" id="{41AD6DAF-650F-A87C-EA88-AF2AA920BD0E}"/>
              </a:ext>
            </a:extLst>
          </p:cNvPr>
          <p:cNvSpPr txBox="1"/>
          <p:nvPr/>
        </p:nvSpPr>
        <p:spPr>
          <a:xfrm>
            <a:off x="2076450" y="1744325"/>
            <a:ext cx="5944256" cy="1446550"/>
          </a:xfrm>
          <a:prstGeom prst="rect">
            <a:avLst/>
          </a:prstGeom>
          <a:noFill/>
        </p:spPr>
        <p:txBody>
          <a:bodyPr wrap="none" lIns="91440" tIns="45720" rIns="91440" bIns="45720" rtlCol="0" anchor="t">
            <a:spAutoFit/>
          </a:bodyPr>
          <a:lstStyle/>
          <a:p>
            <a:r>
              <a:rPr lang="pt-PT" sz="8800" dirty="0">
                <a:latin typeface="Calibri"/>
                <a:cs typeface="Times New Roman"/>
              </a:rPr>
              <a:t>Capitulo 2.3 </a:t>
            </a:r>
            <a:endParaRPr lang="pt-PT" sz="3600" dirty="0">
              <a:latin typeface="Calibri"/>
              <a:cs typeface="Times New Roman"/>
            </a:endParaRPr>
          </a:p>
        </p:txBody>
      </p:sp>
      <p:cxnSp>
        <p:nvCxnSpPr>
          <p:cNvPr id="5" name="Conexão reta 4">
            <a:extLst>
              <a:ext uri="{FF2B5EF4-FFF2-40B4-BE49-F238E27FC236}">
                <a16:creationId xmlns:a16="http://schemas.microsoft.com/office/drawing/2014/main" id="{B9C1BF1C-9B43-8C9C-929A-897B6161E249}"/>
              </a:ext>
            </a:extLst>
          </p:cNvPr>
          <p:cNvCxnSpPr>
            <a:cxnSpLocks/>
          </p:cNvCxnSpPr>
          <p:nvPr/>
        </p:nvCxnSpPr>
        <p:spPr>
          <a:xfrm>
            <a:off x="919161" y="3429000"/>
            <a:ext cx="7305675" cy="0"/>
          </a:xfrm>
          <a:prstGeom prst="line">
            <a:avLst/>
          </a:prstGeom>
          <a:ln w="76200">
            <a:gradFill>
              <a:gsLst>
                <a:gs pos="0">
                  <a:schemeClr val="accent1">
                    <a:lumMod val="5000"/>
                    <a:lumOff val="95000"/>
                  </a:schemeClr>
                </a:gs>
                <a:gs pos="57000">
                  <a:schemeClr val="tx1"/>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982DB172-BA27-E816-163F-BDAA78209E7D}"/>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92</a:t>
            </a:fld>
            <a:endParaRPr lang="pt-PT" dirty="0"/>
          </a:p>
        </p:txBody>
      </p:sp>
    </p:spTree>
    <p:extLst>
      <p:ext uri="{BB962C8B-B14F-4D97-AF65-F5344CB8AC3E}">
        <p14:creationId xmlns:p14="http://schemas.microsoft.com/office/powerpoint/2010/main" val="73246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Speech outline">
            <a:extLst>
              <a:ext uri="{FF2B5EF4-FFF2-40B4-BE49-F238E27FC236}">
                <a16:creationId xmlns:a16="http://schemas.microsoft.com/office/drawing/2014/main" id="{4498C56E-49DB-D487-C3C8-51D5DBD7BB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69786" y="3228975"/>
            <a:ext cx="1833674" cy="1833674"/>
          </a:xfrm>
          <a:prstGeom prst="rect">
            <a:avLst/>
          </a:prstGeom>
        </p:spPr>
      </p:pic>
      <p:sp>
        <p:nvSpPr>
          <p:cNvPr id="2" name="Marcador de Posição de Conteúdo 2">
            <a:extLst>
              <a:ext uri="{FF2B5EF4-FFF2-40B4-BE49-F238E27FC236}">
                <a16:creationId xmlns:a16="http://schemas.microsoft.com/office/drawing/2014/main" id="{49227FAE-3431-AD1B-156D-F059BB705477}"/>
              </a:ext>
            </a:extLst>
          </p:cNvPr>
          <p:cNvSpPr txBox="1">
            <a:spLocks/>
          </p:cNvSpPr>
          <p:nvPr/>
        </p:nvSpPr>
        <p:spPr>
          <a:xfrm>
            <a:off x="568812" y="1268394"/>
            <a:ext cx="7559188" cy="1960581"/>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Uma rede neuronal recorrente (RNN) é um tipo de rede neuronal artificial que usa dados sequenciais ou dados de séries temporais. Esses algoritmos de aprendizagem profunda são comumente usados para problemas ordinais ou temporais, como tradução de linguagem, processamento de linguagem natural, reconhecimento de voz e legenda de imagens. Estes são incorporados em aplicações populares, como a Siri, pesquisa por voz e Google Tradutor.</a:t>
            </a:r>
          </a:p>
        </p:txBody>
      </p:sp>
      <p:sp>
        <p:nvSpPr>
          <p:cNvPr id="3" name="Título 1">
            <a:extLst>
              <a:ext uri="{FF2B5EF4-FFF2-40B4-BE49-F238E27FC236}">
                <a16:creationId xmlns:a16="http://schemas.microsoft.com/office/drawing/2014/main" id="{F12D5D36-CBCD-14AE-9E1E-D36DBF7F1627}"/>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Recorrentes</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pic>
        <p:nvPicPr>
          <p:cNvPr id="6" name="Graphic 5" descr="Voice with solid fill">
            <a:extLst>
              <a:ext uri="{FF2B5EF4-FFF2-40B4-BE49-F238E27FC236}">
                <a16:creationId xmlns:a16="http://schemas.microsoft.com/office/drawing/2014/main" id="{7BEE68EE-890F-CE77-B1E1-593782E594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9423" y="3571876"/>
            <a:ext cx="914400" cy="914400"/>
          </a:xfrm>
          <a:prstGeom prst="rect">
            <a:avLst/>
          </a:prstGeom>
        </p:spPr>
      </p:pic>
      <p:pic>
        <p:nvPicPr>
          <p:cNvPr id="12" name="Graphic 11" descr="Office worker male with solid fill">
            <a:extLst>
              <a:ext uri="{FF2B5EF4-FFF2-40B4-BE49-F238E27FC236}">
                <a16:creationId xmlns:a16="http://schemas.microsoft.com/office/drawing/2014/main" id="{B3738ED7-E4D2-8E87-F71D-875F156BDE82}"/>
              </a:ext>
            </a:extLst>
          </p:cNvPr>
          <p:cNvPicPr>
            <a:picLocks noChangeAspect="1"/>
          </p:cNvPicPr>
          <p:nvPr/>
        </p:nvPicPr>
        <p:blipFill rotWithShape="1">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l="14815" t="7806" r="11897" b="5298"/>
          <a:stretch/>
        </p:blipFill>
        <p:spPr>
          <a:xfrm>
            <a:off x="5334717" y="3863043"/>
            <a:ext cx="2237525" cy="2653026"/>
          </a:xfrm>
          <a:prstGeom prst="rect">
            <a:avLst/>
          </a:prstGeom>
        </p:spPr>
      </p:pic>
      <p:sp>
        <p:nvSpPr>
          <p:cNvPr id="4" name="CaixaDeTexto 3">
            <a:extLst>
              <a:ext uri="{FF2B5EF4-FFF2-40B4-BE49-F238E27FC236}">
                <a16:creationId xmlns:a16="http://schemas.microsoft.com/office/drawing/2014/main" id="{707EA8B3-4418-BCC1-A9DA-69F56FF8FA14}"/>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93</a:t>
            </a:fld>
            <a:endParaRPr lang="pt-PT" dirty="0"/>
          </a:p>
        </p:txBody>
      </p:sp>
    </p:spTree>
    <p:extLst>
      <p:ext uri="{BB962C8B-B14F-4D97-AF65-F5344CB8AC3E}">
        <p14:creationId xmlns:p14="http://schemas.microsoft.com/office/powerpoint/2010/main" val="1686203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rnn vs fnn ">
            <a:extLst>
              <a:ext uri="{FF2B5EF4-FFF2-40B4-BE49-F238E27FC236}">
                <a16:creationId xmlns:a16="http://schemas.microsoft.com/office/drawing/2014/main" id="{71940968-4C67-DA98-09B7-FDE172DE6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358" y="3210326"/>
            <a:ext cx="5655283" cy="3127860"/>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E75C8A71-FA03-B918-3BEE-9D80DB74823A}"/>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Recorrentes</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sp>
        <p:nvSpPr>
          <p:cNvPr id="4" name="Marcador de Posição de Conteúdo 2">
            <a:extLst>
              <a:ext uri="{FF2B5EF4-FFF2-40B4-BE49-F238E27FC236}">
                <a16:creationId xmlns:a16="http://schemas.microsoft.com/office/drawing/2014/main" id="{44B61F3F-7495-8217-C466-9A5056E0F0E4}"/>
              </a:ext>
            </a:extLst>
          </p:cNvPr>
          <p:cNvSpPr txBox="1">
            <a:spLocks/>
          </p:cNvSpPr>
          <p:nvPr/>
        </p:nvSpPr>
        <p:spPr>
          <a:xfrm>
            <a:off x="568812" y="1268394"/>
            <a:ext cx="7559188" cy="183675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Uma característica distintiva das redes recorrentes é que elas partilham parâmetros entre cada camada da rede. Enquanto as redes feedforward têm pesos diferentes em cada nó, as redes neuronais recorrentes partilham o mesmo parâmetro de peso dentro de cada camada da rede. Dito isto, esses pesos continuam a ser ajustados por meio dos processos de retro propagação e descida de gradiente para facilitar o aprendizagem.</a:t>
            </a:r>
          </a:p>
        </p:txBody>
      </p:sp>
      <p:sp>
        <p:nvSpPr>
          <p:cNvPr id="5" name="Marcador de Posição de Conteúdo 2">
            <a:extLst>
              <a:ext uri="{FF2B5EF4-FFF2-40B4-BE49-F238E27FC236}">
                <a16:creationId xmlns:a16="http://schemas.microsoft.com/office/drawing/2014/main" id="{2F6824CE-F26C-EEC3-9283-3102D76DEBFA}"/>
              </a:ext>
            </a:extLst>
          </p:cNvPr>
          <p:cNvSpPr txBox="1">
            <a:spLocks/>
          </p:cNvSpPr>
          <p:nvPr/>
        </p:nvSpPr>
        <p:spPr>
          <a:xfrm>
            <a:off x="5029200" y="6609940"/>
            <a:ext cx="418766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https://builtin.com/data-science/recurrent-neural-networks-and-lstm</a:t>
            </a:r>
            <a:endParaRPr lang="pt-PT" sz="1100" dirty="0">
              <a:cs typeface="Times New Roman"/>
            </a:endParaRPr>
          </a:p>
        </p:txBody>
      </p:sp>
      <p:sp>
        <p:nvSpPr>
          <p:cNvPr id="6" name="CaixaDeTexto 5">
            <a:extLst>
              <a:ext uri="{FF2B5EF4-FFF2-40B4-BE49-F238E27FC236}">
                <a16:creationId xmlns:a16="http://schemas.microsoft.com/office/drawing/2014/main" id="{41E08176-55F8-F404-06F9-D6E22AC46CFA}"/>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94</a:t>
            </a:fld>
            <a:endParaRPr lang="pt-PT" dirty="0"/>
          </a:p>
        </p:txBody>
      </p:sp>
    </p:spTree>
    <p:extLst>
      <p:ext uri="{BB962C8B-B14F-4D97-AF65-F5344CB8AC3E}">
        <p14:creationId xmlns:p14="http://schemas.microsoft.com/office/powerpoint/2010/main" val="268601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C4360B8E-698F-3AB5-A00A-CD0FBEFC0BC6}"/>
              </a:ext>
            </a:extLst>
          </p:cNvPr>
          <p:cNvSpPr txBox="1">
            <a:spLocks/>
          </p:cNvSpPr>
          <p:nvPr/>
        </p:nvSpPr>
        <p:spPr>
          <a:xfrm>
            <a:off x="568812" y="1268394"/>
            <a:ext cx="7559188" cy="134145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Como as redes neuronais feedforward e convolucionais (RNCs), as redes neuronais recorrentes utilizam dados de treino para aprender. Estas no entanto, distinguem-se por possuírem “memória”, pois recebem informações de entradas anteriores para influenciar a entrada e a saída atuais.</a:t>
            </a:r>
          </a:p>
        </p:txBody>
      </p:sp>
      <p:sp>
        <p:nvSpPr>
          <p:cNvPr id="4" name="Título 1">
            <a:extLst>
              <a:ext uri="{FF2B5EF4-FFF2-40B4-BE49-F238E27FC236}">
                <a16:creationId xmlns:a16="http://schemas.microsoft.com/office/drawing/2014/main" id="{96C11ECD-0143-014D-1CAE-8DE13647B854}"/>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Redes Neuronais Recorrentes</a:t>
            </a:r>
            <a:r>
              <a:rPr lang="en-US" sz="2400" dirty="0">
                <a:solidFill>
                  <a:schemeClr val="bg1"/>
                </a:solidFill>
                <a:latin typeface="Calibri"/>
                <a:ea typeface="SimSun"/>
                <a:cs typeface="Calibri"/>
              </a:rPr>
              <a:t> </a:t>
            </a:r>
            <a:endParaRPr lang="en-US" sz="2400" dirty="0">
              <a:solidFill>
                <a:schemeClr val="bg1"/>
              </a:solidFill>
              <a:cs typeface="Calibri"/>
            </a:endParaRPr>
          </a:p>
          <a:p>
            <a:pPr algn="ctr"/>
            <a:endParaRPr lang="pt-BR" sz="2400" b="1" dirty="0">
              <a:solidFill>
                <a:schemeClr val="bg1"/>
              </a:solidFill>
            </a:endParaRPr>
          </a:p>
        </p:txBody>
      </p:sp>
      <p:pic>
        <p:nvPicPr>
          <p:cNvPr id="2050" name="Picture 2">
            <a:extLst>
              <a:ext uri="{FF2B5EF4-FFF2-40B4-BE49-F238E27FC236}">
                <a16:creationId xmlns:a16="http://schemas.microsoft.com/office/drawing/2014/main" id="{30EA13BA-354E-F547-EADC-81AA56816433}"/>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l="12999" r="42001"/>
          <a:stretch/>
        </p:blipFill>
        <p:spPr bwMode="auto">
          <a:xfrm rot="10800000">
            <a:off x="4015060" y="3429000"/>
            <a:ext cx="1071563"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Posição de Conteúdo 2">
            <a:extLst>
              <a:ext uri="{FF2B5EF4-FFF2-40B4-BE49-F238E27FC236}">
                <a16:creationId xmlns:a16="http://schemas.microsoft.com/office/drawing/2014/main" id="{F8929289-C5DE-1AA9-2BD7-AD126F08B655}"/>
              </a:ext>
            </a:extLst>
          </p:cNvPr>
          <p:cNvSpPr txBox="1">
            <a:spLocks/>
          </p:cNvSpPr>
          <p:nvPr/>
        </p:nvSpPr>
        <p:spPr>
          <a:xfrm>
            <a:off x="3543301" y="6609940"/>
            <a:ext cx="567356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https://towardsdatascience.com/illustrated-guide-to-recurrent-neural-networks-79e5eb8049c9</a:t>
            </a:r>
            <a:endParaRPr lang="pt-PT" sz="1100" dirty="0">
              <a:cs typeface="Times New Roman"/>
            </a:endParaRPr>
          </a:p>
        </p:txBody>
      </p:sp>
      <p:sp>
        <p:nvSpPr>
          <p:cNvPr id="5" name="TextBox 4">
            <a:extLst>
              <a:ext uri="{FF2B5EF4-FFF2-40B4-BE49-F238E27FC236}">
                <a16:creationId xmlns:a16="http://schemas.microsoft.com/office/drawing/2014/main" id="{6A849B9C-94DD-38C7-8C48-4235D9F7B74E}"/>
              </a:ext>
            </a:extLst>
          </p:cNvPr>
          <p:cNvSpPr txBox="1"/>
          <p:nvPr/>
        </p:nvSpPr>
        <p:spPr>
          <a:xfrm>
            <a:off x="5015461" y="4619625"/>
            <a:ext cx="1276076" cy="307777"/>
          </a:xfrm>
          <a:prstGeom prst="rect">
            <a:avLst/>
          </a:prstGeom>
          <a:noFill/>
        </p:spPr>
        <p:txBody>
          <a:bodyPr wrap="square">
            <a:spAutoFit/>
          </a:bodyPr>
          <a:lstStyle/>
          <a:p>
            <a:pPr algn="just"/>
            <a:r>
              <a:rPr lang="pt-PT" sz="1400" dirty="0">
                <a:effectLst>
                  <a:outerShdw blurRad="38100" dist="38100" dir="2700000" algn="tl">
                    <a:srgbClr val="000000">
                      <a:alpha val="43137"/>
                    </a:srgbClr>
                  </a:outerShdw>
                </a:effectLst>
                <a:cs typeface="Times New Roman"/>
              </a:rPr>
              <a:t>Hidden State</a:t>
            </a:r>
          </a:p>
        </p:txBody>
      </p:sp>
      <p:sp>
        <p:nvSpPr>
          <p:cNvPr id="6" name="TextBox 5">
            <a:extLst>
              <a:ext uri="{FF2B5EF4-FFF2-40B4-BE49-F238E27FC236}">
                <a16:creationId xmlns:a16="http://schemas.microsoft.com/office/drawing/2014/main" id="{1C2A04E0-C88C-70EF-191D-29718734CCE0}"/>
              </a:ext>
            </a:extLst>
          </p:cNvPr>
          <p:cNvSpPr txBox="1"/>
          <p:nvPr/>
        </p:nvSpPr>
        <p:spPr>
          <a:xfrm>
            <a:off x="4157799" y="3306960"/>
            <a:ext cx="828402" cy="307777"/>
          </a:xfrm>
          <a:prstGeom prst="rect">
            <a:avLst/>
          </a:prstGeom>
          <a:noFill/>
        </p:spPr>
        <p:txBody>
          <a:bodyPr wrap="square">
            <a:spAutoFit/>
          </a:bodyPr>
          <a:lstStyle/>
          <a:p>
            <a:pPr algn="ctr"/>
            <a:r>
              <a:rPr lang="pt-PT" sz="1400" dirty="0">
                <a:effectLst>
                  <a:outerShdw blurRad="38100" dist="38100" dir="2700000" algn="tl">
                    <a:srgbClr val="000000">
                      <a:alpha val="43137"/>
                    </a:srgbClr>
                  </a:outerShdw>
                </a:effectLst>
                <a:cs typeface="Times New Roman"/>
              </a:rPr>
              <a:t>Entrada</a:t>
            </a:r>
          </a:p>
        </p:txBody>
      </p:sp>
      <p:sp>
        <p:nvSpPr>
          <p:cNvPr id="7" name="TextBox 6">
            <a:extLst>
              <a:ext uri="{FF2B5EF4-FFF2-40B4-BE49-F238E27FC236}">
                <a16:creationId xmlns:a16="http://schemas.microsoft.com/office/drawing/2014/main" id="{B63FC3BF-1C76-F687-37B5-BADEA1670467}"/>
              </a:ext>
            </a:extLst>
          </p:cNvPr>
          <p:cNvSpPr txBox="1"/>
          <p:nvPr/>
        </p:nvSpPr>
        <p:spPr>
          <a:xfrm>
            <a:off x="4247436" y="5502473"/>
            <a:ext cx="606810" cy="307777"/>
          </a:xfrm>
          <a:prstGeom prst="rect">
            <a:avLst/>
          </a:prstGeom>
          <a:noFill/>
        </p:spPr>
        <p:txBody>
          <a:bodyPr wrap="square">
            <a:spAutoFit/>
          </a:bodyPr>
          <a:lstStyle/>
          <a:p>
            <a:pPr algn="ctr"/>
            <a:r>
              <a:rPr lang="pt-PT" sz="1400" dirty="0">
                <a:effectLst>
                  <a:outerShdw blurRad="38100" dist="38100" dir="2700000" algn="tl">
                    <a:srgbClr val="000000">
                      <a:alpha val="43137"/>
                    </a:srgbClr>
                  </a:outerShdw>
                </a:effectLst>
                <a:cs typeface="Times New Roman"/>
              </a:rPr>
              <a:t>Saída</a:t>
            </a:r>
          </a:p>
        </p:txBody>
      </p:sp>
      <p:sp>
        <p:nvSpPr>
          <p:cNvPr id="8" name="CaixaDeTexto 7">
            <a:extLst>
              <a:ext uri="{FF2B5EF4-FFF2-40B4-BE49-F238E27FC236}">
                <a16:creationId xmlns:a16="http://schemas.microsoft.com/office/drawing/2014/main" id="{FA8597A8-B83C-A7A0-D8F4-78FA1892BF6B}"/>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95</a:t>
            </a:fld>
            <a:endParaRPr lang="pt-PT" dirty="0"/>
          </a:p>
        </p:txBody>
      </p:sp>
    </p:spTree>
    <p:extLst>
      <p:ext uri="{BB962C8B-B14F-4D97-AF65-F5344CB8AC3E}">
        <p14:creationId xmlns:p14="http://schemas.microsoft.com/office/powerpoint/2010/main" val="1626277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29DCE3-2D30-AE1B-1DA1-1EF34FEAF777}"/>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p:txBody>
      </p:sp>
      <p:pic>
        <p:nvPicPr>
          <p:cNvPr id="3074" name="Picture 2">
            <a:extLst>
              <a:ext uri="{FF2B5EF4-FFF2-40B4-BE49-F238E27FC236}">
                <a16:creationId xmlns:a16="http://schemas.microsoft.com/office/drawing/2014/main" id="{DB07C2C4-527C-ADA2-A031-0D22A88E0855}"/>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t="32593" b="22963"/>
          <a:stretch/>
        </p:blipFill>
        <p:spPr bwMode="auto">
          <a:xfrm>
            <a:off x="2286000" y="1837884"/>
            <a:ext cx="4572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6426647A-0795-E72B-1E44-A44A7ACCF41C}"/>
              </a:ext>
            </a:extLst>
          </p:cNvPr>
          <p:cNvSpPr txBox="1">
            <a:spLocks/>
          </p:cNvSpPr>
          <p:nvPr/>
        </p:nvSpPr>
        <p:spPr>
          <a:xfrm>
            <a:off x="492612" y="858819"/>
            <a:ext cx="7559188" cy="134145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Digamos que queremos construir um chatbot, software muito popular hoje em dia. Digamos que o chatbot possa classificar as intenções do texto inserido pelos utilizadores.</a:t>
            </a:r>
          </a:p>
        </p:txBody>
      </p:sp>
      <p:sp>
        <p:nvSpPr>
          <p:cNvPr id="4" name="Marcador de Posição de Conteúdo 2">
            <a:extLst>
              <a:ext uri="{FF2B5EF4-FFF2-40B4-BE49-F238E27FC236}">
                <a16:creationId xmlns:a16="http://schemas.microsoft.com/office/drawing/2014/main" id="{68360BA5-8D57-426D-0208-DFC1E8299799}"/>
              </a:ext>
            </a:extLst>
          </p:cNvPr>
          <p:cNvSpPr txBox="1">
            <a:spLocks/>
          </p:cNvSpPr>
          <p:nvPr/>
        </p:nvSpPr>
        <p:spPr>
          <a:xfrm>
            <a:off x="492612" y="2927927"/>
            <a:ext cx="7559188" cy="2064044"/>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Para resolver este problema, primeiro, “codificamos” a sequência de texto usando uma RNN. Em seguida, alimentamos a saída da RNN a uma rede neuronal feedforward que classificará as intenções.</a:t>
            </a:r>
          </a:p>
          <a:p>
            <a:pPr marL="0" indent="0" algn="just"/>
            <a:r>
              <a:rPr lang="pt-PT" sz="1800" dirty="0">
                <a:latin typeface="Calibri"/>
                <a:ea typeface="SimSun"/>
                <a:cs typeface="Calibri"/>
              </a:rPr>
              <a:t>	Tendo, por exemplo, o utilizador a digitar “What time is it?”, para começar, dividimos a frase em palavras individuais. O RNN funciona sequencialmente, então passamos para rede apenas uma palavra de cada vez.	</a:t>
            </a:r>
          </a:p>
        </p:txBody>
      </p:sp>
      <p:pic>
        <p:nvPicPr>
          <p:cNvPr id="3076" name="Picture 4">
            <a:extLst>
              <a:ext uri="{FF2B5EF4-FFF2-40B4-BE49-F238E27FC236}">
                <a16:creationId xmlns:a16="http://schemas.microsoft.com/office/drawing/2014/main" id="{C9044E5B-FC00-BE7C-B59B-21BE6196F460}"/>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42963"/>
          <a:stretch/>
        </p:blipFill>
        <p:spPr bwMode="auto">
          <a:xfrm>
            <a:off x="2190750" y="4986198"/>
            <a:ext cx="4762500" cy="1466850"/>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Posição de Conteúdo 2">
            <a:extLst>
              <a:ext uri="{FF2B5EF4-FFF2-40B4-BE49-F238E27FC236}">
                <a16:creationId xmlns:a16="http://schemas.microsoft.com/office/drawing/2014/main" id="{F1CDD1FF-AEFA-DBB2-1AC2-9AB5E30DD9FB}"/>
              </a:ext>
            </a:extLst>
          </p:cNvPr>
          <p:cNvSpPr txBox="1">
            <a:spLocks/>
          </p:cNvSpPr>
          <p:nvPr/>
        </p:nvSpPr>
        <p:spPr>
          <a:xfrm>
            <a:off x="3543301" y="6609940"/>
            <a:ext cx="567356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https://towardsdatascience.com/illustrated-guide-to-recurrent-neural-networks-79e5eb8049c9</a:t>
            </a:r>
            <a:endParaRPr lang="pt-PT" sz="1100" dirty="0">
              <a:cs typeface="Times New Roman"/>
            </a:endParaRPr>
          </a:p>
        </p:txBody>
      </p:sp>
      <p:sp>
        <p:nvSpPr>
          <p:cNvPr id="5" name="CaixaDeTexto 4">
            <a:extLst>
              <a:ext uri="{FF2B5EF4-FFF2-40B4-BE49-F238E27FC236}">
                <a16:creationId xmlns:a16="http://schemas.microsoft.com/office/drawing/2014/main" id="{822C32B9-F847-D275-B550-B88418884CA5}"/>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96</a:t>
            </a:fld>
            <a:endParaRPr lang="pt-PT" dirty="0"/>
          </a:p>
        </p:txBody>
      </p:sp>
    </p:spTree>
    <p:extLst>
      <p:ext uri="{BB962C8B-B14F-4D97-AF65-F5344CB8AC3E}">
        <p14:creationId xmlns:p14="http://schemas.microsoft.com/office/powerpoint/2010/main" val="139381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29DCE3-2D30-AE1B-1DA1-1EF34FEAF777}"/>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p:txBody>
      </p:sp>
      <p:sp>
        <p:nvSpPr>
          <p:cNvPr id="3" name="Marcador de Posição de Conteúdo 2">
            <a:extLst>
              <a:ext uri="{FF2B5EF4-FFF2-40B4-BE49-F238E27FC236}">
                <a16:creationId xmlns:a16="http://schemas.microsoft.com/office/drawing/2014/main" id="{6426647A-0795-E72B-1E44-A44A7ACCF41C}"/>
              </a:ext>
            </a:extLst>
          </p:cNvPr>
          <p:cNvSpPr txBox="1">
            <a:spLocks/>
          </p:cNvSpPr>
          <p:nvPr/>
        </p:nvSpPr>
        <p:spPr>
          <a:xfrm>
            <a:off x="492612" y="802157"/>
            <a:ext cx="7559188" cy="134145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O primeiro passo é inserir “What” na RNN. O RNN “codifica” “What” e produz uma saída.</a:t>
            </a:r>
          </a:p>
        </p:txBody>
      </p:sp>
      <p:sp>
        <p:nvSpPr>
          <p:cNvPr id="4" name="Marcador de Posição de Conteúdo 2">
            <a:extLst>
              <a:ext uri="{FF2B5EF4-FFF2-40B4-BE49-F238E27FC236}">
                <a16:creationId xmlns:a16="http://schemas.microsoft.com/office/drawing/2014/main" id="{68360BA5-8D57-426D-0208-DFC1E8299799}"/>
              </a:ext>
            </a:extLst>
          </p:cNvPr>
          <p:cNvSpPr txBox="1">
            <a:spLocks/>
          </p:cNvSpPr>
          <p:nvPr/>
        </p:nvSpPr>
        <p:spPr>
          <a:xfrm>
            <a:off x="492612" y="3429000"/>
            <a:ext cx="7559188" cy="853498"/>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Para a próxima etapa, inserimos a palavra “tempo” e o “hidden state” da etapa anterior. Assim, a RNN agora tem informações sobre a palavra “What” e “time”.</a:t>
            </a:r>
          </a:p>
        </p:txBody>
      </p:sp>
      <p:pic>
        <p:nvPicPr>
          <p:cNvPr id="4098" name="Picture 2">
            <a:extLst>
              <a:ext uri="{FF2B5EF4-FFF2-40B4-BE49-F238E27FC236}">
                <a16:creationId xmlns:a16="http://schemas.microsoft.com/office/drawing/2014/main" id="{CC24F4F1-7514-3440-6F93-8D44219B2EC8}"/>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t="7210"/>
          <a:stretch/>
        </p:blipFill>
        <p:spPr bwMode="auto">
          <a:xfrm>
            <a:off x="2581764" y="1382694"/>
            <a:ext cx="3980471" cy="19944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F3AD11B-F020-4050-0AB2-B0E731D5B13B}"/>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6191"/>
          <a:stretch/>
        </p:blipFill>
        <p:spPr bwMode="auto">
          <a:xfrm>
            <a:off x="2645411" y="4580585"/>
            <a:ext cx="3853176" cy="195189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Posição de Conteúdo 2">
            <a:extLst>
              <a:ext uri="{FF2B5EF4-FFF2-40B4-BE49-F238E27FC236}">
                <a16:creationId xmlns:a16="http://schemas.microsoft.com/office/drawing/2014/main" id="{11C05BAB-A586-2348-D474-902461DAFAA7}"/>
              </a:ext>
            </a:extLst>
          </p:cNvPr>
          <p:cNvSpPr txBox="1">
            <a:spLocks/>
          </p:cNvSpPr>
          <p:nvPr/>
        </p:nvSpPr>
        <p:spPr>
          <a:xfrm>
            <a:off x="3543301" y="6609940"/>
            <a:ext cx="567356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https://towardsdatascience.com/illustrated-guide-to-recurrent-neural-networks-79e5eb8049c9</a:t>
            </a:r>
            <a:endParaRPr lang="pt-PT" sz="1100" dirty="0">
              <a:cs typeface="Times New Roman"/>
            </a:endParaRPr>
          </a:p>
        </p:txBody>
      </p:sp>
      <p:sp>
        <p:nvSpPr>
          <p:cNvPr id="5" name="CaixaDeTexto 4">
            <a:extLst>
              <a:ext uri="{FF2B5EF4-FFF2-40B4-BE49-F238E27FC236}">
                <a16:creationId xmlns:a16="http://schemas.microsoft.com/office/drawing/2014/main" id="{94C2E153-4BCC-412F-C41F-D98BD4D5B787}"/>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97</a:t>
            </a:fld>
            <a:endParaRPr lang="pt-PT" dirty="0"/>
          </a:p>
        </p:txBody>
      </p:sp>
    </p:spTree>
    <p:extLst>
      <p:ext uri="{BB962C8B-B14F-4D97-AF65-F5344CB8AC3E}">
        <p14:creationId xmlns:p14="http://schemas.microsoft.com/office/powerpoint/2010/main" val="387237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29DCE3-2D30-AE1B-1DA1-1EF34FEAF777}"/>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p:txBody>
      </p:sp>
      <p:sp>
        <p:nvSpPr>
          <p:cNvPr id="3" name="Marcador de Posição de Conteúdo 2">
            <a:extLst>
              <a:ext uri="{FF2B5EF4-FFF2-40B4-BE49-F238E27FC236}">
                <a16:creationId xmlns:a16="http://schemas.microsoft.com/office/drawing/2014/main" id="{6426647A-0795-E72B-1E44-A44A7ACCF41C}"/>
              </a:ext>
            </a:extLst>
          </p:cNvPr>
          <p:cNvSpPr txBox="1">
            <a:spLocks/>
          </p:cNvSpPr>
          <p:nvPr/>
        </p:nvSpPr>
        <p:spPr>
          <a:xfrm>
            <a:off x="492612" y="1125188"/>
            <a:ext cx="7559188" cy="134145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Repetimos esse processo, até a etapa final. É possível ver na etapa final, que o RNN “utilizou” as informações de todas as palavras nas etapas anteriores.</a:t>
            </a:r>
          </a:p>
        </p:txBody>
      </p:sp>
      <p:sp>
        <p:nvSpPr>
          <p:cNvPr id="4" name="Marcador de Posição de Conteúdo 2">
            <a:extLst>
              <a:ext uri="{FF2B5EF4-FFF2-40B4-BE49-F238E27FC236}">
                <a16:creationId xmlns:a16="http://schemas.microsoft.com/office/drawing/2014/main" id="{68360BA5-8D57-426D-0208-DFC1E8299799}"/>
              </a:ext>
            </a:extLst>
          </p:cNvPr>
          <p:cNvSpPr txBox="1">
            <a:spLocks/>
          </p:cNvSpPr>
          <p:nvPr/>
        </p:nvSpPr>
        <p:spPr>
          <a:xfrm>
            <a:off x="492612" y="3891952"/>
            <a:ext cx="7559188" cy="92017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Como a saída final foi criada a partir do restante da sequência, devemos ser capazes de usar a saída final e passá-la para a camada de feedforward para classificar uma intenção.</a:t>
            </a:r>
          </a:p>
        </p:txBody>
      </p:sp>
      <p:pic>
        <p:nvPicPr>
          <p:cNvPr id="5122" name="Picture 2">
            <a:extLst>
              <a:ext uri="{FF2B5EF4-FFF2-40B4-BE49-F238E27FC236}">
                <a16:creationId xmlns:a16="http://schemas.microsoft.com/office/drawing/2014/main" id="{F16469D4-8118-3036-007B-3A71279CD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555" y="1781787"/>
            <a:ext cx="3544283" cy="19139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85E2E27-1B8E-9464-E4A8-2ADA86117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5" y="4812125"/>
            <a:ext cx="3409950" cy="1841373"/>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Posição de Conteúdo 2">
            <a:extLst>
              <a:ext uri="{FF2B5EF4-FFF2-40B4-BE49-F238E27FC236}">
                <a16:creationId xmlns:a16="http://schemas.microsoft.com/office/drawing/2014/main" id="{286A425B-A038-B68C-0111-3EC3D2663C25}"/>
              </a:ext>
            </a:extLst>
          </p:cNvPr>
          <p:cNvSpPr txBox="1">
            <a:spLocks/>
          </p:cNvSpPr>
          <p:nvPr/>
        </p:nvSpPr>
        <p:spPr>
          <a:xfrm>
            <a:off x="3543301" y="6609940"/>
            <a:ext cx="567356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https://towardsdatascience.com/illustrated-guide-to-recurrent-neural-networks-79e5eb8049c9</a:t>
            </a:r>
            <a:endParaRPr lang="pt-PT" sz="1100" dirty="0">
              <a:cs typeface="Times New Roman"/>
            </a:endParaRPr>
          </a:p>
        </p:txBody>
      </p:sp>
      <p:sp>
        <p:nvSpPr>
          <p:cNvPr id="5" name="CaixaDeTexto 4">
            <a:extLst>
              <a:ext uri="{FF2B5EF4-FFF2-40B4-BE49-F238E27FC236}">
                <a16:creationId xmlns:a16="http://schemas.microsoft.com/office/drawing/2014/main" id="{1357BD50-3DF7-FEAD-1628-D675FBC3FF21}"/>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98</a:t>
            </a:fld>
            <a:endParaRPr lang="pt-PT" dirty="0"/>
          </a:p>
        </p:txBody>
      </p:sp>
    </p:spTree>
    <p:extLst>
      <p:ext uri="{BB962C8B-B14F-4D97-AF65-F5344CB8AC3E}">
        <p14:creationId xmlns:p14="http://schemas.microsoft.com/office/powerpoint/2010/main" val="198788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Conteúdo 2">
            <a:extLst>
              <a:ext uri="{FF2B5EF4-FFF2-40B4-BE49-F238E27FC236}">
                <a16:creationId xmlns:a16="http://schemas.microsoft.com/office/drawing/2014/main" id="{013410F3-0C5F-38E4-9FC1-8B2E9B82642A}"/>
              </a:ext>
            </a:extLst>
          </p:cNvPr>
          <p:cNvSpPr txBox="1">
            <a:spLocks/>
          </p:cNvSpPr>
          <p:nvPr/>
        </p:nvSpPr>
        <p:spPr>
          <a:xfrm>
            <a:off x="492612" y="1125188"/>
            <a:ext cx="7559188" cy="1341456"/>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É possível reparar numa estranha distribuição de cores nas camadas ocultas. Esta distribuição representa um problema com as RNRs conhecido como memória de curto prazo.</a:t>
            </a:r>
          </a:p>
        </p:txBody>
      </p:sp>
      <p:pic>
        <p:nvPicPr>
          <p:cNvPr id="6146" name="Picture 2">
            <a:extLst>
              <a:ext uri="{FF2B5EF4-FFF2-40B4-BE49-F238E27FC236}">
                <a16:creationId xmlns:a16="http://schemas.microsoft.com/office/drawing/2014/main" id="{BD128DB5-B0A1-76D9-1135-D7DF98458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2219325"/>
            <a:ext cx="1314450" cy="1314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4E18D3-B418-A43E-B26D-C16351480D8B}"/>
              </a:ext>
            </a:extLst>
          </p:cNvPr>
          <p:cNvSpPr txBox="1"/>
          <p:nvPr/>
        </p:nvSpPr>
        <p:spPr>
          <a:xfrm>
            <a:off x="3472667" y="3560781"/>
            <a:ext cx="2198666" cy="261610"/>
          </a:xfrm>
          <a:prstGeom prst="rect">
            <a:avLst/>
          </a:prstGeom>
          <a:noFill/>
        </p:spPr>
        <p:txBody>
          <a:bodyPr wrap="square">
            <a:spAutoFit/>
          </a:bodyPr>
          <a:lstStyle/>
          <a:p>
            <a:pPr algn="just"/>
            <a:r>
              <a:rPr lang="pt-PT" sz="1100" dirty="0">
                <a:effectLst>
                  <a:outerShdw blurRad="38100" dist="38100" dir="2700000" algn="tl">
                    <a:srgbClr val="000000">
                      <a:alpha val="43137"/>
                    </a:srgbClr>
                  </a:outerShdw>
                </a:effectLst>
                <a:cs typeface="Times New Roman"/>
              </a:rPr>
              <a:t>“Estado” final das Camadas Ocultas</a:t>
            </a:r>
          </a:p>
        </p:txBody>
      </p:sp>
      <p:sp>
        <p:nvSpPr>
          <p:cNvPr id="4" name="Marcador de Posição de Conteúdo 2">
            <a:extLst>
              <a:ext uri="{FF2B5EF4-FFF2-40B4-BE49-F238E27FC236}">
                <a16:creationId xmlns:a16="http://schemas.microsoft.com/office/drawing/2014/main" id="{1940D594-8CF6-E9E3-35A9-8C5FC61B9C05}"/>
              </a:ext>
            </a:extLst>
          </p:cNvPr>
          <p:cNvSpPr txBox="1">
            <a:spLocks/>
          </p:cNvSpPr>
          <p:nvPr/>
        </p:nvSpPr>
        <p:spPr>
          <a:xfrm>
            <a:off x="492612" y="3891952"/>
            <a:ext cx="7559188" cy="2137373"/>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800" dirty="0">
                <a:latin typeface="Calibri"/>
                <a:ea typeface="SimSun"/>
                <a:cs typeface="Calibri"/>
              </a:rPr>
              <a:t>	A memória de curto prazo é causada por um problema de desaparecimento do gradiente, problema que também prevalece em outras arquiteturas de redes neuronais. </a:t>
            </a:r>
          </a:p>
          <a:p>
            <a:pPr marL="0" indent="0" algn="just"/>
            <a:r>
              <a:rPr lang="pt-PT" sz="1800" dirty="0">
                <a:latin typeface="Calibri"/>
                <a:ea typeface="SimSun"/>
                <a:cs typeface="Calibri"/>
              </a:rPr>
              <a:t>	À medida que o RNN processa mais etapas, ele tem problemas para reter as informações das etapas anteriores. Como é possível verificar, a informação da palavra “</a:t>
            </a:r>
            <a:r>
              <a:rPr lang="pt-PT" sz="1800" dirty="0">
                <a:solidFill>
                  <a:srgbClr val="264653"/>
                </a:solidFill>
                <a:latin typeface="Calibri"/>
                <a:ea typeface="SimSun"/>
                <a:cs typeface="Calibri"/>
              </a:rPr>
              <a:t>what</a:t>
            </a:r>
            <a:r>
              <a:rPr lang="pt-PT" sz="1800" dirty="0">
                <a:latin typeface="Calibri"/>
                <a:ea typeface="SimSun"/>
                <a:cs typeface="Calibri"/>
              </a:rPr>
              <a:t>” e “</a:t>
            </a:r>
            <a:r>
              <a:rPr lang="pt-PT" sz="1800" dirty="0">
                <a:solidFill>
                  <a:srgbClr val="2A9D8F"/>
                </a:solidFill>
                <a:latin typeface="Calibri"/>
                <a:ea typeface="SimSun"/>
                <a:cs typeface="Calibri"/>
              </a:rPr>
              <a:t>time</a:t>
            </a:r>
            <a:r>
              <a:rPr lang="pt-PT" sz="1800" dirty="0">
                <a:latin typeface="Calibri"/>
                <a:ea typeface="SimSun"/>
                <a:cs typeface="Calibri"/>
              </a:rPr>
              <a:t>” é quase inexistente na etapa final.</a:t>
            </a:r>
          </a:p>
        </p:txBody>
      </p:sp>
      <p:sp>
        <p:nvSpPr>
          <p:cNvPr id="6" name="Marcador de Posição de Conteúdo 2">
            <a:extLst>
              <a:ext uri="{FF2B5EF4-FFF2-40B4-BE49-F238E27FC236}">
                <a16:creationId xmlns:a16="http://schemas.microsoft.com/office/drawing/2014/main" id="{526471A4-76ED-0E14-3C1B-67B5B65E4F85}"/>
              </a:ext>
            </a:extLst>
          </p:cNvPr>
          <p:cNvSpPr txBox="1">
            <a:spLocks/>
          </p:cNvSpPr>
          <p:nvPr/>
        </p:nvSpPr>
        <p:spPr>
          <a:xfrm>
            <a:off x="3543301" y="6609940"/>
            <a:ext cx="5673560" cy="317932"/>
          </a:xfrm>
          <a:prstGeom prst="rect">
            <a:avLst/>
          </a:prstGeom>
          <a:noFill/>
          <a:ln>
            <a:noFill/>
          </a:ln>
        </p:spPr>
        <p:txBody>
          <a:bodyPr vert="horz" lIns="90000" tIns="91440" rIns="90000" bIns="46800" anchor="t" anchorCtr="0" compatLnSpc="1">
            <a:noAutofit/>
          </a:bodyPr>
          <a:lstStyle>
            <a:lvl1pPr marL="342720" marR="0" indent="-342720" algn="l" rtl="0" hangingPunct="0">
              <a:lnSpc>
                <a:spcPct val="102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pt-PT" sz="2800" b="0" i="0" u="none" strike="noStrike" kern="1200" cap="none" baseline="0">
                <a:ln>
                  <a:noFill/>
                </a:ln>
                <a:solidFill>
                  <a:srgbClr val="000000"/>
                </a:solidFill>
                <a:latin typeface="Calibri" pitchFamily="2"/>
                <a:ea typeface="SimSun"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r>
              <a:rPr lang="pt-PT" sz="1100" dirty="0">
                <a:latin typeface="Calibri"/>
                <a:ea typeface="SimSun"/>
                <a:cs typeface="Times New Roman"/>
              </a:rPr>
              <a:t>https://towardsdatascience.com/illustrated-guide-to-recurrent-neural-networks-79e5eb8049c9</a:t>
            </a:r>
            <a:endParaRPr lang="pt-PT" sz="1100" dirty="0">
              <a:cs typeface="Times New Roman"/>
            </a:endParaRPr>
          </a:p>
        </p:txBody>
      </p:sp>
      <p:sp>
        <p:nvSpPr>
          <p:cNvPr id="5" name="Título 1">
            <a:extLst>
              <a:ext uri="{FF2B5EF4-FFF2-40B4-BE49-F238E27FC236}">
                <a16:creationId xmlns:a16="http://schemas.microsoft.com/office/drawing/2014/main" id="{F09EC220-A1AB-0F1B-789B-93F41DEA1C01}"/>
              </a:ext>
            </a:extLst>
          </p:cNvPr>
          <p:cNvSpPr txBox="1">
            <a:spLocks/>
          </p:cNvSpPr>
          <p:nvPr/>
        </p:nvSpPr>
        <p:spPr>
          <a:xfrm>
            <a:off x="2984016" y="57344"/>
            <a:ext cx="4205215" cy="673200"/>
          </a:xfrm>
          <a:prstGeom prst="rect">
            <a:avLst/>
          </a:prstGeom>
          <a:noFill/>
          <a:ln>
            <a:noFill/>
          </a:ln>
        </p:spPr>
        <p:txBody>
          <a:bodyPr vert="horz" lIns="90000" tIns="91440" rIns="90000" bIns="46800" anchor="t" anchorCtr="0" compatLnSpc="1"/>
          <a:lstStyle>
            <a:lvl1pPr marL="0" marR="0" indent="0" algn="l" rtl="0" hangingPunct="0">
              <a:lnSpc>
                <a:spcPct val="102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pt-PT" sz="1800" b="0" i="0" u="none" strike="noStrike" kern="1200" cap="none" baseline="0">
                <a:ln>
                  <a:noFill/>
                </a:ln>
                <a:solidFill>
                  <a:srgbClr val="000000"/>
                </a:solidFill>
                <a:latin typeface="Calibri" pitchFamily="2"/>
                <a:ea typeface="SimSun" pitchFamily="2"/>
              </a:defRPr>
            </a:lvl1pPr>
          </a:lstStyle>
          <a:p>
            <a:pPr algn="ctr"/>
            <a:r>
              <a:rPr lang="en-US" sz="2400" b="1" dirty="0">
                <a:solidFill>
                  <a:schemeClr val="bg1"/>
                </a:solidFill>
                <a:latin typeface="Calibri"/>
                <a:ea typeface="SimSun"/>
                <a:cs typeface="Calibri"/>
              </a:rPr>
              <a:t>Exemplo</a:t>
            </a:r>
            <a:endParaRPr lang="en-US" sz="2400" dirty="0">
              <a:solidFill>
                <a:schemeClr val="bg1"/>
              </a:solidFill>
              <a:cs typeface="Calibri"/>
            </a:endParaRPr>
          </a:p>
        </p:txBody>
      </p:sp>
      <p:sp>
        <p:nvSpPr>
          <p:cNvPr id="8" name="CaixaDeTexto 7">
            <a:extLst>
              <a:ext uri="{FF2B5EF4-FFF2-40B4-BE49-F238E27FC236}">
                <a16:creationId xmlns:a16="http://schemas.microsoft.com/office/drawing/2014/main" id="{749EA542-1E5A-6126-859F-2986EFCDDF5F}"/>
              </a:ext>
            </a:extLst>
          </p:cNvPr>
          <p:cNvSpPr txBox="1"/>
          <p:nvPr/>
        </p:nvSpPr>
        <p:spPr>
          <a:xfrm>
            <a:off x="8620218" y="6273040"/>
            <a:ext cx="523782" cy="369332"/>
          </a:xfrm>
          <a:prstGeom prst="rect">
            <a:avLst/>
          </a:prstGeom>
          <a:noFill/>
        </p:spPr>
        <p:txBody>
          <a:bodyPr wrap="square" rtlCol="0">
            <a:spAutoFit/>
          </a:bodyPr>
          <a:lstStyle/>
          <a:p>
            <a:fld id="{02D5EF1D-7C64-4749-9558-C40BCDE35EA6}" type="slidenum">
              <a:rPr lang="pt-PT" smtClean="0"/>
              <a:t>99</a:t>
            </a:fld>
            <a:endParaRPr lang="pt-PT" dirty="0"/>
          </a:p>
        </p:txBody>
      </p:sp>
    </p:spTree>
    <p:extLst>
      <p:ext uri="{BB962C8B-B14F-4D97-AF65-F5344CB8AC3E}">
        <p14:creationId xmlns:p14="http://schemas.microsoft.com/office/powerpoint/2010/main" val="37060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itl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TM10001105[[fn=Recorte]]</Template>
  <TotalTime>1708</TotalTime>
  <Words>9380</Words>
  <Application>Microsoft Office PowerPoint</Application>
  <PresentationFormat>Apresentação no Ecrã (4:3)</PresentationFormat>
  <Paragraphs>1613</Paragraphs>
  <Slides>116</Slides>
  <Notes>32</Notes>
  <HiddenSlides>0</HiddenSlides>
  <MMClips>0</MMClips>
  <ScaleCrop>false</ScaleCrop>
  <HeadingPairs>
    <vt:vector size="6" baseType="variant">
      <vt:variant>
        <vt:lpstr>Tipos de letra usados</vt:lpstr>
      </vt:variant>
      <vt:variant>
        <vt:i4>9</vt:i4>
      </vt:variant>
      <vt:variant>
        <vt:lpstr>Tema</vt:lpstr>
      </vt:variant>
      <vt:variant>
        <vt:i4>1</vt:i4>
      </vt:variant>
      <vt:variant>
        <vt:lpstr>Títulos dos diapositivos</vt:lpstr>
      </vt:variant>
      <vt:variant>
        <vt:i4>116</vt:i4>
      </vt:variant>
    </vt:vector>
  </HeadingPairs>
  <TitlesOfParts>
    <vt:vector size="126" baseType="lpstr">
      <vt:lpstr>AmazonEmber</vt:lpstr>
      <vt:lpstr>Arial</vt:lpstr>
      <vt:lpstr>Calibri</vt:lpstr>
      <vt:lpstr>Cambria Math</vt:lpstr>
      <vt:lpstr>Centaur</vt:lpstr>
      <vt:lpstr>Courier New</vt:lpstr>
      <vt:lpstr>Liberation Sans</vt:lpstr>
      <vt:lpstr>Times New Roman</vt:lpstr>
      <vt:lpstr>Wingdings</vt:lpstr>
      <vt:lpstr>Title1</vt:lpstr>
      <vt:lpstr>Apresentação do PowerPoint</vt:lpstr>
      <vt:lpstr>Conteúdo </vt:lpstr>
      <vt:lpstr>Apresentação do PowerPoint</vt:lpstr>
      <vt:lpstr>Apresentação do PowerPoint</vt:lpstr>
      <vt:lpstr>Introdução às Redes Neuronais Profundas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Disciplina Template</dc:title>
  <dc:creator>Samuel Lourenço</dc:creator>
  <cp:lastModifiedBy>Samuel Domingos Lourenço</cp:lastModifiedBy>
  <cp:revision>94</cp:revision>
  <dcterms:created xsi:type="dcterms:W3CDTF">2016-02-25T12:35:54Z</dcterms:created>
  <dcterms:modified xsi:type="dcterms:W3CDTF">2023-09-09T20:44:45Z</dcterms:modified>
</cp:coreProperties>
</file>